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1" r:id="rId2"/>
    <p:sldMasterId id="2147483691" r:id="rId3"/>
  </p:sldMasterIdLst>
  <p:notesMasterIdLst>
    <p:notesMasterId r:id="rId127"/>
  </p:notesMasterIdLst>
  <p:sldIdLst>
    <p:sldId id="308" r:id="rId4"/>
    <p:sldId id="257" r:id="rId5"/>
    <p:sldId id="267" r:id="rId6"/>
    <p:sldId id="268" r:id="rId7"/>
    <p:sldId id="269" r:id="rId8"/>
    <p:sldId id="270" r:id="rId9"/>
    <p:sldId id="271" r:id="rId10"/>
    <p:sldId id="272" r:id="rId11"/>
    <p:sldId id="274" r:id="rId12"/>
    <p:sldId id="275"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90" r:id="rId27"/>
    <p:sldId id="291" r:id="rId28"/>
    <p:sldId id="292" r:id="rId29"/>
    <p:sldId id="293" r:id="rId30"/>
    <p:sldId id="294" r:id="rId31"/>
    <p:sldId id="295" r:id="rId32"/>
    <p:sldId id="296" r:id="rId33"/>
    <p:sldId id="297" r:id="rId34"/>
    <p:sldId id="265" r:id="rId35"/>
    <p:sldId id="299" r:id="rId36"/>
    <p:sldId id="300" r:id="rId37"/>
    <p:sldId id="301" r:id="rId38"/>
    <p:sldId id="396" r:id="rId39"/>
    <p:sldId id="266" r:id="rId40"/>
    <p:sldId id="305" r:id="rId41"/>
    <p:sldId id="304" r:id="rId42"/>
    <p:sldId id="310" r:id="rId43"/>
    <p:sldId id="261" r:id="rId44"/>
    <p:sldId id="311" r:id="rId45"/>
    <p:sldId id="312" r:id="rId46"/>
    <p:sldId id="313" r:id="rId47"/>
    <p:sldId id="314" r:id="rId48"/>
    <p:sldId id="262" r:id="rId49"/>
    <p:sldId id="263" r:id="rId50"/>
    <p:sldId id="264" r:id="rId51"/>
    <p:sldId id="397" r:id="rId52"/>
    <p:sldId id="363" r:id="rId53"/>
    <p:sldId id="364" r:id="rId54"/>
    <p:sldId id="365" r:id="rId55"/>
    <p:sldId id="366" r:id="rId56"/>
    <p:sldId id="367" r:id="rId57"/>
    <p:sldId id="368" r:id="rId58"/>
    <p:sldId id="369" r:id="rId59"/>
    <p:sldId id="370" r:id="rId60"/>
    <p:sldId id="371" r:id="rId61"/>
    <p:sldId id="372" r:id="rId62"/>
    <p:sldId id="373" r:id="rId63"/>
    <p:sldId id="374" r:id="rId64"/>
    <p:sldId id="375" r:id="rId65"/>
    <p:sldId id="376" r:id="rId66"/>
    <p:sldId id="377" r:id="rId67"/>
    <p:sldId id="378" r:id="rId68"/>
    <p:sldId id="379" r:id="rId69"/>
    <p:sldId id="380" r:id="rId70"/>
    <p:sldId id="381" r:id="rId71"/>
    <p:sldId id="382" r:id="rId72"/>
    <p:sldId id="383" r:id="rId73"/>
    <p:sldId id="384" r:id="rId74"/>
    <p:sldId id="385" r:id="rId75"/>
    <p:sldId id="386" r:id="rId76"/>
    <p:sldId id="387" r:id="rId77"/>
    <p:sldId id="388" r:id="rId78"/>
    <p:sldId id="389" r:id="rId79"/>
    <p:sldId id="390" r:id="rId80"/>
    <p:sldId id="391" r:id="rId81"/>
    <p:sldId id="392" r:id="rId82"/>
    <p:sldId id="393" r:id="rId83"/>
    <p:sldId id="394" r:id="rId84"/>
    <p:sldId id="395" r:id="rId85"/>
    <p:sldId id="398" r:id="rId86"/>
    <p:sldId id="323" r:id="rId87"/>
    <p:sldId id="324" r:id="rId88"/>
    <p:sldId id="325" r:id="rId89"/>
    <p:sldId id="326" r:id="rId90"/>
    <p:sldId id="327" r:id="rId91"/>
    <p:sldId id="328" r:id="rId92"/>
    <p:sldId id="329" r:id="rId93"/>
    <p:sldId id="330" r:id="rId94"/>
    <p:sldId id="331" r:id="rId95"/>
    <p:sldId id="332" r:id="rId96"/>
    <p:sldId id="333" r:id="rId97"/>
    <p:sldId id="334" r:id="rId98"/>
    <p:sldId id="335" r:id="rId99"/>
    <p:sldId id="336" r:id="rId100"/>
    <p:sldId id="337" r:id="rId101"/>
    <p:sldId id="338" r:id="rId102"/>
    <p:sldId id="339" r:id="rId103"/>
    <p:sldId id="340" r:id="rId104"/>
    <p:sldId id="341" r:id="rId105"/>
    <p:sldId id="342" r:id="rId106"/>
    <p:sldId id="343" r:id="rId107"/>
    <p:sldId id="344" r:id="rId108"/>
    <p:sldId id="345" r:id="rId109"/>
    <p:sldId id="346" r:id="rId110"/>
    <p:sldId id="347" r:id="rId111"/>
    <p:sldId id="348" r:id="rId112"/>
    <p:sldId id="349" r:id="rId113"/>
    <p:sldId id="350" r:id="rId114"/>
    <p:sldId id="351" r:id="rId115"/>
    <p:sldId id="352" r:id="rId116"/>
    <p:sldId id="354" r:id="rId117"/>
    <p:sldId id="355" r:id="rId118"/>
    <p:sldId id="356" r:id="rId119"/>
    <p:sldId id="357" r:id="rId120"/>
    <p:sldId id="358" r:id="rId121"/>
    <p:sldId id="359" r:id="rId122"/>
    <p:sldId id="360" r:id="rId123"/>
    <p:sldId id="361" r:id="rId124"/>
    <p:sldId id="362" r:id="rId125"/>
    <p:sldId id="260" r:id="rId12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6" d="100"/>
          <a:sy n="66" d="100"/>
        </p:scale>
        <p:origin x="1422" y="72"/>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270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presProps" Target="presProp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13" Type="http://schemas.openxmlformats.org/officeDocument/2006/relationships/slide" Target="slides/slide110.xml"/><Relationship Id="rId118" Type="http://schemas.openxmlformats.org/officeDocument/2006/relationships/slide" Target="slides/slide115.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slide" Target="slides/slide113.xml"/><Relationship Id="rId124" Type="http://schemas.openxmlformats.org/officeDocument/2006/relationships/slide" Target="slides/slide121.xml"/><Relationship Id="rId129"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notesMaster" Target="notesMasters/notes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3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tableStyles" Target="tableStyles.xml"/><Relationship Id="rId61" Type="http://schemas.openxmlformats.org/officeDocument/2006/relationships/slide" Target="slides/slide58.xml"/><Relationship Id="rId82" Type="http://schemas.openxmlformats.org/officeDocument/2006/relationships/slide" Target="slides/slide79.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421975-3A47-4BF0-839D-2039E45D029C}" type="doc">
      <dgm:prSet loTypeId="urn:microsoft.com/office/officeart/2005/8/layout/arrow2" loCatId="process" qsTypeId="urn:microsoft.com/office/officeart/2005/8/quickstyle/simple1" qsCatId="simple" csTypeId="urn:microsoft.com/office/officeart/2005/8/colors/colorful5" csCatId="colorful" phldr="1"/>
      <dgm:spPr/>
    </dgm:pt>
    <dgm:pt modelId="{7A1B14DF-179F-45B7-BCCC-2152C05B3703}">
      <dgm:prSet phldrT="[文本]" custT="1"/>
      <dgm:spPr/>
      <dgm:t>
        <a:bodyPr/>
        <a:lstStyle/>
        <a:p>
          <a:pPr algn="r"/>
          <a:r>
            <a:rPr lang="en-US" altLang="zh-CN" sz="2000" b="1" dirty="0" smtClean="0">
              <a:solidFill>
                <a:srgbClr val="0070C0"/>
              </a:solidFill>
            </a:rPr>
            <a:t>1998</a:t>
          </a:r>
          <a:endParaRPr lang="zh-CN" altLang="en-US" sz="2000" b="1" dirty="0">
            <a:solidFill>
              <a:srgbClr val="0070C0"/>
            </a:solidFill>
          </a:endParaRPr>
        </a:p>
      </dgm:t>
    </dgm:pt>
    <dgm:pt modelId="{CE245C76-9678-4D82-BFEC-B60F5C881610}" type="parTrans" cxnId="{3120D398-2E1E-400C-99EF-DF5C3562EAA6}">
      <dgm:prSet/>
      <dgm:spPr/>
      <dgm:t>
        <a:bodyPr/>
        <a:lstStyle/>
        <a:p>
          <a:endParaRPr lang="zh-CN" altLang="en-US"/>
        </a:p>
      </dgm:t>
    </dgm:pt>
    <dgm:pt modelId="{CF532EFF-DC38-4EE9-BE2C-618081519BC7}" type="sibTrans" cxnId="{3120D398-2E1E-400C-99EF-DF5C3562EAA6}">
      <dgm:prSet/>
      <dgm:spPr/>
      <dgm:t>
        <a:bodyPr/>
        <a:lstStyle/>
        <a:p>
          <a:endParaRPr lang="zh-CN" altLang="en-US"/>
        </a:p>
      </dgm:t>
    </dgm:pt>
    <dgm:pt modelId="{881B419E-DB1F-4023-9272-FA22C3C42274}">
      <dgm:prSet phldrT="[文本]" custT="1"/>
      <dgm:spPr/>
      <dgm:t>
        <a:bodyPr/>
        <a:lstStyle/>
        <a:p>
          <a:r>
            <a:rPr lang="en-US" altLang="zh-CN" sz="2000" b="1" dirty="0" smtClean="0">
              <a:solidFill>
                <a:srgbClr val="00B050"/>
              </a:solidFill>
            </a:rPr>
            <a:t>2012</a:t>
          </a:r>
          <a:endParaRPr lang="zh-CN" altLang="en-US" sz="2000" b="1" dirty="0">
            <a:solidFill>
              <a:srgbClr val="00B050"/>
            </a:solidFill>
          </a:endParaRPr>
        </a:p>
      </dgm:t>
    </dgm:pt>
    <dgm:pt modelId="{16F0925E-63C3-41C3-A33B-27E38CD59741}" type="parTrans" cxnId="{B090979B-6E4B-4482-BD20-921717627AE4}">
      <dgm:prSet/>
      <dgm:spPr/>
      <dgm:t>
        <a:bodyPr/>
        <a:lstStyle/>
        <a:p>
          <a:endParaRPr lang="zh-CN" altLang="en-US"/>
        </a:p>
      </dgm:t>
    </dgm:pt>
    <dgm:pt modelId="{D2EECFDA-4AE0-4B51-91DF-D327375E986C}" type="sibTrans" cxnId="{B090979B-6E4B-4482-BD20-921717627AE4}">
      <dgm:prSet/>
      <dgm:spPr/>
      <dgm:t>
        <a:bodyPr/>
        <a:lstStyle/>
        <a:p>
          <a:endParaRPr lang="zh-CN" altLang="en-US"/>
        </a:p>
      </dgm:t>
    </dgm:pt>
    <dgm:pt modelId="{F9012447-37D1-4FFE-BDAA-3A3B104449E1}">
      <dgm:prSet phldrT="[文本]" custT="1"/>
      <dgm:spPr/>
      <dgm:t>
        <a:bodyPr/>
        <a:lstStyle/>
        <a:p>
          <a:pPr algn="ctr"/>
          <a:r>
            <a:rPr lang="en-US" altLang="zh-CN" sz="2000" b="1" dirty="0" smtClean="0">
              <a:solidFill>
                <a:srgbClr val="00B050"/>
              </a:solidFill>
            </a:rPr>
            <a:t>2014</a:t>
          </a:r>
          <a:endParaRPr lang="zh-CN" altLang="en-US" sz="2000" b="1" dirty="0">
            <a:solidFill>
              <a:srgbClr val="00B050"/>
            </a:solidFill>
          </a:endParaRPr>
        </a:p>
      </dgm:t>
    </dgm:pt>
    <dgm:pt modelId="{9EB4F601-A253-4B2C-A2DF-6AEC5D9B1056}" type="parTrans" cxnId="{50662886-D8C2-49A8-AD11-6E0F980AE063}">
      <dgm:prSet/>
      <dgm:spPr/>
      <dgm:t>
        <a:bodyPr/>
        <a:lstStyle/>
        <a:p>
          <a:endParaRPr lang="zh-CN" altLang="en-US"/>
        </a:p>
      </dgm:t>
    </dgm:pt>
    <dgm:pt modelId="{5ECE2145-0C9A-40DB-B99F-7D65BF3A9163}" type="sibTrans" cxnId="{50662886-D8C2-49A8-AD11-6E0F980AE063}">
      <dgm:prSet/>
      <dgm:spPr/>
      <dgm:t>
        <a:bodyPr/>
        <a:lstStyle/>
        <a:p>
          <a:endParaRPr lang="zh-CN" altLang="en-US"/>
        </a:p>
      </dgm:t>
    </dgm:pt>
    <dgm:pt modelId="{ECA3D841-A72C-4784-8D0A-D198A5102FB5}">
      <dgm:prSet phldrT="[文本]" custT="1"/>
      <dgm:spPr/>
      <dgm:t>
        <a:bodyPr/>
        <a:lstStyle/>
        <a:p>
          <a:r>
            <a:rPr lang="en-US" altLang="zh-CN" sz="2000" b="1" dirty="0" smtClean="0">
              <a:solidFill>
                <a:srgbClr val="FFFF00"/>
              </a:solidFill>
            </a:rPr>
            <a:t>2015</a:t>
          </a:r>
          <a:endParaRPr lang="zh-CN" altLang="en-US" sz="2000" b="1" dirty="0">
            <a:solidFill>
              <a:srgbClr val="FFFF00"/>
            </a:solidFill>
          </a:endParaRPr>
        </a:p>
      </dgm:t>
    </dgm:pt>
    <dgm:pt modelId="{61054A1D-66DB-472F-A337-147E5AC7118D}" type="parTrans" cxnId="{D819FA98-BD68-4E84-BC5E-1E3FD2FED5F2}">
      <dgm:prSet/>
      <dgm:spPr/>
      <dgm:t>
        <a:bodyPr/>
        <a:lstStyle/>
        <a:p>
          <a:endParaRPr lang="zh-CN" altLang="en-US"/>
        </a:p>
      </dgm:t>
    </dgm:pt>
    <dgm:pt modelId="{4D56263F-EB10-45AC-A91F-EBCDDF03A102}" type="sibTrans" cxnId="{D819FA98-BD68-4E84-BC5E-1E3FD2FED5F2}">
      <dgm:prSet/>
      <dgm:spPr/>
      <dgm:t>
        <a:bodyPr/>
        <a:lstStyle/>
        <a:p>
          <a:endParaRPr lang="zh-CN" altLang="en-US"/>
        </a:p>
      </dgm:t>
    </dgm:pt>
    <dgm:pt modelId="{50F50AA6-83E7-41FA-ABC7-5AD08CBE7942}">
      <dgm:prSet phldrT="[文本]" custT="1"/>
      <dgm:spPr/>
      <dgm:t>
        <a:bodyPr/>
        <a:lstStyle/>
        <a:p>
          <a:r>
            <a:rPr lang="en-US" altLang="zh-CN" sz="2000" b="1" dirty="0" smtClean="0">
              <a:solidFill>
                <a:srgbClr val="FF9C19"/>
              </a:solidFill>
            </a:rPr>
            <a:t>  2016/2017</a:t>
          </a:r>
          <a:endParaRPr lang="zh-CN" altLang="en-US" sz="2000" b="1" dirty="0">
            <a:solidFill>
              <a:srgbClr val="FF9C19"/>
            </a:solidFill>
          </a:endParaRPr>
        </a:p>
      </dgm:t>
    </dgm:pt>
    <dgm:pt modelId="{2EDB1FE4-C296-4070-8509-945F507399B1}" type="parTrans" cxnId="{60999B22-0C46-4C6D-8E42-E77AA77129A3}">
      <dgm:prSet/>
      <dgm:spPr/>
      <dgm:t>
        <a:bodyPr/>
        <a:lstStyle/>
        <a:p>
          <a:endParaRPr lang="zh-CN" altLang="en-US"/>
        </a:p>
      </dgm:t>
    </dgm:pt>
    <dgm:pt modelId="{97C6B037-AB6F-4C6B-BA06-4537F21B44F9}" type="sibTrans" cxnId="{60999B22-0C46-4C6D-8E42-E77AA77129A3}">
      <dgm:prSet/>
      <dgm:spPr/>
      <dgm:t>
        <a:bodyPr/>
        <a:lstStyle/>
        <a:p>
          <a:endParaRPr lang="zh-CN" altLang="en-US"/>
        </a:p>
      </dgm:t>
    </dgm:pt>
    <dgm:pt modelId="{D77A9F72-A480-4970-AB34-05894ED9CD2C}" type="pres">
      <dgm:prSet presAssocID="{6A421975-3A47-4BF0-839D-2039E45D029C}" presName="arrowDiagram" presStyleCnt="0">
        <dgm:presLayoutVars>
          <dgm:chMax val="5"/>
          <dgm:dir/>
          <dgm:resizeHandles val="exact"/>
        </dgm:presLayoutVars>
      </dgm:prSet>
      <dgm:spPr/>
    </dgm:pt>
    <dgm:pt modelId="{B4C1DDD8-F5B9-40BA-AC0D-690094A02F25}" type="pres">
      <dgm:prSet presAssocID="{6A421975-3A47-4BF0-839D-2039E45D029C}" presName="arrow" presStyleLbl="bgShp" presStyleIdx="0" presStyleCnt="1" custScaleX="117316" custLinFactNeighborY="3836"/>
      <dgm:spPr>
        <a:solidFill>
          <a:schemeClr val="accent1">
            <a:alpha val="30000"/>
          </a:schemeClr>
        </a:solidFill>
      </dgm:spPr>
    </dgm:pt>
    <dgm:pt modelId="{E530A36F-0602-4F0E-8904-1CC2050D17CF}" type="pres">
      <dgm:prSet presAssocID="{6A421975-3A47-4BF0-839D-2039E45D029C}" presName="arrowDiagram5" presStyleCnt="0"/>
      <dgm:spPr/>
    </dgm:pt>
    <dgm:pt modelId="{CD30ACB1-015C-4733-A838-E112C7A471A0}" type="pres">
      <dgm:prSet presAssocID="{7A1B14DF-179F-45B7-BCCC-2152C05B3703}" presName="bullet5a" presStyleLbl="node1" presStyleIdx="0" presStyleCnt="5" custLinFactX="-13373" custLinFactY="-24775" custLinFactNeighborX="-100000" custLinFactNeighborY="-100000"/>
      <dgm:spPr/>
    </dgm:pt>
    <dgm:pt modelId="{CE60C806-4ADD-4FF1-BB48-7BC6C6E538EE}" type="pres">
      <dgm:prSet presAssocID="{7A1B14DF-179F-45B7-BCCC-2152C05B3703}" presName="textBox5a" presStyleLbl="revTx" presStyleIdx="0" presStyleCnt="5" custLinFactNeighborX="-46983" custLinFactNeighborY="-33242">
        <dgm:presLayoutVars>
          <dgm:bulletEnabled val="1"/>
        </dgm:presLayoutVars>
      </dgm:prSet>
      <dgm:spPr/>
      <dgm:t>
        <a:bodyPr/>
        <a:lstStyle/>
        <a:p>
          <a:endParaRPr lang="zh-CN" altLang="en-US"/>
        </a:p>
      </dgm:t>
    </dgm:pt>
    <dgm:pt modelId="{6C0EC15A-B5F4-4505-91F5-DF101C6FFC17}" type="pres">
      <dgm:prSet presAssocID="{881B419E-DB1F-4023-9272-FA22C3C42274}" presName="bullet5b" presStyleLbl="node1" presStyleIdx="1" presStyleCnt="5" custScaleX="61516" custScaleY="61516" custLinFactY="-7138" custLinFactNeighborX="56053" custLinFactNeighborY="-100000"/>
      <dgm:spPr/>
    </dgm:pt>
    <dgm:pt modelId="{FE4163C6-EA52-47D5-8CBA-8DDC34EE45AF}" type="pres">
      <dgm:prSet presAssocID="{881B419E-DB1F-4023-9272-FA22C3C42274}" presName="textBox5b" presStyleLbl="revTx" presStyleIdx="1" presStyleCnt="5" custLinFactNeighborX="16426" custLinFactNeighborY="-22634">
        <dgm:presLayoutVars>
          <dgm:bulletEnabled val="1"/>
        </dgm:presLayoutVars>
      </dgm:prSet>
      <dgm:spPr/>
      <dgm:t>
        <a:bodyPr/>
        <a:lstStyle/>
        <a:p>
          <a:endParaRPr lang="zh-CN" altLang="en-US"/>
        </a:p>
      </dgm:t>
    </dgm:pt>
    <dgm:pt modelId="{71B0F577-C69B-452F-9AAC-864743F9749B}" type="pres">
      <dgm:prSet presAssocID="{F9012447-37D1-4FFE-BDAA-3A3B104449E1}" presName="bullet5c" presStyleLbl="node1" presStyleIdx="2" presStyleCnt="5" custScaleX="69205" custScaleY="69206" custLinFactNeighborX="-11415" custLinFactNeighborY="1109"/>
      <dgm:spPr/>
    </dgm:pt>
    <dgm:pt modelId="{8B499AA1-7CD6-44B0-AD73-14A6E1A3E322}" type="pres">
      <dgm:prSet presAssocID="{F9012447-37D1-4FFE-BDAA-3A3B104449E1}" presName="textBox5c" presStyleLbl="revTx" presStyleIdx="2" presStyleCnt="5" custLinFactNeighborX="-26064" custLinFactNeighborY="-6350">
        <dgm:presLayoutVars>
          <dgm:bulletEnabled val="1"/>
        </dgm:presLayoutVars>
      </dgm:prSet>
      <dgm:spPr/>
      <dgm:t>
        <a:bodyPr/>
        <a:lstStyle/>
        <a:p>
          <a:endParaRPr lang="zh-CN" altLang="en-US"/>
        </a:p>
      </dgm:t>
    </dgm:pt>
    <dgm:pt modelId="{48FB61D0-22D4-4034-971D-C23131562082}" type="pres">
      <dgm:prSet presAssocID="{ECA3D841-A72C-4784-8D0A-D198A5102FB5}" presName="bullet5d" presStyleLbl="node1" presStyleIdx="3" presStyleCnt="5" custScaleX="71438" custScaleY="71438" custLinFactNeighborX="34649" custLinFactNeighborY="-3333"/>
      <dgm:spPr/>
    </dgm:pt>
    <dgm:pt modelId="{7F2EC277-A204-4E63-9DD4-287464D57286}" type="pres">
      <dgm:prSet presAssocID="{ECA3D841-A72C-4784-8D0A-D198A5102FB5}" presName="textBox5d" presStyleLbl="revTx" presStyleIdx="3" presStyleCnt="5" custScaleY="20720" custLinFactNeighborX="15938" custLinFactNeighborY="-44827">
        <dgm:presLayoutVars>
          <dgm:bulletEnabled val="1"/>
        </dgm:presLayoutVars>
      </dgm:prSet>
      <dgm:spPr/>
      <dgm:t>
        <a:bodyPr/>
        <a:lstStyle/>
        <a:p>
          <a:endParaRPr lang="zh-CN" altLang="en-US"/>
        </a:p>
      </dgm:t>
    </dgm:pt>
    <dgm:pt modelId="{0D75DFF4-47DE-452A-95F8-7A3B1C693611}" type="pres">
      <dgm:prSet presAssocID="{50F50AA6-83E7-41FA-ABC7-5AD08CBE7942}" presName="bullet5e" presStyleLbl="node1" presStyleIdx="4" presStyleCnt="5" custScaleX="70081" custScaleY="70081" custLinFactNeighborX="23120" custLinFactNeighborY="4624"/>
      <dgm:spPr/>
    </dgm:pt>
    <dgm:pt modelId="{B00FDF9D-5F17-483C-B897-5349907BC1A5}" type="pres">
      <dgm:prSet presAssocID="{50F50AA6-83E7-41FA-ABC7-5AD08CBE7942}" presName="textBox5e" presStyleLbl="revTx" presStyleIdx="4" presStyleCnt="5" custScaleX="121482" custScaleY="36737" custLinFactNeighborX="10401" custLinFactNeighborY="-35820">
        <dgm:presLayoutVars>
          <dgm:bulletEnabled val="1"/>
        </dgm:presLayoutVars>
      </dgm:prSet>
      <dgm:spPr/>
      <dgm:t>
        <a:bodyPr/>
        <a:lstStyle/>
        <a:p>
          <a:endParaRPr lang="zh-CN" altLang="en-US"/>
        </a:p>
      </dgm:t>
    </dgm:pt>
  </dgm:ptLst>
  <dgm:cxnLst>
    <dgm:cxn modelId="{D819FA98-BD68-4E84-BC5E-1E3FD2FED5F2}" srcId="{6A421975-3A47-4BF0-839D-2039E45D029C}" destId="{ECA3D841-A72C-4784-8D0A-D198A5102FB5}" srcOrd="3" destOrd="0" parTransId="{61054A1D-66DB-472F-A337-147E5AC7118D}" sibTransId="{4D56263F-EB10-45AC-A91F-EBCDDF03A102}"/>
    <dgm:cxn modelId="{607CF11F-AB73-4863-A2EB-3FD9A7749DEA}" type="presOf" srcId="{7A1B14DF-179F-45B7-BCCC-2152C05B3703}" destId="{CE60C806-4ADD-4FF1-BB48-7BC6C6E538EE}" srcOrd="0" destOrd="0" presId="urn:microsoft.com/office/officeart/2005/8/layout/arrow2"/>
    <dgm:cxn modelId="{B090979B-6E4B-4482-BD20-921717627AE4}" srcId="{6A421975-3A47-4BF0-839D-2039E45D029C}" destId="{881B419E-DB1F-4023-9272-FA22C3C42274}" srcOrd="1" destOrd="0" parTransId="{16F0925E-63C3-41C3-A33B-27E38CD59741}" sibTransId="{D2EECFDA-4AE0-4B51-91DF-D327375E986C}"/>
    <dgm:cxn modelId="{E73935BF-04D0-4026-BE30-41811E37A60C}" type="presOf" srcId="{881B419E-DB1F-4023-9272-FA22C3C42274}" destId="{FE4163C6-EA52-47D5-8CBA-8DDC34EE45AF}" srcOrd="0" destOrd="0" presId="urn:microsoft.com/office/officeart/2005/8/layout/arrow2"/>
    <dgm:cxn modelId="{16A793FD-B96D-44C9-88A1-2AF2CF1DC73C}" type="presOf" srcId="{50F50AA6-83E7-41FA-ABC7-5AD08CBE7942}" destId="{B00FDF9D-5F17-483C-B897-5349907BC1A5}" srcOrd="0" destOrd="0" presId="urn:microsoft.com/office/officeart/2005/8/layout/arrow2"/>
    <dgm:cxn modelId="{3120D398-2E1E-400C-99EF-DF5C3562EAA6}" srcId="{6A421975-3A47-4BF0-839D-2039E45D029C}" destId="{7A1B14DF-179F-45B7-BCCC-2152C05B3703}" srcOrd="0" destOrd="0" parTransId="{CE245C76-9678-4D82-BFEC-B60F5C881610}" sibTransId="{CF532EFF-DC38-4EE9-BE2C-618081519BC7}"/>
    <dgm:cxn modelId="{55D3B387-2B1F-46F8-A7D8-EFB6D03ABC8D}" type="presOf" srcId="{6A421975-3A47-4BF0-839D-2039E45D029C}" destId="{D77A9F72-A480-4970-AB34-05894ED9CD2C}" srcOrd="0" destOrd="0" presId="urn:microsoft.com/office/officeart/2005/8/layout/arrow2"/>
    <dgm:cxn modelId="{3BE92CAB-E999-4038-84E0-CBADBC7FC721}" type="presOf" srcId="{F9012447-37D1-4FFE-BDAA-3A3B104449E1}" destId="{8B499AA1-7CD6-44B0-AD73-14A6E1A3E322}" srcOrd="0" destOrd="0" presId="urn:microsoft.com/office/officeart/2005/8/layout/arrow2"/>
    <dgm:cxn modelId="{50662886-D8C2-49A8-AD11-6E0F980AE063}" srcId="{6A421975-3A47-4BF0-839D-2039E45D029C}" destId="{F9012447-37D1-4FFE-BDAA-3A3B104449E1}" srcOrd="2" destOrd="0" parTransId="{9EB4F601-A253-4B2C-A2DF-6AEC5D9B1056}" sibTransId="{5ECE2145-0C9A-40DB-B99F-7D65BF3A9163}"/>
    <dgm:cxn modelId="{045AC948-24C5-4A48-BD95-C20884AC13E6}" type="presOf" srcId="{ECA3D841-A72C-4784-8D0A-D198A5102FB5}" destId="{7F2EC277-A204-4E63-9DD4-287464D57286}" srcOrd="0" destOrd="0" presId="urn:microsoft.com/office/officeart/2005/8/layout/arrow2"/>
    <dgm:cxn modelId="{60999B22-0C46-4C6D-8E42-E77AA77129A3}" srcId="{6A421975-3A47-4BF0-839D-2039E45D029C}" destId="{50F50AA6-83E7-41FA-ABC7-5AD08CBE7942}" srcOrd="4" destOrd="0" parTransId="{2EDB1FE4-C296-4070-8509-945F507399B1}" sibTransId="{97C6B037-AB6F-4C6B-BA06-4537F21B44F9}"/>
    <dgm:cxn modelId="{F67AF2A1-D6F5-418C-A4EF-1A92A2BC3524}" type="presParOf" srcId="{D77A9F72-A480-4970-AB34-05894ED9CD2C}" destId="{B4C1DDD8-F5B9-40BA-AC0D-690094A02F25}" srcOrd="0" destOrd="0" presId="urn:microsoft.com/office/officeart/2005/8/layout/arrow2"/>
    <dgm:cxn modelId="{AF51E718-2160-4EAE-BECE-DE06095F4392}" type="presParOf" srcId="{D77A9F72-A480-4970-AB34-05894ED9CD2C}" destId="{E530A36F-0602-4F0E-8904-1CC2050D17CF}" srcOrd="1" destOrd="0" presId="urn:microsoft.com/office/officeart/2005/8/layout/arrow2"/>
    <dgm:cxn modelId="{CB14ADF8-F269-44EB-9D9C-275940E81571}" type="presParOf" srcId="{E530A36F-0602-4F0E-8904-1CC2050D17CF}" destId="{CD30ACB1-015C-4733-A838-E112C7A471A0}" srcOrd="0" destOrd="0" presId="urn:microsoft.com/office/officeart/2005/8/layout/arrow2"/>
    <dgm:cxn modelId="{83637064-64AC-44AD-82EE-B008D2AB906E}" type="presParOf" srcId="{E530A36F-0602-4F0E-8904-1CC2050D17CF}" destId="{CE60C806-4ADD-4FF1-BB48-7BC6C6E538EE}" srcOrd="1" destOrd="0" presId="urn:microsoft.com/office/officeart/2005/8/layout/arrow2"/>
    <dgm:cxn modelId="{EEC7E3BA-F99B-4AEF-8E21-BCB35D015072}" type="presParOf" srcId="{E530A36F-0602-4F0E-8904-1CC2050D17CF}" destId="{6C0EC15A-B5F4-4505-91F5-DF101C6FFC17}" srcOrd="2" destOrd="0" presId="urn:microsoft.com/office/officeart/2005/8/layout/arrow2"/>
    <dgm:cxn modelId="{79B8A9ED-E4FA-445D-8CBA-A30E0C1B8A6B}" type="presParOf" srcId="{E530A36F-0602-4F0E-8904-1CC2050D17CF}" destId="{FE4163C6-EA52-47D5-8CBA-8DDC34EE45AF}" srcOrd="3" destOrd="0" presId="urn:microsoft.com/office/officeart/2005/8/layout/arrow2"/>
    <dgm:cxn modelId="{06A767BD-1C21-4352-ABB4-540136FF8087}" type="presParOf" srcId="{E530A36F-0602-4F0E-8904-1CC2050D17CF}" destId="{71B0F577-C69B-452F-9AAC-864743F9749B}" srcOrd="4" destOrd="0" presId="urn:microsoft.com/office/officeart/2005/8/layout/arrow2"/>
    <dgm:cxn modelId="{E357A4B8-318E-41EC-8087-2CBD14901CDC}" type="presParOf" srcId="{E530A36F-0602-4F0E-8904-1CC2050D17CF}" destId="{8B499AA1-7CD6-44B0-AD73-14A6E1A3E322}" srcOrd="5" destOrd="0" presId="urn:microsoft.com/office/officeart/2005/8/layout/arrow2"/>
    <dgm:cxn modelId="{62BD65FC-419D-4AA3-871C-EFC5EE861420}" type="presParOf" srcId="{E530A36F-0602-4F0E-8904-1CC2050D17CF}" destId="{48FB61D0-22D4-4034-971D-C23131562082}" srcOrd="6" destOrd="0" presId="urn:microsoft.com/office/officeart/2005/8/layout/arrow2"/>
    <dgm:cxn modelId="{B9DAE6AF-B83F-4F1E-8475-3436407B01BD}" type="presParOf" srcId="{E530A36F-0602-4F0E-8904-1CC2050D17CF}" destId="{7F2EC277-A204-4E63-9DD4-287464D57286}" srcOrd="7" destOrd="0" presId="urn:microsoft.com/office/officeart/2005/8/layout/arrow2"/>
    <dgm:cxn modelId="{06FE1418-13F9-4ACB-8997-350E2A74C555}" type="presParOf" srcId="{E530A36F-0602-4F0E-8904-1CC2050D17CF}" destId="{0D75DFF4-47DE-452A-95F8-7A3B1C693611}" srcOrd="8" destOrd="0" presId="urn:microsoft.com/office/officeart/2005/8/layout/arrow2"/>
    <dgm:cxn modelId="{5B6E972E-297F-45AA-8954-E2B9C9D8D8FB}" type="presParOf" srcId="{E530A36F-0602-4F0E-8904-1CC2050D17CF}" destId="{B00FDF9D-5F17-483C-B897-5349907BC1A5}" srcOrd="9" destOrd="0" presId="urn:microsoft.com/office/officeart/2005/8/layout/arrow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C1DDD8-F5B9-40BA-AC0D-690094A02F25}">
      <dsp:nvSpPr>
        <dsp:cNvPr id="0" name=""/>
        <dsp:cNvSpPr/>
      </dsp:nvSpPr>
      <dsp:spPr>
        <a:xfrm>
          <a:off x="504053" y="0"/>
          <a:ext cx="7628355" cy="4064000"/>
        </a:xfrm>
        <a:prstGeom prst="swooshArrow">
          <a:avLst>
            <a:gd name="adj1" fmla="val 25000"/>
            <a:gd name="adj2" fmla="val 25000"/>
          </a:avLst>
        </a:prstGeom>
        <a:solidFill>
          <a:schemeClr val="accent1">
            <a:alpha val="30000"/>
          </a:schemeClr>
        </a:solidFill>
        <a:ln>
          <a:noFill/>
        </a:ln>
        <a:effectLst/>
      </dsp:spPr>
      <dsp:style>
        <a:lnRef idx="0">
          <a:scrgbClr r="0" g="0" b="0"/>
        </a:lnRef>
        <a:fillRef idx="1">
          <a:scrgbClr r="0" g="0" b="0"/>
        </a:fillRef>
        <a:effectRef idx="0">
          <a:scrgbClr r="0" g="0" b="0"/>
        </a:effectRef>
        <a:fontRef idx="minor"/>
      </dsp:style>
    </dsp:sp>
    <dsp:sp modelId="{CD30ACB1-015C-4733-A838-E112C7A471A0}">
      <dsp:nvSpPr>
        <dsp:cNvPr id="0" name=""/>
        <dsp:cNvSpPr/>
      </dsp:nvSpPr>
      <dsp:spPr>
        <a:xfrm>
          <a:off x="1537962" y="2835382"/>
          <a:ext cx="149555" cy="14955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60C806-4ADD-4FF1-BB48-7BC6C6E538EE}">
      <dsp:nvSpPr>
        <dsp:cNvPr id="0" name=""/>
        <dsp:cNvSpPr/>
      </dsp:nvSpPr>
      <dsp:spPr>
        <a:xfrm>
          <a:off x="1382087" y="2775240"/>
          <a:ext cx="851814" cy="967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246" tIns="0" rIns="0" bIns="0" numCol="1" spcCol="1270" anchor="t" anchorCtr="0">
          <a:noAutofit/>
        </a:bodyPr>
        <a:lstStyle/>
        <a:p>
          <a:pPr lvl="0" algn="r" defTabSz="889000">
            <a:lnSpc>
              <a:spcPct val="90000"/>
            </a:lnSpc>
            <a:spcBef>
              <a:spcPct val="0"/>
            </a:spcBef>
            <a:spcAft>
              <a:spcPct val="35000"/>
            </a:spcAft>
          </a:pPr>
          <a:r>
            <a:rPr lang="en-US" altLang="zh-CN" sz="2000" b="1" kern="1200" dirty="0" smtClean="0">
              <a:solidFill>
                <a:srgbClr val="0070C0"/>
              </a:solidFill>
            </a:rPr>
            <a:t>1998</a:t>
          </a:r>
          <a:endParaRPr lang="zh-CN" altLang="en-US" sz="2000" b="1" kern="1200" dirty="0">
            <a:solidFill>
              <a:srgbClr val="0070C0"/>
            </a:solidFill>
          </a:endParaRPr>
        </a:p>
      </dsp:txBody>
      <dsp:txXfrm>
        <a:off x="1382087" y="2775240"/>
        <a:ext cx="851814" cy="967232"/>
      </dsp:txXfrm>
    </dsp:sp>
    <dsp:sp modelId="{6C0EC15A-B5F4-4505-91F5-DF101C6FFC17}">
      <dsp:nvSpPr>
        <dsp:cNvPr id="0" name=""/>
        <dsp:cNvSpPr/>
      </dsp:nvSpPr>
      <dsp:spPr>
        <a:xfrm>
          <a:off x="2693321" y="2038388"/>
          <a:ext cx="144000" cy="144000"/>
        </a:xfrm>
        <a:prstGeom prst="ellipse">
          <a:avLst/>
        </a:prstGeom>
        <a:solidFill>
          <a:schemeClr val="accent5">
            <a:hueOff val="-2483469"/>
            <a:satOff val="9953"/>
            <a:lumOff val="21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4163C6-EA52-47D5-8CBA-8DDC34EE45AF}">
      <dsp:nvSpPr>
        <dsp:cNvPr id="0" name=""/>
        <dsp:cNvSpPr/>
      </dsp:nvSpPr>
      <dsp:spPr>
        <a:xfrm>
          <a:off x="2811411" y="1975768"/>
          <a:ext cx="1079398" cy="1702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038" tIns="0" rIns="0" bIns="0" numCol="1" spcCol="1270" anchor="t" anchorCtr="0">
          <a:noAutofit/>
        </a:bodyPr>
        <a:lstStyle/>
        <a:p>
          <a:pPr lvl="0" algn="l" defTabSz="889000">
            <a:lnSpc>
              <a:spcPct val="90000"/>
            </a:lnSpc>
            <a:spcBef>
              <a:spcPct val="0"/>
            </a:spcBef>
            <a:spcAft>
              <a:spcPct val="35000"/>
            </a:spcAft>
          </a:pPr>
          <a:r>
            <a:rPr lang="en-US" altLang="zh-CN" sz="2000" b="1" kern="1200" dirty="0" smtClean="0">
              <a:solidFill>
                <a:srgbClr val="00B050"/>
              </a:solidFill>
            </a:rPr>
            <a:t>2012</a:t>
          </a:r>
          <a:endParaRPr lang="zh-CN" altLang="en-US" sz="2000" b="1" kern="1200" dirty="0">
            <a:solidFill>
              <a:srgbClr val="00B050"/>
            </a:solidFill>
          </a:endParaRPr>
        </a:p>
      </dsp:txBody>
      <dsp:txXfrm>
        <a:off x="2811411" y="1975768"/>
        <a:ext cx="1079398" cy="1702816"/>
      </dsp:txXfrm>
    </dsp:sp>
    <dsp:sp modelId="{71B0F577-C69B-452F-9AAC-864743F9749B}">
      <dsp:nvSpPr>
        <dsp:cNvPr id="0" name=""/>
        <dsp:cNvSpPr/>
      </dsp:nvSpPr>
      <dsp:spPr>
        <a:xfrm>
          <a:off x="3569880" y="1675492"/>
          <a:ext cx="215999" cy="216002"/>
        </a:xfrm>
        <a:prstGeom prst="ellipse">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499AA1-7CD6-44B0-AD73-14A6E1A3E322}">
      <dsp:nvSpPr>
        <dsp:cNvPr id="0" name=""/>
        <dsp:cNvSpPr/>
      </dsp:nvSpPr>
      <dsp:spPr>
        <a:xfrm>
          <a:off x="3386414" y="1635000"/>
          <a:ext cx="1254963" cy="2283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383" tIns="0" rIns="0" bIns="0" numCol="1" spcCol="1270" anchor="t" anchorCtr="0">
          <a:noAutofit/>
        </a:bodyPr>
        <a:lstStyle/>
        <a:p>
          <a:pPr lvl="0" algn="ctr" defTabSz="889000">
            <a:lnSpc>
              <a:spcPct val="90000"/>
            </a:lnSpc>
            <a:spcBef>
              <a:spcPct val="0"/>
            </a:spcBef>
            <a:spcAft>
              <a:spcPct val="35000"/>
            </a:spcAft>
          </a:pPr>
          <a:r>
            <a:rPr lang="en-US" altLang="zh-CN" sz="2000" b="1" kern="1200" dirty="0" smtClean="0">
              <a:solidFill>
                <a:srgbClr val="00B050"/>
              </a:solidFill>
            </a:rPr>
            <a:t>2014</a:t>
          </a:r>
          <a:endParaRPr lang="zh-CN" altLang="en-US" sz="2000" b="1" kern="1200" dirty="0">
            <a:solidFill>
              <a:srgbClr val="00B050"/>
            </a:solidFill>
          </a:endParaRPr>
        </a:p>
      </dsp:txBody>
      <dsp:txXfrm>
        <a:off x="3386414" y="1635000"/>
        <a:ext cx="1254963" cy="2283968"/>
      </dsp:txXfrm>
    </dsp:sp>
    <dsp:sp modelId="{48FB61D0-22D4-4034-971D-C23131562082}">
      <dsp:nvSpPr>
        <dsp:cNvPr id="0" name=""/>
        <dsp:cNvSpPr/>
      </dsp:nvSpPr>
      <dsp:spPr>
        <a:xfrm>
          <a:off x="4964157" y="1183682"/>
          <a:ext cx="288001" cy="288001"/>
        </a:xfrm>
        <a:prstGeom prst="ellipse">
          <a:avLst/>
        </a:prstGeom>
        <a:solidFill>
          <a:schemeClr val="accent5">
            <a:hueOff val="-7450407"/>
            <a:satOff val="29858"/>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2EC277-A204-4E63-9DD4-287464D57286}">
      <dsp:nvSpPr>
        <dsp:cNvPr id="0" name=""/>
        <dsp:cNvSpPr/>
      </dsp:nvSpPr>
      <dsp:spPr>
        <a:xfrm>
          <a:off x="5175741" y="1199884"/>
          <a:ext cx="1300480" cy="564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620" tIns="0" rIns="0" bIns="0" numCol="1" spcCol="1270" anchor="t" anchorCtr="0">
          <a:noAutofit/>
        </a:bodyPr>
        <a:lstStyle/>
        <a:p>
          <a:pPr lvl="0" algn="l" defTabSz="889000">
            <a:lnSpc>
              <a:spcPct val="90000"/>
            </a:lnSpc>
            <a:spcBef>
              <a:spcPct val="0"/>
            </a:spcBef>
            <a:spcAft>
              <a:spcPct val="35000"/>
            </a:spcAft>
          </a:pPr>
          <a:r>
            <a:rPr lang="en-US" altLang="zh-CN" sz="2000" b="1" kern="1200" dirty="0" smtClean="0">
              <a:solidFill>
                <a:srgbClr val="FFFF00"/>
              </a:solidFill>
            </a:rPr>
            <a:t>2015</a:t>
          </a:r>
          <a:endParaRPr lang="zh-CN" altLang="en-US" sz="2000" b="1" kern="1200" dirty="0">
            <a:solidFill>
              <a:srgbClr val="FFFF00"/>
            </a:solidFill>
          </a:endParaRPr>
        </a:p>
      </dsp:txBody>
      <dsp:txXfrm>
        <a:off x="5175741" y="1199884"/>
        <a:ext cx="1300480" cy="564180"/>
      </dsp:txXfrm>
    </dsp:sp>
    <dsp:sp modelId="{0D75DFF4-47DE-452A-95F8-7A3B1C693611}">
      <dsp:nvSpPr>
        <dsp:cNvPr id="0" name=""/>
        <dsp:cNvSpPr/>
      </dsp:nvSpPr>
      <dsp:spPr>
        <a:xfrm>
          <a:off x="6207716" y="916649"/>
          <a:ext cx="359998" cy="359998"/>
        </a:xfrm>
        <a:prstGeom prst="ellipse">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0FDF9D-5F17-483C-B897-5349907BC1A5}">
      <dsp:nvSpPr>
        <dsp:cNvPr id="0" name=""/>
        <dsp:cNvSpPr/>
      </dsp:nvSpPr>
      <dsp:spPr>
        <a:xfrm>
          <a:off x="6264529" y="947613"/>
          <a:ext cx="1579849" cy="1098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193" tIns="0" rIns="0" bIns="0" numCol="1" spcCol="1270" anchor="t" anchorCtr="0">
          <a:noAutofit/>
        </a:bodyPr>
        <a:lstStyle/>
        <a:p>
          <a:pPr lvl="0" algn="l" defTabSz="889000">
            <a:lnSpc>
              <a:spcPct val="90000"/>
            </a:lnSpc>
            <a:spcBef>
              <a:spcPct val="0"/>
            </a:spcBef>
            <a:spcAft>
              <a:spcPct val="35000"/>
            </a:spcAft>
          </a:pPr>
          <a:r>
            <a:rPr lang="en-US" altLang="zh-CN" sz="2000" b="1" kern="1200" dirty="0" smtClean="0">
              <a:solidFill>
                <a:srgbClr val="FF9C19"/>
              </a:solidFill>
            </a:rPr>
            <a:t>  2016/2017</a:t>
          </a:r>
          <a:endParaRPr lang="zh-CN" altLang="en-US" sz="2000" b="1" kern="1200" dirty="0">
            <a:solidFill>
              <a:srgbClr val="FF9C19"/>
            </a:solidFill>
          </a:endParaRPr>
        </a:p>
      </dsp:txBody>
      <dsp:txXfrm>
        <a:off x="6264529" y="947613"/>
        <a:ext cx="1579849" cy="1098841"/>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wmf"/><Relationship Id="rId5" Type="http://schemas.openxmlformats.org/officeDocument/2006/relationships/image" Target="../media/image57.wmf"/><Relationship Id="rId4" Type="http://schemas.openxmlformats.org/officeDocument/2006/relationships/image" Target="../media/image56.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image" Target="../media/image107.wmf"/><Relationship Id="rId1" Type="http://schemas.openxmlformats.org/officeDocument/2006/relationships/image" Target="../media/image106.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image" Target="../media/image109.wmf"/><Relationship Id="rId1" Type="http://schemas.openxmlformats.org/officeDocument/2006/relationships/image" Target="../media/image107.w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118.wmf"/><Relationship Id="rId3" Type="http://schemas.openxmlformats.org/officeDocument/2006/relationships/image" Target="../media/image113.wmf"/><Relationship Id="rId7" Type="http://schemas.openxmlformats.org/officeDocument/2006/relationships/image" Target="../media/image117.wmf"/><Relationship Id="rId2" Type="http://schemas.openxmlformats.org/officeDocument/2006/relationships/image" Target="../media/image112.wmf"/><Relationship Id="rId1" Type="http://schemas.openxmlformats.org/officeDocument/2006/relationships/image" Target="../media/image111.wmf"/><Relationship Id="rId6" Type="http://schemas.openxmlformats.org/officeDocument/2006/relationships/image" Target="../media/image116.wmf"/><Relationship Id="rId5" Type="http://schemas.openxmlformats.org/officeDocument/2006/relationships/image" Target="../media/image115.wmf"/><Relationship Id="rId4" Type="http://schemas.openxmlformats.org/officeDocument/2006/relationships/image" Target="../media/image114.wmf"/><Relationship Id="rId9" Type="http://schemas.openxmlformats.org/officeDocument/2006/relationships/image" Target="../media/image119.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22.wmf"/><Relationship Id="rId2" Type="http://schemas.openxmlformats.org/officeDocument/2006/relationships/image" Target="../media/image121.wmf"/><Relationship Id="rId1" Type="http://schemas.openxmlformats.org/officeDocument/2006/relationships/image" Target="../media/image120.wmf"/><Relationship Id="rId6" Type="http://schemas.openxmlformats.org/officeDocument/2006/relationships/image" Target="../media/image125.wmf"/><Relationship Id="rId5" Type="http://schemas.openxmlformats.org/officeDocument/2006/relationships/image" Target="../media/image124.wmf"/><Relationship Id="rId4" Type="http://schemas.openxmlformats.org/officeDocument/2006/relationships/image" Target="../media/image123.wmf"/></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114.wmf"/><Relationship Id="rId13" Type="http://schemas.openxmlformats.org/officeDocument/2006/relationships/image" Target="../media/image119.wmf"/><Relationship Id="rId3" Type="http://schemas.openxmlformats.org/officeDocument/2006/relationships/image" Target="../media/image127.wmf"/><Relationship Id="rId7" Type="http://schemas.openxmlformats.org/officeDocument/2006/relationships/image" Target="../media/image113.wmf"/><Relationship Id="rId12" Type="http://schemas.openxmlformats.org/officeDocument/2006/relationships/image" Target="../media/image118.wmf"/><Relationship Id="rId2" Type="http://schemas.openxmlformats.org/officeDocument/2006/relationships/image" Target="../media/image126.wmf"/><Relationship Id="rId16" Type="http://schemas.openxmlformats.org/officeDocument/2006/relationships/image" Target="../media/image131.wmf"/><Relationship Id="rId1" Type="http://schemas.openxmlformats.org/officeDocument/2006/relationships/image" Target="../media/image123.wmf"/><Relationship Id="rId6" Type="http://schemas.openxmlformats.org/officeDocument/2006/relationships/image" Target="../media/image112.wmf"/><Relationship Id="rId11" Type="http://schemas.openxmlformats.org/officeDocument/2006/relationships/image" Target="../media/image117.wmf"/><Relationship Id="rId5" Type="http://schemas.openxmlformats.org/officeDocument/2006/relationships/image" Target="../media/image111.wmf"/><Relationship Id="rId15" Type="http://schemas.openxmlformats.org/officeDocument/2006/relationships/image" Target="../media/image130.wmf"/><Relationship Id="rId10" Type="http://schemas.openxmlformats.org/officeDocument/2006/relationships/image" Target="../media/image116.wmf"/><Relationship Id="rId4" Type="http://schemas.openxmlformats.org/officeDocument/2006/relationships/image" Target="../media/image128.wmf"/><Relationship Id="rId9" Type="http://schemas.openxmlformats.org/officeDocument/2006/relationships/image" Target="../media/image115.wmf"/><Relationship Id="rId14" Type="http://schemas.openxmlformats.org/officeDocument/2006/relationships/image" Target="../media/image129.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30.wmf"/><Relationship Id="rId7" Type="http://schemas.openxmlformats.org/officeDocument/2006/relationships/image" Target="../media/image136.wmf"/><Relationship Id="rId2" Type="http://schemas.openxmlformats.org/officeDocument/2006/relationships/image" Target="../media/image133.wmf"/><Relationship Id="rId1" Type="http://schemas.openxmlformats.org/officeDocument/2006/relationships/image" Target="../media/image125.wmf"/><Relationship Id="rId6" Type="http://schemas.openxmlformats.org/officeDocument/2006/relationships/image" Target="../media/image135.wmf"/><Relationship Id="rId5" Type="http://schemas.openxmlformats.org/officeDocument/2006/relationships/image" Target="../media/image134.wmf"/><Relationship Id="rId4" Type="http://schemas.openxmlformats.org/officeDocument/2006/relationships/image" Target="../media/image131.w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91.wmf"/><Relationship Id="rId3" Type="http://schemas.openxmlformats.org/officeDocument/2006/relationships/image" Target="../media/image86.wmf"/><Relationship Id="rId7" Type="http://schemas.openxmlformats.org/officeDocument/2006/relationships/image" Target="../media/image90.wmf"/><Relationship Id="rId2" Type="http://schemas.openxmlformats.org/officeDocument/2006/relationships/image" Target="../media/image85.wmf"/><Relationship Id="rId1" Type="http://schemas.openxmlformats.org/officeDocument/2006/relationships/image" Target="../media/image84.wmf"/><Relationship Id="rId6" Type="http://schemas.openxmlformats.org/officeDocument/2006/relationships/image" Target="../media/image89.wmf"/><Relationship Id="rId5" Type="http://schemas.openxmlformats.org/officeDocument/2006/relationships/image" Target="../media/image88.wmf"/><Relationship Id="rId4" Type="http://schemas.openxmlformats.org/officeDocument/2006/relationships/image" Target="../media/image87.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39.wmf"/><Relationship Id="rId2" Type="http://schemas.openxmlformats.org/officeDocument/2006/relationships/image" Target="../media/image138.wmf"/><Relationship Id="rId1" Type="http://schemas.openxmlformats.org/officeDocument/2006/relationships/image" Target="../media/image137.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42.wmf"/><Relationship Id="rId2" Type="http://schemas.openxmlformats.org/officeDocument/2006/relationships/image" Target="../media/image141.wmf"/><Relationship Id="rId1" Type="http://schemas.openxmlformats.org/officeDocument/2006/relationships/image" Target="../media/image140.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45.wmf"/><Relationship Id="rId2" Type="http://schemas.openxmlformats.org/officeDocument/2006/relationships/image" Target="../media/image144.wmf"/><Relationship Id="rId1" Type="http://schemas.openxmlformats.org/officeDocument/2006/relationships/image" Target="../media/image143.wmf"/><Relationship Id="rId4" Type="http://schemas.openxmlformats.org/officeDocument/2006/relationships/image" Target="../media/image146.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9.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22.wmf"/><Relationship Id="rId2" Type="http://schemas.openxmlformats.org/officeDocument/2006/relationships/image" Target="../media/image121.wmf"/><Relationship Id="rId1" Type="http://schemas.openxmlformats.org/officeDocument/2006/relationships/image" Target="../media/image147.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50.wmf"/><Relationship Id="rId2" Type="http://schemas.openxmlformats.org/officeDocument/2006/relationships/image" Target="../media/image149.wmf"/><Relationship Id="rId1" Type="http://schemas.openxmlformats.org/officeDocument/2006/relationships/image" Target="../media/image148.wmf"/><Relationship Id="rId4" Type="http://schemas.openxmlformats.org/officeDocument/2006/relationships/image" Target="../media/image151.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52.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53.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53.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54.wmf"/><Relationship Id="rId7" Type="http://schemas.openxmlformats.org/officeDocument/2006/relationships/image" Target="../media/image158.wmf"/><Relationship Id="rId2" Type="http://schemas.openxmlformats.org/officeDocument/2006/relationships/image" Target="../media/image110.wmf"/><Relationship Id="rId1" Type="http://schemas.openxmlformats.org/officeDocument/2006/relationships/image" Target="../media/image109.wmf"/><Relationship Id="rId6" Type="http://schemas.openxmlformats.org/officeDocument/2006/relationships/image" Target="../media/image157.wmf"/><Relationship Id="rId5" Type="http://schemas.openxmlformats.org/officeDocument/2006/relationships/image" Target="../media/image156.wmf"/><Relationship Id="rId4" Type="http://schemas.openxmlformats.org/officeDocument/2006/relationships/image" Target="../media/image155.wmf"/></Relationships>
</file>

<file path=ppt/drawings/_rels/vmlDrawing26.vml.rels><?xml version="1.0" encoding="UTF-8" standalone="yes"?>
<Relationships xmlns="http://schemas.openxmlformats.org/package/2006/relationships"><Relationship Id="rId8" Type="http://schemas.openxmlformats.org/officeDocument/2006/relationships/image" Target="../media/image162.wmf"/><Relationship Id="rId3" Type="http://schemas.openxmlformats.org/officeDocument/2006/relationships/image" Target="../media/image112.wmf"/><Relationship Id="rId7" Type="http://schemas.openxmlformats.org/officeDocument/2006/relationships/image" Target="../media/image161.wmf"/><Relationship Id="rId2" Type="http://schemas.openxmlformats.org/officeDocument/2006/relationships/image" Target="../media/image160.wmf"/><Relationship Id="rId1" Type="http://schemas.openxmlformats.org/officeDocument/2006/relationships/image" Target="../media/image159.wmf"/><Relationship Id="rId6" Type="http://schemas.openxmlformats.org/officeDocument/2006/relationships/image" Target="../media/image115.wmf"/><Relationship Id="rId5" Type="http://schemas.openxmlformats.org/officeDocument/2006/relationships/image" Target="../media/image114.wmf"/><Relationship Id="rId10" Type="http://schemas.openxmlformats.org/officeDocument/2006/relationships/image" Target="../media/image164.wmf"/><Relationship Id="rId4" Type="http://schemas.openxmlformats.org/officeDocument/2006/relationships/image" Target="../media/image113.wmf"/><Relationship Id="rId9" Type="http://schemas.openxmlformats.org/officeDocument/2006/relationships/image" Target="../media/image163.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65.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167.wmf"/><Relationship Id="rId1" Type="http://schemas.openxmlformats.org/officeDocument/2006/relationships/image" Target="../media/image16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61.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 Id="rId4" Type="http://schemas.openxmlformats.org/officeDocument/2006/relationships/image" Target="../media/image6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91.wmf"/><Relationship Id="rId3" Type="http://schemas.openxmlformats.org/officeDocument/2006/relationships/image" Target="../media/image86.wmf"/><Relationship Id="rId7" Type="http://schemas.openxmlformats.org/officeDocument/2006/relationships/image" Target="../media/image90.wmf"/><Relationship Id="rId2" Type="http://schemas.openxmlformats.org/officeDocument/2006/relationships/image" Target="../media/image85.wmf"/><Relationship Id="rId1" Type="http://schemas.openxmlformats.org/officeDocument/2006/relationships/image" Target="../media/image84.wmf"/><Relationship Id="rId6" Type="http://schemas.openxmlformats.org/officeDocument/2006/relationships/image" Target="../media/image89.wmf"/><Relationship Id="rId5" Type="http://schemas.openxmlformats.org/officeDocument/2006/relationships/image" Target="../media/image88.wmf"/><Relationship Id="rId4" Type="http://schemas.openxmlformats.org/officeDocument/2006/relationships/image" Target="../media/image87.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99.wmf"/><Relationship Id="rId13" Type="http://schemas.openxmlformats.org/officeDocument/2006/relationships/image" Target="../media/image104.wmf"/><Relationship Id="rId3" Type="http://schemas.openxmlformats.org/officeDocument/2006/relationships/image" Target="../media/image94.wmf"/><Relationship Id="rId7" Type="http://schemas.openxmlformats.org/officeDocument/2006/relationships/image" Target="../media/image98.wmf"/><Relationship Id="rId12" Type="http://schemas.openxmlformats.org/officeDocument/2006/relationships/image" Target="../media/image103.wmf"/><Relationship Id="rId2" Type="http://schemas.openxmlformats.org/officeDocument/2006/relationships/image" Target="../media/image93.wmf"/><Relationship Id="rId1" Type="http://schemas.openxmlformats.org/officeDocument/2006/relationships/image" Target="../media/image92.wmf"/><Relationship Id="rId6" Type="http://schemas.openxmlformats.org/officeDocument/2006/relationships/image" Target="../media/image97.wmf"/><Relationship Id="rId11" Type="http://schemas.openxmlformats.org/officeDocument/2006/relationships/image" Target="../media/image102.wmf"/><Relationship Id="rId5" Type="http://schemas.openxmlformats.org/officeDocument/2006/relationships/image" Target="../media/image96.wmf"/><Relationship Id="rId10" Type="http://schemas.openxmlformats.org/officeDocument/2006/relationships/image" Target="../media/image101.wmf"/><Relationship Id="rId4" Type="http://schemas.openxmlformats.org/officeDocument/2006/relationships/image" Target="../media/image95.wmf"/><Relationship Id="rId9" Type="http://schemas.openxmlformats.org/officeDocument/2006/relationships/image" Target="../media/image100.wmf"/><Relationship Id="rId14" Type="http://schemas.openxmlformats.org/officeDocument/2006/relationships/image" Target="../media/image10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E4D393D-0C18-41BA-90C1-A5053A81C19B}" type="datetimeFigureOut">
              <a:rPr lang="zh-CN" altLang="en-US" smtClean="0"/>
              <a:t>2018-05-13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3CB61C8-C583-4707-9F75-11B618D1CBD3}" type="slidenum">
              <a:rPr lang="zh-CN" altLang="en-US" smtClean="0"/>
              <a:t>‹#›</a:t>
            </a:fld>
            <a:endParaRPr lang="zh-CN" altLang="en-US"/>
          </a:p>
        </p:txBody>
      </p:sp>
    </p:spTree>
    <p:extLst>
      <p:ext uri="{BB962C8B-B14F-4D97-AF65-F5344CB8AC3E}">
        <p14:creationId xmlns:p14="http://schemas.microsoft.com/office/powerpoint/2010/main" val="2929222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ln/>
        </p:spPr>
      </p:sp>
      <p:sp>
        <p:nvSpPr>
          <p:cNvPr id="133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extLst>
      <p:ext uri="{BB962C8B-B14F-4D97-AF65-F5344CB8AC3E}">
        <p14:creationId xmlns:p14="http://schemas.microsoft.com/office/powerpoint/2010/main" val="2576762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CB61C8-C583-4707-9F75-11B618D1CBD3}" type="slidenum">
              <a:rPr lang="zh-CN" altLang="en-US" smtClean="0"/>
              <a:t>3</a:t>
            </a:fld>
            <a:endParaRPr lang="zh-CN" altLang="en-US"/>
          </a:p>
        </p:txBody>
      </p:sp>
    </p:spTree>
    <p:extLst>
      <p:ext uri="{BB962C8B-B14F-4D97-AF65-F5344CB8AC3E}">
        <p14:creationId xmlns:p14="http://schemas.microsoft.com/office/powerpoint/2010/main" val="234190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093D0846-19D6-4F6B-AB59-2B7F84ED1B9D}" type="slidenum">
              <a:rPr lang="en-US" altLang="zh-CN">
                <a:solidFill>
                  <a:srgbClr val="000000"/>
                </a:solidFill>
                <a:latin typeface="Arial" charset="0"/>
              </a:rPr>
              <a:pPr eaLnBrk="1" hangingPunct="1"/>
              <a:t>78</a:t>
            </a:fld>
            <a:endParaRPr lang="en-US" altLang="zh-CN">
              <a:solidFill>
                <a:srgbClr val="000000"/>
              </a:solidFill>
              <a:latin typeface="Arial" charset="0"/>
            </a:endParaRPr>
          </a:p>
        </p:txBody>
      </p:sp>
      <p:sp>
        <p:nvSpPr>
          <p:cNvPr id="30723" name="Rectangle 2"/>
          <p:cNvSpPr>
            <a:spLocks noGrp="1" noRot="1" noChangeAspect="1" noChangeArrowheads="1" noTextEdit="1"/>
          </p:cNvSpPr>
          <p:nvPr>
            <p:ph type="sldImg"/>
          </p:nvPr>
        </p:nvSpPr>
        <p:spPr>
          <a:xfrm>
            <a:off x="1123950" y="681038"/>
            <a:ext cx="4610100" cy="3457575"/>
          </a:xfrm>
          <a:ln/>
        </p:spPr>
      </p:sp>
      <p:sp>
        <p:nvSpPr>
          <p:cNvPr id="30724" name="Rectangle 3"/>
          <p:cNvSpPr>
            <a:spLocks noGrp="1" noChangeArrowheads="1"/>
          </p:cNvSpPr>
          <p:nvPr>
            <p:ph type="body" idx="1"/>
          </p:nvPr>
        </p:nvSpPr>
        <p:spPr>
          <a:xfrm>
            <a:off x="919163" y="4359275"/>
            <a:ext cx="5019675" cy="4110038"/>
          </a:xfrm>
          <a:noFill/>
        </p:spPr>
        <p:txBody>
          <a:bodyPr lIns="90004" tIns="45002" rIns="90004" bIns="45002"/>
          <a:lstStyle/>
          <a:p>
            <a:pPr eaLnBrk="1" hangingPunct="1"/>
            <a:endParaRPr lang="en-GB" altLang="zh-CN" smtClean="0"/>
          </a:p>
        </p:txBody>
      </p:sp>
    </p:spTree>
    <p:extLst>
      <p:ext uri="{BB962C8B-B14F-4D97-AF65-F5344CB8AC3E}">
        <p14:creationId xmlns:p14="http://schemas.microsoft.com/office/powerpoint/2010/main" val="3159154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B23D9119-E546-441B-8996-A84002BF1674}" type="slidenum">
              <a:rPr lang="en-US" altLang="zh-CN">
                <a:solidFill>
                  <a:srgbClr val="000000"/>
                </a:solidFill>
                <a:latin typeface="Arial" charset="0"/>
              </a:rPr>
              <a:pPr eaLnBrk="1" hangingPunct="1"/>
              <a:t>79</a:t>
            </a:fld>
            <a:endParaRPr lang="en-US" altLang="zh-CN">
              <a:solidFill>
                <a:srgbClr val="000000"/>
              </a:solidFill>
              <a:latin typeface="Arial" charset="0"/>
            </a:endParaRPr>
          </a:p>
        </p:txBody>
      </p:sp>
      <p:sp>
        <p:nvSpPr>
          <p:cNvPr id="31747" name="Rectangle 2"/>
          <p:cNvSpPr>
            <a:spLocks noGrp="1" noRot="1" noChangeAspect="1" noChangeArrowheads="1" noTextEdit="1"/>
          </p:cNvSpPr>
          <p:nvPr>
            <p:ph type="sldImg"/>
          </p:nvPr>
        </p:nvSpPr>
        <p:spPr>
          <a:xfrm>
            <a:off x="1123950" y="681038"/>
            <a:ext cx="4610100" cy="3457575"/>
          </a:xfrm>
          <a:ln/>
        </p:spPr>
      </p:sp>
      <p:sp>
        <p:nvSpPr>
          <p:cNvPr id="31748" name="Rectangle 3"/>
          <p:cNvSpPr>
            <a:spLocks noGrp="1" noChangeArrowheads="1"/>
          </p:cNvSpPr>
          <p:nvPr>
            <p:ph type="body" idx="1"/>
          </p:nvPr>
        </p:nvSpPr>
        <p:spPr>
          <a:xfrm>
            <a:off x="919163" y="4359275"/>
            <a:ext cx="5019675" cy="4110038"/>
          </a:xfrm>
          <a:noFill/>
        </p:spPr>
        <p:txBody>
          <a:bodyPr lIns="90004" tIns="45002" rIns="90004" bIns="45002"/>
          <a:lstStyle/>
          <a:p>
            <a:pPr eaLnBrk="1" hangingPunct="1"/>
            <a:endParaRPr lang="en-GB" altLang="zh-CN" smtClean="0"/>
          </a:p>
        </p:txBody>
      </p:sp>
    </p:spTree>
    <p:extLst>
      <p:ext uri="{BB962C8B-B14F-4D97-AF65-F5344CB8AC3E}">
        <p14:creationId xmlns:p14="http://schemas.microsoft.com/office/powerpoint/2010/main" val="1136014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1D75523F-0327-4F53-9C64-F781179E0A14}" type="slidenum">
              <a:rPr lang="en-US" altLang="zh-CN">
                <a:solidFill>
                  <a:srgbClr val="000000"/>
                </a:solidFill>
                <a:latin typeface="Arial" charset="0"/>
              </a:rPr>
              <a:pPr eaLnBrk="1" hangingPunct="1"/>
              <a:t>81</a:t>
            </a:fld>
            <a:endParaRPr lang="en-US" altLang="zh-CN">
              <a:solidFill>
                <a:srgbClr val="000000"/>
              </a:solidFill>
              <a:latin typeface="Arial" charset="0"/>
            </a:endParaRPr>
          </a:p>
        </p:txBody>
      </p:sp>
      <p:sp>
        <p:nvSpPr>
          <p:cNvPr id="32771" name="Rectangle 2"/>
          <p:cNvSpPr>
            <a:spLocks noGrp="1" noRot="1" noChangeAspect="1" noChangeArrowheads="1" noTextEdit="1"/>
          </p:cNvSpPr>
          <p:nvPr>
            <p:ph type="sldImg"/>
          </p:nvPr>
        </p:nvSpPr>
        <p:spPr>
          <a:xfrm>
            <a:off x="1123950" y="681038"/>
            <a:ext cx="4610100" cy="3457575"/>
          </a:xfrm>
          <a:ln/>
        </p:spPr>
      </p:sp>
      <p:sp>
        <p:nvSpPr>
          <p:cNvPr id="32772" name="Rectangle 3"/>
          <p:cNvSpPr>
            <a:spLocks noGrp="1" noChangeArrowheads="1"/>
          </p:cNvSpPr>
          <p:nvPr>
            <p:ph type="body" idx="1"/>
          </p:nvPr>
        </p:nvSpPr>
        <p:spPr>
          <a:xfrm>
            <a:off x="919163" y="4359275"/>
            <a:ext cx="5019675" cy="4110038"/>
          </a:xfrm>
          <a:noFill/>
        </p:spPr>
        <p:txBody>
          <a:bodyPr lIns="90004" tIns="45002" rIns="90004" bIns="45002"/>
          <a:lstStyle/>
          <a:p>
            <a:pPr eaLnBrk="1" hangingPunct="1"/>
            <a:endParaRPr lang="en-GB" altLang="zh-CN" smtClean="0"/>
          </a:p>
        </p:txBody>
      </p:sp>
    </p:spTree>
    <p:extLst>
      <p:ext uri="{BB962C8B-B14F-4D97-AF65-F5344CB8AC3E}">
        <p14:creationId xmlns:p14="http://schemas.microsoft.com/office/powerpoint/2010/main" val="3374666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0C95FD72-69DE-4C23-B920-05EC04E51BDE}" type="datetime1">
              <a:rPr lang="zh-CN" altLang="en-US" smtClean="0"/>
              <a:t>2018-05-13</a:t>
            </a:fld>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2DEF267-F759-4124-90A5-9AFA6640F432}" type="datetime1">
              <a:rPr lang="zh-CN" altLang="en-US" smtClean="0"/>
              <a:t>2018-05-13</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r>
              <a:rPr lang="zh-CN" altLang="en-US" smtClean="0"/>
              <a:t>薛向阳</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C9FE621-A355-4209-A2F8-C0C632E1C82B}" type="datetime1">
              <a:rPr lang="zh-CN" altLang="en-US" smtClean="0"/>
              <a:t>2018-05-13</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r>
              <a:rPr lang="zh-CN" altLang="en-US" smtClean="0"/>
              <a:t>薛向阳</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107E4C15-E76E-48C4-8448-AA0564272FE9}" type="datetime1">
              <a:rPr lang="zh-CN" altLang="en-US" smtClean="0"/>
              <a:t>2018-05-13</a:t>
            </a:fld>
            <a:endParaRPr lang="zh-CN" altLang="en-US"/>
          </a:p>
        </p:txBody>
      </p:sp>
      <p:sp>
        <p:nvSpPr>
          <p:cNvPr id="4" name="灯片编号占位符 3"/>
          <p:cNvSpPr>
            <a:spLocks noGrp="1"/>
          </p:cNvSpPr>
          <p:nvPr>
            <p:ph type="sldNum" sz="quarter" idx="11"/>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799925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867868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300068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956801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989175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1196882"/>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214904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75172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181CD9E-3365-451C-BEB2-C70DEEE04222}" type="datetime1">
              <a:rPr lang="zh-CN" altLang="en-US" smtClean="0"/>
              <a:t>2018-05-13</a:t>
            </a:fld>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_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931036"/>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9_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8455105"/>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0_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8042015"/>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472191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2_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5204795"/>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3_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201815"/>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4_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7827682"/>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5_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474415"/>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6_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4865159"/>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7_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138362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A4B1D324-0809-41F8-8EFD-A3A4079C86AF}" type="datetime1">
              <a:rPr lang="zh-CN" altLang="en-US" smtClean="0"/>
              <a:t>2018-05-13</a:t>
            </a:fld>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8_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5395343"/>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9_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0988508"/>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0_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3092063"/>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1_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7848845"/>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2_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902856834"/>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3_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1784509"/>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图片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9995229"/>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07004223"/>
      </p:ext>
    </p:extLst>
  </p:cSld>
  <p:clrMapOvr>
    <a:masterClrMapping/>
  </p:clrMapOvr>
  <p:transition>
    <p:blinds dir="vert"/>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4327486"/>
      </p:ext>
    </p:extLst>
  </p:cSld>
  <p:clrMapOvr>
    <a:masterClrMapping/>
  </p:clrMapOvr>
  <p:transition>
    <p:blinds dir="vert"/>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3">
        <a:schemeClr val="bg1"/>
      </p:bgRef>
    </p:bg>
    <p:spTree>
      <p:nvGrpSpPr>
        <p:cNvPr id="1" name=""/>
        <p:cNvGrpSpPr/>
        <p:nvPr/>
      </p:nvGrpSpPr>
      <p:grpSpPr>
        <a:xfrm>
          <a:off x="0" y="0"/>
          <a:ext cx="0" cy="0"/>
          <a:chOff x="0" y="0"/>
          <a:chExt cx="0" cy="0"/>
        </a:xfrm>
      </p:grpSpPr>
      <p:sp>
        <p:nvSpPr>
          <p:cNvPr id="12" name="矩形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useBgFill="1">
        <p:nvSpPr>
          <p:cNvPr id="13" name="圆角矩形 12"/>
          <p:cNvSpPr/>
          <p:nvPr/>
        </p:nvSpPr>
        <p:spPr>
          <a:xfrm>
            <a:off x="65313" y="69755"/>
            <a:ext cx="9013372" cy="6692201"/>
          </a:xfrm>
          <a:prstGeom prst="roundRect">
            <a:avLst>
              <a:gd name="adj" fmla="val 4929"/>
            </a:avLst>
          </a:prstGeom>
          <a:ln w="6350" cap="sq" cmpd="sng" algn="ctr">
            <a:solidFill>
              <a:srgbClr val="C00000"/>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base">
              <a:spcBef>
                <a:spcPct val="0"/>
              </a:spcBef>
              <a:spcAft>
                <a:spcPct val="0"/>
              </a:spcAft>
            </a:pPr>
            <a:endParaRPr lang="en-US">
              <a:solidFill>
                <a:prstClr val="white"/>
              </a:solidFill>
            </a:endParaRPr>
          </a:p>
        </p:txBody>
      </p:sp>
      <p:sp>
        <p:nvSpPr>
          <p:cNvPr id="9" name="副标题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7" name="矩形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pPr>
            <a:endParaRPr lang="en-US">
              <a:solidFill>
                <a:prstClr val="white"/>
              </a:solidFill>
            </a:endParaRPr>
          </a:p>
        </p:txBody>
      </p:sp>
      <p:sp>
        <p:nvSpPr>
          <p:cNvPr id="10" name="矩形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pPr>
            <a:endParaRPr lang="en-US">
              <a:solidFill>
                <a:prstClr val="white"/>
              </a:solidFill>
            </a:endParaRPr>
          </a:p>
        </p:txBody>
      </p:sp>
      <p:sp>
        <p:nvSpPr>
          <p:cNvPr id="11" name="矩形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pPr>
            <a:endParaRPr lang="en-US">
              <a:solidFill>
                <a:prstClr val="white"/>
              </a:solidFill>
            </a:endParaRPr>
          </a:p>
        </p:txBody>
      </p:sp>
      <p:sp>
        <p:nvSpPr>
          <p:cNvPr id="8" name="标题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zh-CN" altLang="en-US" smtClean="0"/>
              <a:t>单击此处编辑母版标题样式</a:t>
            </a:r>
            <a:endParaRPr kumimoji="0" lang="en-US"/>
          </a:p>
        </p:txBody>
      </p:sp>
      <p:sp>
        <p:nvSpPr>
          <p:cNvPr id="14" name="日期占位符 13"/>
          <p:cNvSpPr>
            <a:spLocks noGrp="1"/>
          </p:cNvSpPr>
          <p:nvPr>
            <p:ph type="dt" sz="half" idx="2"/>
          </p:nvPr>
        </p:nvSpPr>
        <p:spPr>
          <a:xfrm>
            <a:off x="7373692" y="6191250"/>
            <a:ext cx="1397921" cy="476250"/>
          </a:xfrm>
          <a:prstGeom prst="rect">
            <a:avLst/>
          </a:prstGeom>
        </p:spPr>
        <p:txBody>
          <a:bodyPr anchor="ctr" anchorCtr="0"/>
          <a:lstStyle>
            <a:lvl1pPr algn="r" eaLnBrk="1" latinLnBrk="0" hangingPunct="1">
              <a:defRPr kumimoji="0" sz="1400">
                <a:solidFill>
                  <a:schemeClr val="tx2"/>
                </a:solidFill>
              </a:defRPr>
            </a:lvl1pPr>
          </a:lstStyle>
          <a:p>
            <a:fld id="{3D9A54A3-2303-4176-9080-EC9781ADE228}" type="datetime1">
              <a:rPr lang="zh-CN" altLang="en-US" smtClean="0">
                <a:solidFill>
                  <a:srgbClr val="696464"/>
                </a:solidFill>
              </a:rPr>
              <a:t>2018-05-13</a:t>
            </a:fld>
            <a:endParaRPr lang="en-US" dirty="0">
              <a:solidFill>
                <a:srgbClr val="696464"/>
              </a:solidFill>
            </a:endParaRPr>
          </a:p>
        </p:txBody>
      </p:sp>
      <p:sp>
        <p:nvSpPr>
          <p:cNvPr id="15" name="页脚占位符 2"/>
          <p:cNvSpPr>
            <a:spLocks noGrp="1"/>
          </p:cNvSpPr>
          <p:nvPr>
            <p:ph type="ftr" sz="quarter" idx="3"/>
          </p:nvPr>
        </p:nvSpPr>
        <p:spPr>
          <a:xfrm>
            <a:off x="762000" y="6186714"/>
            <a:ext cx="2895600" cy="457200"/>
          </a:xfrm>
          <a:prstGeom prst="rect">
            <a:avLst/>
          </a:prstGeom>
        </p:spPr>
        <p:txBody>
          <a:bodyPr anchor="ctr" anchorCtr="0"/>
          <a:lstStyle>
            <a:lvl1pPr algn="l" eaLnBrk="1" latinLnBrk="0" hangingPunct="1">
              <a:defRPr kumimoji="0" sz="1400">
                <a:solidFill>
                  <a:schemeClr val="tx2"/>
                </a:solidFill>
              </a:defRPr>
            </a:lvl1pPr>
          </a:lstStyle>
          <a:p>
            <a:r>
              <a:rPr lang="zh-CN" altLang="en-US" smtClean="0">
                <a:solidFill>
                  <a:srgbClr val="696464"/>
                </a:solidFill>
              </a:rPr>
              <a:t>薛向阳</a:t>
            </a:r>
            <a:endParaRPr lang="en-US" dirty="0">
              <a:solidFill>
                <a:srgbClr val="696464"/>
              </a:solidFill>
            </a:endParaRPr>
          </a:p>
        </p:txBody>
      </p:sp>
      <p:sp>
        <p:nvSpPr>
          <p:cNvPr id="16" name="灯片编号占位符 22"/>
          <p:cNvSpPr>
            <a:spLocks noGrp="1"/>
          </p:cNvSpPr>
          <p:nvPr>
            <p:ph type="sldNum" sz="quarter" idx="4"/>
          </p:nvPr>
        </p:nvSpPr>
        <p:spPr>
          <a:xfrm>
            <a:off x="228600" y="6181272"/>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6F42FDE4-A7DD-41A7-A0A6-9B649FB43336}" type="slidenum">
              <a:rPr lang="en-US" smtClean="0"/>
              <a:pPr/>
              <a:t>‹#›</a:t>
            </a:fld>
            <a:endParaRPr lang="en-US" dirty="0"/>
          </a:p>
        </p:txBody>
      </p:sp>
    </p:spTree>
    <p:extLst>
      <p:ext uri="{BB962C8B-B14F-4D97-AF65-F5344CB8AC3E}">
        <p14:creationId xmlns:p14="http://schemas.microsoft.com/office/powerpoint/2010/main" val="326947288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8"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CEDD67C-189E-4C38-A87C-B62F4CC5B7E0}" type="datetime1">
              <a:rPr lang="zh-CN" altLang="en-US" smtClean="0"/>
              <a:t>2018-05-13</a:t>
            </a:fld>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04800" y="274638"/>
            <a:ext cx="8534400" cy="792162"/>
          </a:xfrm>
        </p:spPr>
        <p:txBody>
          <a:bodyPr>
            <a:normAutofit/>
          </a:bodyPr>
          <a:lstStyle>
            <a:lvl1pPr>
              <a:defRPr sz="3600" b="1"/>
            </a:lvl1pPr>
          </a:lstStyle>
          <a:p>
            <a:r>
              <a:rPr kumimoji="0" lang="zh-CN" altLang="en-US" smtClean="0"/>
              <a:t>单击此处编辑母版标题样式</a:t>
            </a:r>
            <a:endParaRPr kumimoji="0" lang="en-US" dirty="0"/>
          </a:p>
        </p:txBody>
      </p:sp>
      <p:sp>
        <p:nvSpPr>
          <p:cNvPr id="8" name="内容占位符 7"/>
          <p:cNvSpPr>
            <a:spLocks noGrp="1"/>
          </p:cNvSpPr>
          <p:nvPr>
            <p:ph sz="quarter" idx="1"/>
          </p:nvPr>
        </p:nvSpPr>
        <p:spPr>
          <a:xfrm>
            <a:off x="304800" y="1219200"/>
            <a:ext cx="8534400" cy="48006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dirty="0"/>
          </a:p>
        </p:txBody>
      </p:sp>
      <p:sp>
        <p:nvSpPr>
          <p:cNvPr id="7" name="日期占位符 13"/>
          <p:cNvSpPr>
            <a:spLocks noGrp="1"/>
          </p:cNvSpPr>
          <p:nvPr>
            <p:ph type="dt" sz="half" idx="2"/>
          </p:nvPr>
        </p:nvSpPr>
        <p:spPr>
          <a:xfrm>
            <a:off x="7373692" y="6191250"/>
            <a:ext cx="1397921" cy="476250"/>
          </a:xfrm>
          <a:prstGeom prst="rect">
            <a:avLst/>
          </a:prstGeom>
        </p:spPr>
        <p:txBody>
          <a:bodyPr anchor="ctr" anchorCtr="0"/>
          <a:lstStyle>
            <a:lvl1pPr algn="r" eaLnBrk="1" latinLnBrk="0" hangingPunct="1">
              <a:defRPr kumimoji="0" sz="1400">
                <a:solidFill>
                  <a:schemeClr val="tx2"/>
                </a:solidFill>
              </a:defRPr>
            </a:lvl1pPr>
          </a:lstStyle>
          <a:p>
            <a:fld id="{414B0776-2562-494B-B32A-17BA5EC57AD4}" type="datetime1">
              <a:rPr lang="zh-CN" altLang="en-US" smtClean="0">
                <a:solidFill>
                  <a:srgbClr val="696464"/>
                </a:solidFill>
              </a:rPr>
              <a:t>2018-05-13</a:t>
            </a:fld>
            <a:endParaRPr lang="en-US" dirty="0">
              <a:solidFill>
                <a:srgbClr val="696464"/>
              </a:solidFill>
            </a:endParaRPr>
          </a:p>
        </p:txBody>
      </p:sp>
      <p:sp>
        <p:nvSpPr>
          <p:cNvPr id="9" name="页脚占位符 2"/>
          <p:cNvSpPr>
            <a:spLocks noGrp="1"/>
          </p:cNvSpPr>
          <p:nvPr>
            <p:ph type="ftr" sz="quarter" idx="3"/>
          </p:nvPr>
        </p:nvSpPr>
        <p:spPr>
          <a:xfrm>
            <a:off x="762000" y="6186714"/>
            <a:ext cx="2895600" cy="457200"/>
          </a:xfrm>
          <a:prstGeom prst="rect">
            <a:avLst/>
          </a:prstGeom>
        </p:spPr>
        <p:txBody>
          <a:bodyPr anchor="ctr" anchorCtr="0"/>
          <a:lstStyle>
            <a:lvl1pPr algn="l" eaLnBrk="1" latinLnBrk="0" hangingPunct="1">
              <a:defRPr kumimoji="0" sz="1400">
                <a:solidFill>
                  <a:schemeClr val="tx2"/>
                </a:solidFill>
              </a:defRPr>
            </a:lvl1pPr>
          </a:lstStyle>
          <a:p>
            <a:r>
              <a:rPr lang="zh-CN" altLang="en-US" smtClean="0">
                <a:solidFill>
                  <a:srgbClr val="696464"/>
                </a:solidFill>
              </a:rPr>
              <a:t>薛向阳</a:t>
            </a:r>
            <a:endParaRPr lang="en-US" dirty="0">
              <a:solidFill>
                <a:srgbClr val="696464"/>
              </a:solidFill>
            </a:endParaRPr>
          </a:p>
        </p:txBody>
      </p:sp>
      <p:sp>
        <p:nvSpPr>
          <p:cNvPr id="10" name="灯片编号占位符 22"/>
          <p:cNvSpPr>
            <a:spLocks noGrp="1"/>
          </p:cNvSpPr>
          <p:nvPr>
            <p:ph type="sldNum" sz="quarter" idx="4"/>
          </p:nvPr>
        </p:nvSpPr>
        <p:spPr>
          <a:xfrm>
            <a:off x="228600" y="6181272"/>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6F42FDE4-A7DD-41A7-A0A6-9B649FB43336}" type="slidenum">
              <a:rPr lang="en-US" smtClean="0"/>
              <a:pPr/>
              <a:t>‹#›</a:t>
            </a:fld>
            <a:endParaRPr lang="en-US" dirty="0"/>
          </a:p>
        </p:txBody>
      </p:sp>
    </p:spTree>
    <p:extLst>
      <p:ext uri="{BB962C8B-B14F-4D97-AF65-F5344CB8AC3E}">
        <p14:creationId xmlns:p14="http://schemas.microsoft.com/office/powerpoint/2010/main" val="2824829831"/>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7" name="灯片编号占位符 6"/>
          <p:cNvSpPr>
            <a:spLocks noGrp="1"/>
          </p:cNvSpPr>
          <p:nvPr>
            <p:ph type="sldNum" sz="quarter" idx="12"/>
          </p:nvPr>
        </p:nvSpPr>
        <p:spPr/>
        <p:txBody>
          <a:bodyPr/>
          <a:lstStyle/>
          <a:p>
            <a:fld id="{79637E48-F533-4E5D-8A3D-38DB6F996513}" type="slidenum">
              <a:rPr lang="zh-CN" altLang="en-US" smtClean="0"/>
              <a:pPr/>
              <a:t>‹#›</a:t>
            </a:fld>
            <a:endParaRPr lang="zh-CN" altLang="en-US"/>
          </a:p>
        </p:txBody>
      </p:sp>
      <p:sp>
        <p:nvSpPr>
          <p:cNvPr id="9" name="内容占位符 8"/>
          <p:cNvSpPr>
            <a:spLocks noGrp="1"/>
          </p:cNvSpPr>
          <p:nvPr>
            <p:ph sz="quarter" idx="1"/>
          </p:nvPr>
        </p:nvSpPr>
        <p:spPr>
          <a:xfrm>
            <a:off x="979874" y="1268760"/>
            <a:ext cx="3749040" cy="50292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1" name="内容占位符 10"/>
          <p:cNvSpPr>
            <a:spLocks noGrp="1"/>
          </p:cNvSpPr>
          <p:nvPr>
            <p:ph sz="quarter" idx="2"/>
          </p:nvPr>
        </p:nvSpPr>
        <p:spPr>
          <a:xfrm>
            <a:off x="4999424" y="1268760"/>
            <a:ext cx="3749040" cy="50292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extLst>
      <p:ext uri="{BB962C8B-B14F-4D97-AF65-F5344CB8AC3E}">
        <p14:creationId xmlns:p14="http://schemas.microsoft.com/office/powerpoint/2010/main" val="2836835749"/>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AutoShape 7"/>
          <p:cNvSpPr>
            <a:spLocks noChangeArrowheads="1"/>
          </p:cNvSpPr>
          <p:nvPr/>
        </p:nvSpPr>
        <p:spPr bwMode="auto">
          <a:xfrm>
            <a:off x="685800" y="2393950"/>
            <a:ext cx="7772400"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fontAlgn="base">
              <a:spcBef>
                <a:spcPct val="0"/>
              </a:spcBef>
              <a:spcAft>
                <a:spcPct val="0"/>
              </a:spcAft>
              <a:defRPr/>
            </a:pPr>
            <a:endParaRPr lang="zh-CN" altLang="zh-CN" sz="2400">
              <a:solidFill>
                <a:srgbClr val="000000"/>
              </a:solidFill>
              <a:latin typeface="Times New Roman" pitchFamily="18" charset="0"/>
            </a:endParaRPr>
          </a:p>
        </p:txBody>
      </p:sp>
      <p:sp>
        <p:nvSpPr>
          <p:cNvPr id="191490" name="Rectangle 2"/>
          <p:cNvSpPr>
            <a:spLocks noGrp="1" noChangeArrowheads="1"/>
          </p:cNvSpPr>
          <p:nvPr>
            <p:ph type="ctrTitle"/>
          </p:nvPr>
        </p:nvSpPr>
        <p:spPr>
          <a:xfrm>
            <a:off x="685800" y="990600"/>
            <a:ext cx="7772400" cy="1371600"/>
          </a:xfrm>
        </p:spPr>
        <p:txBody>
          <a:bodyPr/>
          <a:lstStyle>
            <a:lvl1pPr>
              <a:defRPr sz="4000"/>
            </a:lvl1pPr>
          </a:lstStyle>
          <a:p>
            <a:r>
              <a:rPr lang="zh-CN" altLang="en-US"/>
              <a:t>单击此处编辑母版标题样式</a:t>
            </a:r>
          </a:p>
        </p:txBody>
      </p:sp>
      <p:sp>
        <p:nvSpPr>
          <p:cNvPr id="191491" name="Rectangle 3"/>
          <p:cNvSpPr>
            <a:spLocks noGrp="1" noChangeArrowheads="1"/>
          </p:cNvSpPr>
          <p:nvPr>
            <p:ph type="subTitle" idx="1"/>
          </p:nvPr>
        </p:nvSpPr>
        <p:spPr>
          <a:xfrm>
            <a:off x="1447800" y="3429000"/>
            <a:ext cx="7010400" cy="1600200"/>
          </a:xfrm>
        </p:spPr>
        <p:txBody>
          <a:bodyPr/>
          <a:lstStyle>
            <a:lvl1pPr marL="0" indent="0">
              <a:buFont typeface="Wingdings" pitchFamily="2" charset="2"/>
              <a:buNone/>
              <a:defRPr sz="2800"/>
            </a:lvl1pPr>
          </a:lstStyle>
          <a:p>
            <a:r>
              <a:rPr lang="zh-CN" altLang="en-US"/>
              <a:t>单击此处编辑母版副标题样式</a:t>
            </a:r>
          </a:p>
        </p:txBody>
      </p:sp>
      <p:sp>
        <p:nvSpPr>
          <p:cNvPr id="5" name="Rectangle 4"/>
          <p:cNvSpPr>
            <a:spLocks noGrp="1" noChangeArrowheads="1"/>
          </p:cNvSpPr>
          <p:nvPr>
            <p:ph type="dt" sz="half" idx="10"/>
          </p:nvPr>
        </p:nvSpPr>
        <p:spPr>
          <a:xfrm>
            <a:off x="685800" y="6248400"/>
            <a:ext cx="1905000" cy="457200"/>
          </a:xfrm>
        </p:spPr>
        <p:txBody>
          <a:bodyPr/>
          <a:lstStyle>
            <a:lvl1pPr>
              <a:defRPr/>
            </a:lvl1pPr>
          </a:lstStyle>
          <a:p>
            <a:pPr>
              <a:defRPr/>
            </a:pPr>
            <a:fld id="{A7414A3F-2D7A-4FAB-8787-F86983A383E3}" type="datetime1">
              <a:rPr lang="zh-CN" altLang="en-US" smtClean="0">
                <a:solidFill>
                  <a:srgbClr val="000000"/>
                </a:solidFill>
              </a:rPr>
              <a:pPr>
                <a:defRPr/>
              </a:pPr>
              <a:t>2018-05-13</a:t>
            </a:fld>
            <a:endParaRPr lang="en-US" altLang="zh-CN">
              <a:solidFill>
                <a:srgbClr val="000000"/>
              </a:solidFill>
            </a:endParaRPr>
          </a:p>
        </p:txBody>
      </p:sp>
      <p:sp>
        <p:nvSpPr>
          <p:cNvPr id="6" name="Rectangle 5"/>
          <p:cNvSpPr>
            <a:spLocks noGrp="1" noChangeArrowheads="1"/>
          </p:cNvSpPr>
          <p:nvPr>
            <p:ph type="ftr" sz="quarter" idx="11"/>
          </p:nvPr>
        </p:nvSpPr>
        <p:spPr>
          <a:xfrm>
            <a:off x="3124200" y="6248400"/>
            <a:ext cx="2895600" cy="457200"/>
          </a:xfrm>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xfrm>
            <a:off x="6553200" y="6248400"/>
            <a:ext cx="1905000" cy="457200"/>
          </a:xfrm>
        </p:spPr>
        <p:txBody>
          <a:bodyPr/>
          <a:lstStyle>
            <a:lvl1pPr>
              <a:defRPr/>
            </a:lvl1pPr>
          </a:lstStyle>
          <a:p>
            <a:pPr>
              <a:defRPr/>
            </a:pPr>
            <a:fld id="{3B42A895-B308-488B-88F9-101AF325CA4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95031060"/>
      </p:ext>
    </p:extLst>
  </p:cSld>
  <p:clrMapOvr>
    <a:masterClrMapping/>
  </p:clrMapOvr>
  <p:transition spd="slow"/>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a:ln/>
        </p:spPr>
        <p:txBody>
          <a:bodyPr/>
          <a:lstStyle>
            <a:lvl1pPr>
              <a:defRPr/>
            </a:lvl1pPr>
          </a:lstStyle>
          <a:p>
            <a:pPr>
              <a:defRPr/>
            </a:pPr>
            <a:fld id="{532ABBA1-5672-4AE4-8EA2-4E2CF256075D}" type="datetime1">
              <a:rPr lang="zh-CN" altLang="en-US" smtClean="0">
                <a:solidFill>
                  <a:srgbClr val="000000"/>
                </a:solidFill>
              </a:rPr>
              <a:pPr>
                <a:defRPr/>
              </a:pPr>
              <a:t>2018-05-13</a:t>
            </a:fld>
            <a:endParaRPr lang="en-US" altLang="zh-CN">
              <a:solidFill>
                <a:srgbClr val="000000"/>
              </a:solidFill>
            </a:endParaRPr>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8"/>
          <p:cNvSpPr>
            <a:spLocks noGrp="1" noChangeArrowheads="1"/>
          </p:cNvSpPr>
          <p:nvPr>
            <p:ph type="sldNum" sz="quarter" idx="12"/>
          </p:nvPr>
        </p:nvSpPr>
        <p:spPr>
          <a:ln/>
        </p:spPr>
        <p:txBody>
          <a:bodyPr/>
          <a:lstStyle>
            <a:lvl1pPr>
              <a:defRPr/>
            </a:lvl1pPr>
          </a:lstStyle>
          <a:p>
            <a:pPr>
              <a:defRPr/>
            </a:pPr>
            <a:fld id="{5CCA2B29-A87C-4865-B288-E9320F63FB9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202048550"/>
      </p:ext>
    </p:extLst>
  </p:cSld>
  <p:clrMapOvr>
    <a:masterClrMapping/>
  </p:clrMapOvr>
  <p:transition spd="slow"/>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dt" sz="half" idx="10"/>
          </p:nvPr>
        </p:nvSpPr>
        <p:spPr>
          <a:ln/>
        </p:spPr>
        <p:txBody>
          <a:bodyPr/>
          <a:lstStyle>
            <a:lvl1pPr>
              <a:defRPr/>
            </a:lvl1pPr>
          </a:lstStyle>
          <a:p>
            <a:pPr>
              <a:defRPr/>
            </a:pPr>
            <a:fld id="{70BE7CB1-D6AF-4D43-A09B-2B91528229EB}" type="datetime1">
              <a:rPr lang="zh-CN" altLang="en-US" smtClean="0">
                <a:solidFill>
                  <a:srgbClr val="000000"/>
                </a:solidFill>
              </a:rPr>
              <a:pPr>
                <a:defRPr/>
              </a:pPr>
              <a:t>2018-05-13</a:t>
            </a:fld>
            <a:endParaRPr lang="en-US" altLang="zh-CN">
              <a:solidFill>
                <a:srgbClr val="000000"/>
              </a:solidFill>
            </a:endParaRPr>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8"/>
          <p:cNvSpPr>
            <a:spLocks noGrp="1" noChangeArrowheads="1"/>
          </p:cNvSpPr>
          <p:nvPr>
            <p:ph type="sldNum" sz="quarter" idx="12"/>
          </p:nvPr>
        </p:nvSpPr>
        <p:spPr>
          <a:ln/>
        </p:spPr>
        <p:txBody>
          <a:bodyPr/>
          <a:lstStyle>
            <a:lvl1pPr>
              <a:defRPr/>
            </a:lvl1pPr>
          </a:lstStyle>
          <a:p>
            <a:pPr>
              <a:defRPr/>
            </a:pPr>
            <a:fld id="{53FFA3F4-D5E8-4FC0-87C9-B0A9A02DD452}"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5311410"/>
      </p:ext>
    </p:extLst>
  </p:cSld>
  <p:clrMapOvr>
    <a:masterClrMapping/>
  </p:clrMapOvr>
  <p:transition spd="slow"/>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667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34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dt" sz="half" idx="10"/>
          </p:nvPr>
        </p:nvSpPr>
        <p:spPr>
          <a:ln/>
        </p:spPr>
        <p:txBody>
          <a:bodyPr/>
          <a:lstStyle>
            <a:lvl1pPr>
              <a:defRPr/>
            </a:lvl1pPr>
          </a:lstStyle>
          <a:p>
            <a:pPr>
              <a:defRPr/>
            </a:pPr>
            <a:fld id="{9A8F589A-6488-4DC1-B796-58C755D65B0A}" type="datetime1">
              <a:rPr lang="zh-CN" altLang="en-US" smtClean="0">
                <a:solidFill>
                  <a:srgbClr val="000000"/>
                </a:solidFill>
              </a:rPr>
              <a:pPr>
                <a:defRPr/>
              </a:pPr>
              <a:t>2018-05-13</a:t>
            </a:fld>
            <a:endParaRPr lang="en-US" altLang="zh-CN">
              <a:solidFill>
                <a:srgbClr val="000000"/>
              </a:solidFill>
            </a:endParaRPr>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8"/>
          <p:cNvSpPr>
            <a:spLocks noGrp="1" noChangeArrowheads="1"/>
          </p:cNvSpPr>
          <p:nvPr>
            <p:ph type="sldNum" sz="quarter" idx="12"/>
          </p:nvPr>
        </p:nvSpPr>
        <p:spPr>
          <a:ln/>
        </p:spPr>
        <p:txBody>
          <a:bodyPr/>
          <a:lstStyle>
            <a:lvl1pPr>
              <a:defRPr/>
            </a:lvl1pPr>
          </a:lstStyle>
          <a:p>
            <a:pPr>
              <a:defRPr/>
            </a:pPr>
            <a:fld id="{DB15E66A-B0A4-4404-AA8C-34F497635A93}"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967775719"/>
      </p:ext>
    </p:extLst>
  </p:cSld>
  <p:clrMapOvr>
    <a:masterClrMapping/>
  </p:clrMapOvr>
  <p:transition spd="slow"/>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dt" sz="half" idx="10"/>
          </p:nvPr>
        </p:nvSpPr>
        <p:spPr>
          <a:ln/>
        </p:spPr>
        <p:txBody>
          <a:bodyPr/>
          <a:lstStyle>
            <a:lvl1pPr>
              <a:defRPr/>
            </a:lvl1pPr>
          </a:lstStyle>
          <a:p>
            <a:pPr>
              <a:defRPr/>
            </a:pPr>
            <a:fld id="{54C31905-D96B-4A4D-B1C2-B98B0237099B}" type="datetime1">
              <a:rPr lang="zh-CN" altLang="en-US" smtClean="0">
                <a:solidFill>
                  <a:srgbClr val="000000"/>
                </a:solidFill>
              </a:rPr>
              <a:pPr>
                <a:defRPr/>
              </a:pPr>
              <a:t>2018-05-13</a:t>
            </a:fld>
            <a:endParaRPr lang="en-US" altLang="zh-CN">
              <a:solidFill>
                <a:srgbClr val="000000"/>
              </a:solidFill>
            </a:endParaRPr>
          </a:p>
        </p:txBody>
      </p:sp>
      <p:sp>
        <p:nvSpPr>
          <p:cNvPr id="8"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8"/>
          <p:cNvSpPr>
            <a:spLocks noGrp="1" noChangeArrowheads="1"/>
          </p:cNvSpPr>
          <p:nvPr>
            <p:ph type="sldNum" sz="quarter" idx="12"/>
          </p:nvPr>
        </p:nvSpPr>
        <p:spPr>
          <a:ln/>
        </p:spPr>
        <p:txBody>
          <a:bodyPr/>
          <a:lstStyle>
            <a:lvl1pPr>
              <a:defRPr/>
            </a:lvl1pPr>
          </a:lstStyle>
          <a:p>
            <a:pPr>
              <a:defRPr/>
            </a:pPr>
            <a:fld id="{32FA8833-43FB-430A-8CA4-CF0DF144830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52312678"/>
      </p:ext>
    </p:extLst>
  </p:cSld>
  <p:clrMapOvr>
    <a:masterClrMapping/>
  </p:clrMapOvr>
  <p:transition spd="slow"/>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dt" sz="half" idx="10"/>
          </p:nvPr>
        </p:nvSpPr>
        <p:spPr>
          <a:ln/>
        </p:spPr>
        <p:txBody>
          <a:bodyPr/>
          <a:lstStyle>
            <a:lvl1pPr>
              <a:defRPr/>
            </a:lvl1pPr>
          </a:lstStyle>
          <a:p>
            <a:pPr>
              <a:defRPr/>
            </a:pPr>
            <a:fld id="{86C1638E-417B-44C6-928F-2A77F8F076D9}" type="datetime1">
              <a:rPr lang="zh-CN" altLang="en-US" smtClean="0">
                <a:solidFill>
                  <a:srgbClr val="000000"/>
                </a:solidFill>
              </a:rPr>
              <a:pPr>
                <a:defRPr/>
              </a:pPr>
              <a:t>2018-05-13</a:t>
            </a:fld>
            <a:endParaRPr lang="en-US" altLang="zh-CN">
              <a:solidFill>
                <a:srgbClr val="000000"/>
              </a:solidFill>
            </a:endParaRPr>
          </a:p>
        </p:txBody>
      </p:sp>
      <p:sp>
        <p:nvSpPr>
          <p:cNvPr id="4"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8"/>
          <p:cNvSpPr>
            <a:spLocks noGrp="1" noChangeArrowheads="1"/>
          </p:cNvSpPr>
          <p:nvPr>
            <p:ph type="sldNum" sz="quarter" idx="12"/>
          </p:nvPr>
        </p:nvSpPr>
        <p:spPr>
          <a:ln/>
        </p:spPr>
        <p:txBody>
          <a:bodyPr/>
          <a:lstStyle>
            <a:lvl1pPr>
              <a:defRPr/>
            </a:lvl1pPr>
          </a:lstStyle>
          <a:p>
            <a:pPr>
              <a:defRPr/>
            </a:pPr>
            <a:fld id="{D18826A5-804E-421B-BF67-69B3A8ED812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289785182"/>
      </p:ext>
    </p:extLst>
  </p:cSld>
  <p:clrMapOvr>
    <a:masterClrMapping/>
  </p:clrMapOvr>
  <p:transition spd="slow"/>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fld id="{3FCAACD8-5EE2-42B0-A213-6DBBBFB1AA71}" type="datetime1">
              <a:rPr lang="zh-CN" altLang="en-US" smtClean="0">
                <a:solidFill>
                  <a:srgbClr val="000000"/>
                </a:solidFill>
              </a:rPr>
              <a:pPr>
                <a:defRPr/>
              </a:pPr>
              <a:t>2018-05-13</a:t>
            </a:fld>
            <a:endParaRPr lang="en-US" altLang="zh-CN">
              <a:solidFill>
                <a:srgbClr val="000000"/>
              </a:solidFill>
            </a:endParaRPr>
          </a:p>
        </p:txBody>
      </p:sp>
      <p:sp>
        <p:nvSpPr>
          <p:cNvPr id="3"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8"/>
          <p:cNvSpPr>
            <a:spLocks noGrp="1" noChangeArrowheads="1"/>
          </p:cNvSpPr>
          <p:nvPr>
            <p:ph type="sldNum" sz="quarter" idx="12"/>
          </p:nvPr>
        </p:nvSpPr>
        <p:spPr>
          <a:ln/>
        </p:spPr>
        <p:txBody>
          <a:bodyPr/>
          <a:lstStyle>
            <a:lvl1pPr>
              <a:defRPr/>
            </a:lvl1pPr>
          </a:lstStyle>
          <a:p>
            <a:pPr>
              <a:defRPr/>
            </a:pPr>
            <a:fld id="{671C7FBB-347C-49E6-8992-7CAAA86D484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118536025"/>
      </p:ext>
    </p:extLst>
  </p:cSld>
  <p:clrMapOvr>
    <a:masterClrMapping/>
  </p:clrMapOvr>
  <p:transition spd="slow"/>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fld id="{F930D04A-1E42-4054-9C60-69F7688762CD}" type="datetime1">
              <a:rPr lang="zh-CN" altLang="en-US" smtClean="0">
                <a:solidFill>
                  <a:srgbClr val="000000"/>
                </a:solidFill>
              </a:rPr>
              <a:pPr>
                <a:defRPr/>
              </a:pPr>
              <a:t>2018-05-13</a:t>
            </a:fld>
            <a:endParaRPr lang="en-US" altLang="zh-CN">
              <a:solidFill>
                <a:srgbClr val="000000"/>
              </a:solidFill>
            </a:endParaRPr>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8"/>
          <p:cNvSpPr>
            <a:spLocks noGrp="1" noChangeArrowheads="1"/>
          </p:cNvSpPr>
          <p:nvPr>
            <p:ph type="sldNum" sz="quarter" idx="12"/>
          </p:nvPr>
        </p:nvSpPr>
        <p:spPr>
          <a:ln/>
        </p:spPr>
        <p:txBody>
          <a:bodyPr/>
          <a:lstStyle>
            <a:lvl1pPr>
              <a:defRPr/>
            </a:lvl1pPr>
          </a:lstStyle>
          <a:p>
            <a:pPr>
              <a:defRPr/>
            </a:pPr>
            <a:fld id="{B9200EE6-3379-4FE2-B2B3-D650134D5B6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476596063"/>
      </p:ext>
    </p:extLst>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F11EAAB4-5822-4C47-B765-722350B731EA}" type="datetime1">
              <a:rPr lang="zh-CN" altLang="en-US" smtClean="0"/>
              <a:t>2018-05-13</a:t>
            </a:fld>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fld id="{CAA19746-8566-4875-B256-56BCDBC8545C}" type="datetime1">
              <a:rPr lang="zh-CN" altLang="en-US" smtClean="0">
                <a:solidFill>
                  <a:srgbClr val="000000"/>
                </a:solidFill>
              </a:rPr>
              <a:pPr>
                <a:defRPr/>
              </a:pPr>
              <a:t>2018-05-13</a:t>
            </a:fld>
            <a:endParaRPr lang="en-US" altLang="zh-CN">
              <a:solidFill>
                <a:srgbClr val="000000"/>
              </a:solidFill>
            </a:endParaRPr>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8"/>
          <p:cNvSpPr>
            <a:spLocks noGrp="1" noChangeArrowheads="1"/>
          </p:cNvSpPr>
          <p:nvPr>
            <p:ph type="sldNum" sz="quarter" idx="12"/>
          </p:nvPr>
        </p:nvSpPr>
        <p:spPr>
          <a:ln/>
        </p:spPr>
        <p:txBody>
          <a:bodyPr/>
          <a:lstStyle>
            <a:lvl1pPr>
              <a:defRPr/>
            </a:lvl1pPr>
          </a:lstStyle>
          <a:p>
            <a:pPr>
              <a:defRPr/>
            </a:pPr>
            <a:fld id="{C79063BB-2D6D-4237-86D5-694943E6E79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757640023"/>
      </p:ext>
    </p:extLst>
  </p:cSld>
  <p:clrMapOvr>
    <a:masterClrMapping/>
  </p:clrMapOvr>
  <p:transition spd="slow"/>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a:ln/>
        </p:spPr>
        <p:txBody>
          <a:bodyPr/>
          <a:lstStyle>
            <a:lvl1pPr>
              <a:defRPr/>
            </a:lvl1pPr>
          </a:lstStyle>
          <a:p>
            <a:pPr>
              <a:defRPr/>
            </a:pPr>
            <a:fld id="{044200A7-97EF-4F5C-8370-EDFD79B1F56F}" type="datetime1">
              <a:rPr lang="zh-CN" altLang="en-US" smtClean="0">
                <a:solidFill>
                  <a:srgbClr val="000000"/>
                </a:solidFill>
              </a:rPr>
              <a:pPr>
                <a:defRPr/>
              </a:pPr>
              <a:t>2018-05-13</a:t>
            </a:fld>
            <a:endParaRPr lang="en-US" altLang="zh-CN">
              <a:solidFill>
                <a:srgbClr val="000000"/>
              </a:solidFill>
            </a:endParaRPr>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8"/>
          <p:cNvSpPr>
            <a:spLocks noGrp="1" noChangeArrowheads="1"/>
          </p:cNvSpPr>
          <p:nvPr>
            <p:ph type="sldNum" sz="quarter" idx="12"/>
          </p:nvPr>
        </p:nvSpPr>
        <p:spPr>
          <a:ln/>
        </p:spPr>
        <p:txBody>
          <a:bodyPr/>
          <a:lstStyle>
            <a:lvl1pPr>
              <a:defRPr/>
            </a:lvl1pPr>
          </a:lstStyle>
          <a:p>
            <a:pPr>
              <a:defRPr/>
            </a:pPr>
            <a:fld id="{B7478AE2-3E54-42AE-B322-10DF02A1943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775276622"/>
      </p:ext>
    </p:extLst>
  </p:cSld>
  <p:clrMapOvr>
    <a:masterClrMapping/>
  </p:clrMapOvr>
  <p:transition spd="slow"/>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3838" y="304800"/>
            <a:ext cx="2001837" cy="5715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66738" y="304800"/>
            <a:ext cx="5854700" cy="5715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a:ln/>
        </p:spPr>
        <p:txBody>
          <a:bodyPr/>
          <a:lstStyle>
            <a:lvl1pPr>
              <a:defRPr/>
            </a:lvl1pPr>
          </a:lstStyle>
          <a:p>
            <a:pPr>
              <a:defRPr/>
            </a:pPr>
            <a:fld id="{1487143D-A51F-470D-8596-3B2000B2CC4C}" type="datetime1">
              <a:rPr lang="zh-CN" altLang="en-US" smtClean="0">
                <a:solidFill>
                  <a:srgbClr val="000000"/>
                </a:solidFill>
              </a:rPr>
              <a:pPr>
                <a:defRPr/>
              </a:pPr>
              <a:t>2018-05-13</a:t>
            </a:fld>
            <a:endParaRPr lang="en-US" altLang="zh-CN">
              <a:solidFill>
                <a:srgbClr val="000000"/>
              </a:solidFill>
            </a:endParaRPr>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8"/>
          <p:cNvSpPr>
            <a:spLocks noGrp="1" noChangeArrowheads="1"/>
          </p:cNvSpPr>
          <p:nvPr>
            <p:ph type="sldNum" sz="quarter" idx="12"/>
          </p:nvPr>
        </p:nvSpPr>
        <p:spPr>
          <a:ln/>
        </p:spPr>
        <p:txBody>
          <a:bodyPr/>
          <a:lstStyle>
            <a:lvl1pPr>
              <a:defRPr/>
            </a:lvl1pPr>
          </a:lstStyle>
          <a:p>
            <a:pPr>
              <a:defRPr/>
            </a:pPr>
            <a:fld id="{29F881DF-7D8D-465D-93BC-C2DF77808E7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578744827"/>
      </p:ext>
    </p:extLst>
  </p:cSld>
  <p:clrMapOvr>
    <a:masterClrMapping/>
  </p:clrMapOvr>
  <p:transition spd="slow"/>
</p:sldLayout>
</file>

<file path=ppt/slideLayouts/slideLayout5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74675" y="304800"/>
            <a:ext cx="8001000" cy="12160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566738" y="1752600"/>
            <a:ext cx="3924300" cy="4267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3438" y="1752600"/>
            <a:ext cx="3924300" cy="4267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dt" sz="half" idx="10"/>
          </p:nvPr>
        </p:nvSpPr>
        <p:spPr>
          <a:ln/>
        </p:spPr>
        <p:txBody>
          <a:bodyPr/>
          <a:lstStyle>
            <a:lvl1pPr>
              <a:defRPr/>
            </a:lvl1pPr>
          </a:lstStyle>
          <a:p>
            <a:pPr>
              <a:defRPr/>
            </a:pPr>
            <a:fld id="{35E102DD-534A-45CE-AF37-AA32BE98AB19}" type="datetime1">
              <a:rPr lang="zh-CN" altLang="en-US" smtClean="0">
                <a:solidFill>
                  <a:srgbClr val="000000"/>
                </a:solidFill>
              </a:rPr>
              <a:pPr>
                <a:defRPr/>
              </a:pPr>
              <a:t>2018-05-13</a:t>
            </a:fld>
            <a:endParaRPr lang="en-US" altLang="zh-CN">
              <a:solidFill>
                <a:srgbClr val="000000"/>
              </a:solidFill>
            </a:endParaRPr>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8"/>
          <p:cNvSpPr>
            <a:spLocks noGrp="1" noChangeArrowheads="1"/>
          </p:cNvSpPr>
          <p:nvPr>
            <p:ph type="sldNum" sz="quarter" idx="12"/>
          </p:nvPr>
        </p:nvSpPr>
        <p:spPr>
          <a:ln/>
        </p:spPr>
        <p:txBody>
          <a:bodyPr/>
          <a:lstStyle>
            <a:lvl1pPr>
              <a:defRPr/>
            </a:lvl1pPr>
          </a:lstStyle>
          <a:p>
            <a:pPr>
              <a:defRPr/>
            </a:pPr>
            <a:fld id="{253FA3B5-98B9-43A5-B0AF-DD337785292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129330675"/>
      </p:ext>
    </p:extLst>
  </p:cSld>
  <p:clrMapOvr>
    <a:masterClrMapping/>
  </p:clrMapOvr>
  <p:transition spd="slow"/>
</p:sldLayout>
</file>

<file path=ppt/slideLayouts/slideLayout54.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74675" y="304800"/>
            <a:ext cx="8001000" cy="12160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566738" y="1752600"/>
            <a:ext cx="3924300" cy="4267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3438" y="1752600"/>
            <a:ext cx="3924300" cy="205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3438" y="3962400"/>
            <a:ext cx="3924300" cy="205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6"/>
          <p:cNvSpPr>
            <a:spLocks noGrp="1" noChangeArrowheads="1"/>
          </p:cNvSpPr>
          <p:nvPr>
            <p:ph type="dt" sz="half" idx="10"/>
          </p:nvPr>
        </p:nvSpPr>
        <p:spPr>
          <a:ln/>
        </p:spPr>
        <p:txBody>
          <a:bodyPr/>
          <a:lstStyle>
            <a:lvl1pPr>
              <a:defRPr/>
            </a:lvl1pPr>
          </a:lstStyle>
          <a:p>
            <a:pPr>
              <a:defRPr/>
            </a:pPr>
            <a:fld id="{9B347996-702C-4BFA-9646-96E8D337CD73}" type="datetime2">
              <a:rPr lang="zh-CN" altLang="en-US">
                <a:solidFill>
                  <a:srgbClr val="000000"/>
                </a:solidFill>
              </a:rPr>
              <a:pPr>
                <a:defRPr/>
              </a:pPr>
              <a:t>2018年5月13日</a:t>
            </a:fld>
            <a:endParaRPr lang="en-US" altLang="zh-CN">
              <a:solidFill>
                <a:srgbClr val="000000"/>
              </a:solidFill>
            </a:endParaRPr>
          </a:p>
        </p:txBody>
      </p:sp>
      <p:sp>
        <p:nvSpPr>
          <p:cNvPr id="7"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8" name="Rectangle 8"/>
          <p:cNvSpPr>
            <a:spLocks noGrp="1" noChangeArrowheads="1"/>
          </p:cNvSpPr>
          <p:nvPr>
            <p:ph type="sldNum" sz="quarter" idx="12"/>
          </p:nvPr>
        </p:nvSpPr>
        <p:spPr>
          <a:ln/>
        </p:spPr>
        <p:txBody>
          <a:bodyPr/>
          <a:lstStyle>
            <a:lvl1pPr>
              <a:defRPr/>
            </a:lvl1pPr>
          </a:lstStyle>
          <a:p>
            <a:pPr>
              <a:defRPr/>
            </a:pPr>
            <a:fld id="{430BF9DE-A4E4-444F-9505-CB75CE17A3B2}"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97588226"/>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7AD642D-8F71-4B83-8708-F02488FD69E0}" type="datetime1">
              <a:rPr lang="zh-CN" altLang="en-US" smtClean="0"/>
              <a:t>2018-05-13</a:t>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3F5A7B5-DC41-4AE2-93B8-24C7018EB0B5}" type="datetime1">
              <a:rPr lang="zh-CN" altLang="en-US" smtClean="0"/>
              <a:t>2018-05-13</a:t>
            </a:fld>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A2D2966-3F64-45BB-8FAC-09C580A6950F}" type="datetime1">
              <a:rPr lang="zh-CN" altLang="en-US" smtClean="0"/>
              <a:t>2018-05-13</a:t>
            </a:fld>
            <a:endParaRPr lang="zh-CN" altLang="en-US"/>
          </a:p>
        </p:txBody>
      </p:sp>
      <p:sp>
        <p:nvSpPr>
          <p:cNvPr id="6" name="页脚占位符 5"/>
          <p:cNvSpPr>
            <a:spLocks noGrp="1"/>
          </p:cNvSpPr>
          <p:nvPr>
            <p:ph type="ftr" sz="quarter" idx="11"/>
          </p:nvPr>
        </p:nvSpPr>
        <p:spPr>
          <a:xfrm>
            <a:off x="3124200" y="6356350"/>
            <a:ext cx="2895600" cy="365125"/>
          </a:xfrm>
          <a:prstGeom prst="rect">
            <a:avLst/>
          </a:prstGeom>
        </p:spPr>
        <p:txBody>
          <a:bodyPr/>
          <a:lstStyle/>
          <a:p>
            <a:r>
              <a:rPr lang="zh-CN" altLang="en-US" smtClean="0"/>
              <a:t>薛向阳</a:t>
            </a:r>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05C38B7-CFFB-4402-A382-B2D6FB3B2277}" type="datetime1">
              <a:rPr lang="zh-CN" altLang="en-US" smtClean="0"/>
              <a:t>2018-05-13</a:t>
            </a:fld>
            <a:endParaRPr lang="zh-CN" altLang="en-US"/>
          </a:p>
        </p:txBody>
      </p:sp>
      <p:sp>
        <p:nvSpPr>
          <p:cNvPr id="6" name="页脚占位符 5"/>
          <p:cNvSpPr>
            <a:spLocks noGrp="1"/>
          </p:cNvSpPr>
          <p:nvPr>
            <p:ph type="ftr" sz="quarter" idx="11"/>
          </p:nvPr>
        </p:nvSpPr>
        <p:spPr>
          <a:xfrm>
            <a:off x="3124200" y="6356350"/>
            <a:ext cx="2895600" cy="365125"/>
          </a:xfrm>
          <a:prstGeom prst="rect">
            <a:avLst/>
          </a:prstGeom>
        </p:spPr>
        <p:txBody>
          <a:bodyPr/>
          <a:lstStyle/>
          <a:p>
            <a:r>
              <a:rPr lang="zh-CN" altLang="en-US" smtClean="0"/>
              <a:t>薛向阳</a:t>
            </a:r>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4FBB43-7EF7-41B5-A740-F4A0355159BF}" type="datetime1">
              <a:rPr lang="zh-CN" altLang="en-US" smtClean="0"/>
              <a:t>2018-05-13</a:t>
            </a:fld>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5" r:id="rId13"/>
    <p:sldLayoutId id="2147483666" r:id="rId14"/>
    <p:sldLayoutId id="2147483667" r:id="rId15"/>
    <p:sldLayoutId id="2147483668" r:id="rId16"/>
    <p:sldLayoutId id="2147483669" r:id="rId17"/>
    <p:sldLayoutId id="2147483670" r:id="rId18"/>
    <p:sldLayoutId id="2147483671" r:id="rId19"/>
    <p:sldLayoutId id="2147483672" r:id="rId20"/>
    <p:sldLayoutId id="2147483673" r:id="rId21"/>
    <p:sldLayoutId id="2147483674" r:id="rId22"/>
    <p:sldLayoutId id="2147483675" r:id="rId23"/>
    <p:sldLayoutId id="2147483676" r:id="rId24"/>
    <p:sldLayoutId id="2147483677" r:id="rId25"/>
    <p:sldLayoutId id="2147483678" r:id="rId26"/>
    <p:sldLayoutId id="2147483679" r:id="rId27"/>
    <p:sldLayoutId id="2147483680" r:id="rId28"/>
    <p:sldLayoutId id="2147483681" r:id="rId29"/>
    <p:sldLayoutId id="2147483682" r:id="rId30"/>
    <p:sldLayoutId id="2147483683" r:id="rId31"/>
    <p:sldLayoutId id="2147483684" r:id="rId32"/>
    <p:sldLayoutId id="2147483685" r:id="rId33"/>
    <p:sldLayoutId id="2147483686" r:id="rId34"/>
    <p:sldLayoutId id="2147483687" r:id="rId35"/>
    <p:sldLayoutId id="2147483688" r:id="rId36"/>
    <p:sldLayoutId id="2147483689" r:id="rId37"/>
    <p:sldLayoutId id="2147483690" r:id="rId38"/>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矩形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useBgFill="1">
        <p:nvSpPr>
          <p:cNvPr id="8" name="圆角矩形 7"/>
          <p:cNvSpPr/>
          <p:nvPr/>
        </p:nvSpPr>
        <p:spPr>
          <a:xfrm>
            <a:off x="64008" y="69755"/>
            <a:ext cx="9013372" cy="6693408"/>
          </a:xfrm>
          <a:prstGeom prst="roundRect">
            <a:avLst>
              <a:gd name="adj" fmla="val 4929"/>
            </a:avLst>
          </a:prstGeom>
          <a:ln w="6350" cap="sq" cmpd="sng" algn="ctr">
            <a:solidFill>
              <a:srgbClr val="00B050"/>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base">
              <a:spcBef>
                <a:spcPct val="0"/>
              </a:spcBef>
              <a:spcAft>
                <a:spcPct val="0"/>
              </a:spcAft>
            </a:pPr>
            <a:endParaRPr lang="en-US">
              <a:solidFill>
                <a:prstClr val="white"/>
              </a:solidFill>
            </a:endParaRPr>
          </a:p>
        </p:txBody>
      </p:sp>
      <p:sp>
        <p:nvSpPr>
          <p:cNvPr id="22" name="标题占位符 21"/>
          <p:cNvSpPr>
            <a:spLocks noGrp="1"/>
          </p:cNvSpPr>
          <p:nvPr>
            <p:ph type="title"/>
          </p:nvPr>
        </p:nvSpPr>
        <p:spPr>
          <a:xfrm>
            <a:off x="304800" y="228600"/>
            <a:ext cx="8458200" cy="838200"/>
          </a:xfrm>
          <a:prstGeom prst="rect">
            <a:avLst/>
          </a:prstGeom>
        </p:spPr>
        <p:txBody>
          <a:bodyPr bIns="91440" anchor="b" anchorCtr="0">
            <a:normAutofit/>
          </a:bodyPr>
          <a:lstStyle/>
          <a:p>
            <a:r>
              <a:rPr kumimoji="0" lang="zh-CN" altLang="en-US" dirty="0" smtClean="0"/>
              <a:t>单击此处编辑母版标题样式</a:t>
            </a:r>
            <a:endParaRPr kumimoji="0" lang="en-US" dirty="0"/>
          </a:p>
        </p:txBody>
      </p:sp>
      <p:sp>
        <p:nvSpPr>
          <p:cNvPr id="13" name="文本占位符 12"/>
          <p:cNvSpPr>
            <a:spLocks noGrp="1"/>
          </p:cNvSpPr>
          <p:nvPr>
            <p:ph type="body" idx="1"/>
          </p:nvPr>
        </p:nvSpPr>
        <p:spPr>
          <a:xfrm>
            <a:off x="304800" y="1219200"/>
            <a:ext cx="8458200" cy="4800600"/>
          </a:xfrm>
          <a:prstGeom prst="rect">
            <a:avLst/>
          </a:prstGeom>
        </p:spPr>
        <p:txBody>
          <a:bodyPr>
            <a:normAutofit/>
          </a:bodyPr>
          <a:lstStyle/>
          <a:p>
            <a:pPr lvl="0" eaLnBrk="1" latinLnBrk="0" hangingPunct="1"/>
            <a:r>
              <a:rPr kumimoji="0" lang="zh-CN" altLang="en-US" dirty="0" smtClean="0"/>
              <a:t>单击此处编辑母版文本样式</a:t>
            </a:r>
          </a:p>
          <a:p>
            <a:pPr lvl="1" eaLnBrk="1" latinLnBrk="0" hangingPunct="1"/>
            <a:r>
              <a:rPr kumimoji="0" lang="zh-CN" altLang="en-US" dirty="0" smtClean="0"/>
              <a:t>第二级</a:t>
            </a:r>
          </a:p>
          <a:p>
            <a:pPr lvl="2" eaLnBrk="1" latinLnBrk="0" hangingPunct="1"/>
            <a:r>
              <a:rPr kumimoji="0" lang="zh-CN" altLang="en-US" dirty="0" smtClean="0"/>
              <a:t>第三级</a:t>
            </a:r>
          </a:p>
          <a:p>
            <a:pPr lvl="3" eaLnBrk="1" latinLnBrk="0" hangingPunct="1"/>
            <a:r>
              <a:rPr kumimoji="0" lang="zh-CN" altLang="en-US" dirty="0" smtClean="0"/>
              <a:t>第四级</a:t>
            </a:r>
          </a:p>
          <a:p>
            <a:pPr lvl="4" eaLnBrk="1" latinLnBrk="0" hangingPunct="1"/>
            <a:r>
              <a:rPr kumimoji="0" lang="zh-CN" altLang="en-US" dirty="0" smtClean="0"/>
              <a:t>第五级</a:t>
            </a:r>
            <a:endParaRPr kumimoji="0" lang="en-US" dirty="0"/>
          </a:p>
        </p:txBody>
      </p:sp>
      <p:sp>
        <p:nvSpPr>
          <p:cNvPr id="14" name="日期占位符 13"/>
          <p:cNvSpPr>
            <a:spLocks noGrp="1"/>
          </p:cNvSpPr>
          <p:nvPr>
            <p:ph type="dt" sz="half" idx="2"/>
          </p:nvPr>
        </p:nvSpPr>
        <p:spPr>
          <a:xfrm>
            <a:off x="7373692" y="6191250"/>
            <a:ext cx="1397921" cy="476250"/>
          </a:xfrm>
          <a:prstGeom prst="rect">
            <a:avLst/>
          </a:prstGeom>
        </p:spPr>
        <p:txBody>
          <a:bodyPr anchor="ctr" anchorCtr="0"/>
          <a:lstStyle>
            <a:lvl1pPr algn="r" eaLnBrk="1" latinLnBrk="0" hangingPunct="1">
              <a:defRPr kumimoji="0" sz="1400">
                <a:solidFill>
                  <a:schemeClr val="tx2"/>
                </a:solidFill>
              </a:defRPr>
            </a:lvl1pPr>
          </a:lstStyle>
          <a:p>
            <a:pPr fontAlgn="base">
              <a:spcBef>
                <a:spcPct val="0"/>
              </a:spcBef>
              <a:spcAft>
                <a:spcPct val="0"/>
              </a:spcAft>
            </a:pPr>
            <a:fld id="{6FC9B1CF-0389-4864-86BD-D045E80CEDFA}" type="datetime1">
              <a:rPr lang="zh-CN" altLang="en-US" smtClean="0">
                <a:solidFill>
                  <a:srgbClr val="696464"/>
                </a:solidFill>
                <a:latin typeface="Verdana" pitchFamily="34" charset="0"/>
                <a:ea typeface="宋体" pitchFamily="2" charset="-122"/>
              </a:rPr>
              <a:t>2018-05-13</a:t>
            </a:fld>
            <a:endParaRPr lang="en-US" dirty="0">
              <a:solidFill>
                <a:srgbClr val="696464"/>
              </a:solidFill>
              <a:latin typeface="Verdana" pitchFamily="34" charset="0"/>
              <a:ea typeface="宋体" pitchFamily="2" charset="-122"/>
            </a:endParaRPr>
          </a:p>
        </p:txBody>
      </p:sp>
      <p:sp>
        <p:nvSpPr>
          <p:cNvPr id="3" name="页脚占位符 2"/>
          <p:cNvSpPr>
            <a:spLocks noGrp="1"/>
          </p:cNvSpPr>
          <p:nvPr>
            <p:ph type="ftr" sz="quarter" idx="3"/>
          </p:nvPr>
        </p:nvSpPr>
        <p:spPr>
          <a:xfrm>
            <a:off x="762000" y="6186714"/>
            <a:ext cx="2895600" cy="457200"/>
          </a:xfrm>
          <a:prstGeom prst="rect">
            <a:avLst/>
          </a:prstGeom>
        </p:spPr>
        <p:txBody>
          <a:bodyPr anchor="ctr" anchorCtr="0"/>
          <a:lstStyle>
            <a:lvl1pPr algn="l" eaLnBrk="1" latinLnBrk="0" hangingPunct="1">
              <a:defRPr kumimoji="0" sz="1400">
                <a:solidFill>
                  <a:schemeClr val="tx2"/>
                </a:solidFill>
              </a:defRPr>
            </a:lvl1pPr>
          </a:lstStyle>
          <a:p>
            <a:pPr fontAlgn="base">
              <a:spcBef>
                <a:spcPct val="0"/>
              </a:spcBef>
              <a:spcAft>
                <a:spcPct val="0"/>
              </a:spcAft>
            </a:pPr>
            <a:r>
              <a:rPr lang="zh-CN" altLang="en-US" smtClean="0">
                <a:solidFill>
                  <a:srgbClr val="696464"/>
                </a:solidFill>
                <a:latin typeface="Verdana" pitchFamily="34" charset="0"/>
              </a:rPr>
              <a:t>薛向阳</a:t>
            </a:r>
            <a:endParaRPr lang="en-US" dirty="0">
              <a:solidFill>
                <a:srgbClr val="696464"/>
              </a:solidFill>
              <a:latin typeface="Verdana" pitchFamily="34" charset="0"/>
              <a:ea typeface="宋体" pitchFamily="2" charset="-122"/>
            </a:endParaRPr>
          </a:p>
        </p:txBody>
      </p:sp>
      <p:sp>
        <p:nvSpPr>
          <p:cNvPr id="23" name="灯片编号占位符 22"/>
          <p:cNvSpPr>
            <a:spLocks noGrp="1"/>
          </p:cNvSpPr>
          <p:nvPr>
            <p:ph type="sldNum" sz="quarter" idx="4"/>
          </p:nvPr>
        </p:nvSpPr>
        <p:spPr>
          <a:xfrm>
            <a:off x="228600" y="6181272"/>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pPr fontAlgn="base">
              <a:spcBef>
                <a:spcPct val="0"/>
              </a:spcBef>
              <a:spcAft>
                <a:spcPct val="0"/>
              </a:spcAft>
            </a:pPr>
            <a:fld id="{6F42FDE4-A7DD-41A7-A0A6-9B649FB43336}" type="slidenum">
              <a:rPr lang="en-US" smtClean="0"/>
              <a:pPr fontAlgn="base">
                <a:spcBef>
                  <a:spcPct val="0"/>
                </a:spcBef>
                <a:spcAft>
                  <a:spcPct val="0"/>
                </a:spcAft>
              </a:pPr>
              <a:t>‹#›</a:t>
            </a:fld>
            <a:endParaRPr lang="en-US" dirty="0"/>
          </a:p>
        </p:txBody>
      </p:sp>
    </p:spTree>
    <p:extLst>
      <p:ext uri="{BB962C8B-B14F-4D97-AF65-F5344CB8AC3E}">
        <p14:creationId xmlns:p14="http://schemas.microsoft.com/office/powerpoint/2010/main" val="174665725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ransition>
    <p:fade/>
  </p:transition>
  <p:timing>
    <p:tnLst>
      <p:par>
        <p:cTn id="1" dur="indefinite" restart="never" nodeType="tmRoot"/>
      </p:par>
    </p:tnLst>
  </p:timing>
  <p:hf hdr="0" dt="0"/>
  <p:txStyles>
    <p:titleStyle>
      <a:lvl1pPr algn="l" rtl="0" eaLnBrk="1" latinLnBrk="0" hangingPunct="1">
        <a:spcBef>
          <a:spcPct val="0"/>
        </a:spcBef>
        <a:buNone/>
        <a:defRPr kumimoji="0" sz="3600" b="1"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74675" y="304800"/>
            <a:ext cx="80010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566738" y="1752600"/>
            <a:ext cx="80010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90468" name="AutoShape 4"/>
          <p:cNvSpPr>
            <a:spLocks noChangeArrowheads="1"/>
          </p:cNvSpPr>
          <p:nvPr/>
        </p:nvSpPr>
        <p:spPr bwMode="auto">
          <a:xfrm>
            <a:off x="609600" y="1566863"/>
            <a:ext cx="7958138" cy="109537"/>
          </a:xfrm>
          <a:custGeom>
            <a:avLst/>
            <a:gdLst>
              <a:gd name="G0" fmla="+- 585 0 0"/>
            </a:gdLst>
            <a:ahLst/>
            <a:cxnLst>
              <a:cxn ang="0">
                <a:pos x="0" y="0"/>
              </a:cxn>
              <a:cxn ang="0">
                <a:pos x="585" y="0"/>
              </a:cxn>
              <a:cxn ang="0">
                <a:pos x="585" y="1000"/>
              </a:cxn>
              <a:cxn ang="0">
                <a:pos x="0" y="1000"/>
              </a:cxn>
              <a:cxn ang="0">
                <a:pos x="0" y="0"/>
              </a:cxn>
              <a:cxn ang="0">
                <a:pos x="1000" y="0"/>
              </a:cxn>
            </a:cxnLst>
            <a:rect l="0" t="0" r="r" b="b"/>
            <a:pathLst>
              <a:path w="1000" h="1000" stroke="0">
                <a:moveTo>
                  <a:pt x="0" y="0"/>
                </a:moveTo>
                <a:lnTo>
                  <a:pt x="585" y="0"/>
                </a:lnTo>
                <a:lnTo>
                  <a:pt x="585"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fontAlgn="base">
              <a:spcBef>
                <a:spcPct val="0"/>
              </a:spcBef>
              <a:spcAft>
                <a:spcPct val="0"/>
              </a:spcAft>
              <a:defRPr/>
            </a:pPr>
            <a:endParaRPr lang="zh-CN" altLang="zh-CN" sz="2400">
              <a:solidFill>
                <a:srgbClr val="000000"/>
              </a:solidFill>
              <a:latin typeface="Times New Roman" pitchFamily="18" charset="0"/>
            </a:endParaRPr>
          </a:p>
        </p:txBody>
      </p:sp>
      <p:sp>
        <p:nvSpPr>
          <p:cNvPr id="190469" name="Line 5"/>
          <p:cNvSpPr>
            <a:spLocks noChangeShapeType="1"/>
          </p:cNvSpPr>
          <p:nvPr/>
        </p:nvSpPr>
        <p:spPr bwMode="auto">
          <a:xfrm flipV="1">
            <a:off x="609600" y="6172200"/>
            <a:ext cx="7924800" cy="0"/>
          </a:xfrm>
          <a:prstGeom prst="line">
            <a:avLst/>
          </a:prstGeom>
          <a:noFill/>
          <a:ln w="3175">
            <a:solidFill>
              <a:schemeClr val="accent2"/>
            </a:solidFill>
            <a:round/>
            <a:headEnd/>
            <a:tailEnd/>
          </a:ln>
          <a:effectLst/>
        </p:spPr>
        <p:txBody>
          <a:bodyPr/>
          <a:lstStyle/>
          <a:p>
            <a:pPr algn="ctr" fontAlgn="base">
              <a:spcBef>
                <a:spcPct val="0"/>
              </a:spcBef>
              <a:spcAft>
                <a:spcPct val="0"/>
              </a:spcAft>
              <a:defRPr/>
            </a:pPr>
            <a:endParaRPr lang="zh-CN" altLang="en-US">
              <a:solidFill>
                <a:srgbClr val="000000"/>
              </a:solidFill>
            </a:endParaRPr>
          </a:p>
        </p:txBody>
      </p:sp>
      <p:sp>
        <p:nvSpPr>
          <p:cNvPr id="190470" name="Rectangle 6"/>
          <p:cNvSpPr>
            <a:spLocks noGrp="1" noChangeArrowheads="1"/>
          </p:cNvSpPr>
          <p:nvPr>
            <p:ph type="dt" sz="half" idx="2"/>
          </p:nvPr>
        </p:nvSpPr>
        <p:spPr bwMode="auto">
          <a:xfrm>
            <a:off x="609600" y="6245225"/>
            <a:ext cx="198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ea typeface="宋体" pitchFamily="2" charset="-122"/>
              </a:defRPr>
            </a:lvl1pPr>
          </a:lstStyle>
          <a:p>
            <a:pPr fontAlgn="base">
              <a:spcBef>
                <a:spcPct val="0"/>
              </a:spcBef>
              <a:spcAft>
                <a:spcPct val="0"/>
              </a:spcAft>
              <a:defRPr/>
            </a:pPr>
            <a:fld id="{AB46BD11-52F2-4732-B0FB-8DEF475A9709}" type="datetime1">
              <a:rPr lang="zh-CN" altLang="en-US" smtClean="0">
                <a:solidFill>
                  <a:srgbClr val="000000"/>
                </a:solidFill>
              </a:rPr>
              <a:pPr fontAlgn="base">
                <a:spcBef>
                  <a:spcPct val="0"/>
                </a:spcBef>
                <a:spcAft>
                  <a:spcPct val="0"/>
                </a:spcAft>
                <a:defRPr/>
              </a:pPr>
              <a:t>2018-05-13</a:t>
            </a:fld>
            <a:endParaRPr lang="en-US" altLang="zh-CN">
              <a:solidFill>
                <a:srgbClr val="000000"/>
              </a:solidFill>
            </a:endParaRPr>
          </a:p>
        </p:txBody>
      </p:sp>
      <p:sp>
        <p:nvSpPr>
          <p:cNvPr id="190471" name="Rectangle 7"/>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宋体" pitchFamily="2" charset="-122"/>
              </a:defRPr>
            </a:lvl1pPr>
          </a:lstStyle>
          <a:p>
            <a:pPr algn="ctr" fontAlgn="base">
              <a:spcBef>
                <a:spcPct val="0"/>
              </a:spcBef>
              <a:spcAft>
                <a:spcPct val="0"/>
              </a:spcAft>
              <a:defRPr/>
            </a:pPr>
            <a:endParaRPr lang="en-US" altLang="zh-CN">
              <a:solidFill>
                <a:srgbClr val="000000"/>
              </a:solidFill>
            </a:endParaRPr>
          </a:p>
        </p:txBody>
      </p:sp>
      <p:sp>
        <p:nvSpPr>
          <p:cNvPr id="190472" name="Rectangle 8"/>
          <p:cNvSpPr>
            <a:spLocks noGrp="1" noChangeArrowheads="1"/>
          </p:cNvSpPr>
          <p:nvPr>
            <p:ph type="sldNum" sz="quarter" idx="4"/>
          </p:nvPr>
        </p:nvSpPr>
        <p:spPr bwMode="auto">
          <a:xfrm>
            <a:off x="6553200" y="6245225"/>
            <a:ext cx="198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宋体" pitchFamily="2" charset="-122"/>
              </a:defRPr>
            </a:lvl1pPr>
          </a:lstStyle>
          <a:p>
            <a:pPr fontAlgn="base">
              <a:spcBef>
                <a:spcPct val="0"/>
              </a:spcBef>
              <a:spcAft>
                <a:spcPct val="0"/>
              </a:spcAft>
              <a:defRPr/>
            </a:pPr>
            <a:fld id="{1ED5DA2E-6F06-4453-B097-92C50CA9F31D}" type="slidenum">
              <a:rPr lang="en-US" altLang="zh-CN">
                <a:solidFill>
                  <a:srgbClr val="000000"/>
                </a:solidFill>
              </a:rPr>
              <a:pPr fontAlgn="base">
                <a:spcBef>
                  <a:spcPct val="0"/>
                </a:spcBef>
                <a:spcAft>
                  <a:spcPct val="0"/>
                </a:spcAft>
                <a:defRPr/>
              </a:pPr>
              <a:t>‹#›</a:t>
            </a:fld>
            <a:endParaRPr lang="en-US" altLang="zh-CN">
              <a:solidFill>
                <a:srgbClr val="000000"/>
              </a:solidFill>
            </a:endParaRPr>
          </a:p>
        </p:txBody>
      </p:sp>
    </p:spTree>
    <p:extLst>
      <p:ext uri="{BB962C8B-B14F-4D97-AF65-F5344CB8AC3E}">
        <p14:creationId xmlns:p14="http://schemas.microsoft.com/office/powerpoint/2010/main" val="3906731310"/>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Lst>
  <p:transition spd="slow"/>
  <p:timing>
    <p:tnLst>
      <p:par>
        <p:cTn id="1" dur="indefinite" restart="never" nodeType="tmRoot"/>
      </p:par>
    </p:tnLst>
  </p:timing>
  <p:hf hdr="0" ftr="0"/>
  <p:txStyles>
    <p:title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p:titleStyle>
    <p:bodyStyle>
      <a:lvl1pPr marL="469900" indent="-469900" algn="l" rtl="0" eaLnBrk="0" fontAlgn="base" hangingPunct="0">
        <a:spcBef>
          <a:spcPct val="20000"/>
        </a:spcBef>
        <a:spcAft>
          <a:spcPct val="0"/>
        </a:spcAft>
        <a:buClr>
          <a:schemeClr val="accent2"/>
        </a:buClr>
        <a:buFont typeface="Wingdings" pitchFamily="2" charset="2"/>
        <a:buChar char="o"/>
        <a:defRPr sz="30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o"/>
        <a:defRPr sz="2300">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90.gif"/><Relationship Id="rId1" Type="http://schemas.openxmlformats.org/officeDocument/2006/relationships/slideLayout" Target="../slideLayouts/slideLayout23.xml"/></Relationships>
</file>

<file path=ppt/slides/_rels/slide101.xml.rels><?xml version="1.0" encoding="UTF-8" standalone="yes"?>
<Relationships xmlns="http://schemas.openxmlformats.org/package/2006/relationships"><Relationship Id="rId2" Type="http://schemas.openxmlformats.org/officeDocument/2006/relationships/image" Target="../media/image191.gif"/><Relationship Id="rId1" Type="http://schemas.openxmlformats.org/officeDocument/2006/relationships/slideLayout" Target="../slideLayouts/slideLayout24.xml"/></Relationships>
</file>

<file path=ppt/slides/_rels/slide102.xml.rels><?xml version="1.0" encoding="UTF-8" standalone="yes"?>
<Relationships xmlns="http://schemas.openxmlformats.org/package/2006/relationships"><Relationship Id="rId2" Type="http://schemas.openxmlformats.org/officeDocument/2006/relationships/image" Target="../media/image192.gif"/><Relationship Id="rId1" Type="http://schemas.openxmlformats.org/officeDocument/2006/relationships/slideLayout" Target="../slideLayouts/slideLayout25.xml"/></Relationships>
</file>

<file path=ppt/slides/_rels/slide103.xml.rels><?xml version="1.0" encoding="UTF-8" standalone="yes"?>
<Relationships xmlns="http://schemas.openxmlformats.org/package/2006/relationships"><Relationship Id="rId2" Type="http://schemas.openxmlformats.org/officeDocument/2006/relationships/image" Target="../media/image193.gif"/><Relationship Id="rId1" Type="http://schemas.openxmlformats.org/officeDocument/2006/relationships/slideLayout" Target="../slideLayouts/slideLayout26.xml"/></Relationships>
</file>

<file path=ppt/slides/_rels/slide104.xml.rels><?xml version="1.0" encoding="UTF-8" standalone="yes"?>
<Relationships xmlns="http://schemas.openxmlformats.org/package/2006/relationships"><Relationship Id="rId2" Type="http://schemas.openxmlformats.org/officeDocument/2006/relationships/image" Target="../media/image194.gif"/><Relationship Id="rId1" Type="http://schemas.openxmlformats.org/officeDocument/2006/relationships/slideLayout" Target="../slideLayouts/slideLayout27.xml"/></Relationships>
</file>

<file path=ppt/slides/_rels/slide105.xml.rels><?xml version="1.0" encoding="UTF-8" standalone="yes"?>
<Relationships xmlns="http://schemas.openxmlformats.org/package/2006/relationships"><Relationship Id="rId2" Type="http://schemas.openxmlformats.org/officeDocument/2006/relationships/image" Target="../media/image195.gif"/><Relationship Id="rId1" Type="http://schemas.openxmlformats.org/officeDocument/2006/relationships/slideLayout" Target="../slideLayouts/slideLayout28.xml"/></Relationships>
</file>

<file path=ppt/slides/_rels/slide106.xml.rels><?xml version="1.0" encoding="UTF-8" standalone="yes"?>
<Relationships xmlns="http://schemas.openxmlformats.org/package/2006/relationships"><Relationship Id="rId2" Type="http://schemas.openxmlformats.org/officeDocument/2006/relationships/image" Target="../media/image196.gif"/><Relationship Id="rId1" Type="http://schemas.openxmlformats.org/officeDocument/2006/relationships/slideLayout" Target="../slideLayouts/slideLayout29.xml"/></Relationships>
</file>

<file path=ppt/slides/_rels/slide107.xml.rels><?xml version="1.0" encoding="UTF-8" standalone="yes"?>
<Relationships xmlns="http://schemas.openxmlformats.org/package/2006/relationships"><Relationship Id="rId2" Type="http://schemas.openxmlformats.org/officeDocument/2006/relationships/image" Target="../media/image197.gif"/><Relationship Id="rId1" Type="http://schemas.openxmlformats.org/officeDocument/2006/relationships/slideLayout" Target="../slideLayouts/slideLayout30.xml"/></Relationships>
</file>

<file path=ppt/slides/_rels/slide108.xml.rels><?xml version="1.0" encoding="UTF-8" standalone="yes"?>
<Relationships xmlns="http://schemas.openxmlformats.org/package/2006/relationships"><Relationship Id="rId2" Type="http://schemas.openxmlformats.org/officeDocument/2006/relationships/image" Target="../media/image198.gif"/><Relationship Id="rId1" Type="http://schemas.openxmlformats.org/officeDocument/2006/relationships/slideLayout" Target="../slideLayouts/slideLayout31.xml"/></Relationships>
</file>

<file path=ppt/slides/_rels/slide109.xml.rels><?xml version="1.0" encoding="UTF-8" standalone="yes"?>
<Relationships xmlns="http://schemas.openxmlformats.org/package/2006/relationships"><Relationship Id="rId2" Type="http://schemas.openxmlformats.org/officeDocument/2006/relationships/image" Target="../media/image199.gif"/><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2" Type="http://schemas.openxmlformats.org/officeDocument/2006/relationships/image" Target="../media/image200.gif"/><Relationship Id="rId1" Type="http://schemas.openxmlformats.org/officeDocument/2006/relationships/slideLayout" Target="../slideLayouts/slideLayout33.xml"/></Relationships>
</file>

<file path=ppt/slides/_rels/slide111.xml.rels><?xml version="1.0" encoding="UTF-8" standalone="yes"?>
<Relationships xmlns="http://schemas.openxmlformats.org/package/2006/relationships"><Relationship Id="rId2" Type="http://schemas.openxmlformats.org/officeDocument/2006/relationships/image" Target="../media/image201.gif"/><Relationship Id="rId1" Type="http://schemas.openxmlformats.org/officeDocument/2006/relationships/slideLayout" Target="../slideLayouts/slideLayout34.xml"/></Relationships>
</file>

<file path=ppt/slides/_rels/slide112.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35.xml"/></Relationships>
</file>

<file path=ppt/slides/_rels/slide113.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3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6.xml.rels><?xml version="1.0" encoding="UTF-8" standalone="yes"?>
<Relationships xmlns="http://schemas.openxmlformats.org/package/2006/relationships"><Relationship Id="rId3" Type="http://schemas.openxmlformats.org/officeDocument/2006/relationships/image" Target="../media/image206.jpg"/><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208.jpg"/><Relationship Id="rId2" Type="http://schemas.openxmlformats.org/officeDocument/2006/relationships/image" Target="../media/image207.jp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0.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image" Target="../media/image213.jpeg"/><Relationship Id="rId7" Type="http://schemas.openxmlformats.org/officeDocument/2006/relationships/image" Target="../media/image217.emf"/><Relationship Id="rId12" Type="http://schemas.microsoft.com/office/2007/relationships/diagramDrawing" Target="../diagrams/drawing1.xml"/><Relationship Id="rId2" Type="http://schemas.openxmlformats.org/officeDocument/2006/relationships/image" Target="../media/image212.jpeg"/><Relationship Id="rId1" Type="http://schemas.openxmlformats.org/officeDocument/2006/relationships/slideLayout" Target="../slideLayouts/slideLayout7.xml"/><Relationship Id="rId6" Type="http://schemas.openxmlformats.org/officeDocument/2006/relationships/image" Target="../media/image216.png"/><Relationship Id="rId11" Type="http://schemas.openxmlformats.org/officeDocument/2006/relationships/diagramColors" Target="../diagrams/colors1.xml"/><Relationship Id="rId5" Type="http://schemas.openxmlformats.org/officeDocument/2006/relationships/image" Target="../media/image215.png"/><Relationship Id="rId10" Type="http://schemas.openxmlformats.org/officeDocument/2006/relationships/diagramQuickStyle" Target="../diagrams/quickStyle1.xml"/><Relationship Id="rId4" Type="http://schemas.openxmlformats.org/officeDocument/2006/relationships/image" Target="../media/image214.png"/><Relationship Id="rId9" Type="http://schemas.openxmlformats.org/officeDocument/2006/relationships/diagramLayout" Target="../diagrams/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57.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4.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56.wmf"/><Relationship Id="rId4" Type="http://schemas.openxmlformats.org/officeDocument/2006/relationships/image" Target="../media/image53.wmf"/><Relationship Id="rId9" Type="http://schemas.openxmlformats.org/officeDocument/2006/relationships/oleObject" Target="../embeddings/oleObject4.bin"/></Relationships>
</file>

<file path=ppt/slides/_rels/slide2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60.wmf"/><Relationship Id="rId5" Type="http://schemas.openxmlformats.org/officeDocument/2006/relationships/oleObject" Target="../embeddings/oleObject7.bin"/><Relationship Id="rId4" Type="http://schemas.openxmlformats.org/officeDocument/2006/relationships/image" Target="../media/image59.w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8.bin"/><Relationship Id="rId7" Type="http://schemas.openxmlformats.org/officeDocument/2006/relationships/image" Target="../media/image63.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62.wmf"/><Relationship Id="rId5" Type="http://schemas.openxmlformats.org/officeDocument/2006/relationships/oleObject" Target="../embeddings/oleObject9.bin"/><Relationship Id="rId4" Type="http://schemas.openxmlformats.org/officeDocument/2006/relationships/image" Target="../media/image61.wmf"/></Relationships>
</file>

<file path=ppt/slides/_rels/slide29.xml.rels><?xml version="1.0" encoding="UTF-8" standalone="yes"?>
<Relationships xmlns="http://schemas.openxmlformats.org/package/2006/relationships"><Relationship Id="rId8" Type="http://schemas.openxmlformats.org/officeDocument/2006/relationships/image" Target="../media/image66.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65.wmf"/><Relationship Id="rId11" Type="http://schemas.openxmlformats.org/officeDocument/2006/relationships/image" Target="../media/image68.png"/><Relationship Id="rId5" Type="http://schemas.openxmlformats.org/officeDocument/2006/relationships/oleObject" Target="../embeddings/oleObject11.bin"/><Relationship Id="rId10" Type="http://schemas.openxmlformats.org/officeDocument/2006/relationships/image" Target="../media/image67.wmf"/><Relationship Id="rId4" Type="http://schemas.openxmlformats.org/officeDocument/2006/relationships/image" Target="../media/image64.wmf"/><Relationship Id="rId9" Type="http://schemas.openxmlformats.org/officeDocument/2006/relationships/oleObject" Target="../embeddings/oleObject13.bin"/></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69.w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70.wmf"/></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760.png"/><Relationship Id="rId1" Type="http://schemas.openxmlformats.org/officeDocument/2006/relationships/slideLayout" Target="../slideLayouts/slideLayout2.xml"/><Relationship Id="rId6" Type="http://schemas.openxmlformats.org/officeDocument/2006/relationships/image" Target="../media/image810.png"/><Relationship Id="rId5" Type="http://schemas.openxmlformats.org/officeDocument/2006/relationships/image" Target="../media/image790.png"/><Relationship Id="rId4" Type="http://schemas.openxmlformats.org/officeDocument/2006/relationships/image" Target="../media/image780.png"/></Relationships>
</file>

<file path=ppt/slides/_rels/slide41.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image" Target="../media/image820.png"/><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42.xml.rels><?xml version="1.0" encoding="UTF-8" standalone="yes"?>
<Relationships xmlns="http://schemas.openxmlformats.org/package/2006/relationships"><Relationship Id="rId2" Type="http://schemas.openxmlformats.org/officeDocument/2006/relationships/image" Target="../media/image8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78.wmf"/></Relationships>
</file>

<file path=ppt/slides/_rels/slide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9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900.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png"/><Relationship Id="rId1" Type="http://schemas.openxmlformats.org/officeDocument/2006/relationships/slideLayout" Target="../slideLayouts/slideLayout43.xml"/></Relationships>
</file>

<file path=ppt/slides/_rels/slide51.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310.png"/><Relationship Id="rId1" Type="http://schemas.openxmlformats.org/officeDocument/2006/relationships/slideLayout" Target="../slideLayouts/slideLayout43.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8.xml"/></Relationships>
</file>

<file path=ppt/slides/_rels/slide57.xml.rels><?xml version="1.0" encoding="UTF-8" standalone="yes"?>
<Relationships xmlns="http://schemas.openxmlformats.org/package/2006/relationships"><Relationship Id="rId8" Type="http://schemas.openxmlformats.org/officeDocument/2006/relationships/image" Target="../media/image86.wmf"/><Relationship Id="rId13" Type="http://schemas.openxmlformats.org/officeDocument/2006/relationships/oleObject" Target="../embeddings/oleObject22.bin"/><Relationship Id="rId18" Type="http://schemas.openxmlformats.org/officeDocument/2006/relationships/image" Target="../media/image91.wmf"/><Relationship Id="rId3" Type="http://schemas.openxmlformats.org/officeDocument/2006/relationships/oleObject" Target="../embeddings/oleObject17.bin"/><Relationship Id="rId7" Type="http://schemas.openxmlformats.org/officeDocument/2006/relationships/oleObject" Target="../embeddings/oleObject19.bin"/><Relationship Id="rId12" Type="http://schemas.openxmlformats.org/officeDocument/2006/relationships/image" Target="../media/image88.wmf"/><Relationship Id="rId17" Type="http://schemas.openxmlformats.org/officeDocument/2006/relationships/oleObject" Target="../embeddings/oleObject24.bin"/><Relationship Id="rId2" Type="http://schemas.openxmlformats.org/officeDocument/2006/relationships/slideLayout" Target="../slideLayouts/slideLayout48.xml"/><Relationship Id="rId16" Type="http://schemas.openxmlformats.org/officeDocument/2006/relationships/image" Target="../media/image90.wmf"/><Relationship Id="rId1" Type="http://schemas.openxmlformats.org/officeDocument/2006/relationships/vmlDrawing" Target="../drawings/vmlDrawing8.vml"/><Relationship Id="rId6" Type="http://schemas.openxmlformats.org/officeDocument/2006/relationships/image" Target="../media/image85.wmf"/><Relationship Id="rId11" Type="http://schemas.openxmlformats.org/officeDocument/2006/relationships/oleObject" Target="../embeddings/oleObject21.bin"/><Relationship Id="rId5" Type="http://schemas.openxmlformats.org/officeDocument/2006/relationships/oleObject" Target="../embeddings/oleObject18.bin"/><Relationship Id="rId15" Type="http://schemas.openxmlformats.org/officeDocument/2006/relationships/oleObject" Target="../embeddings/oleObject23.bin"/><Relationship Id="rId10" Type="http://schemas.openxmlformats.org/officeDocument/2006/relationships/image" Target="../media/image87.wmf"/><Relationship Id="rId19" Type="http://schemas.openxmlformats.org/officeDocument/2006/relationships/image" Target="../media/image82.png"/><Relationship Id="rId4" Type="http://schemas.openxmlformats.org/officeDocument/2006/relationships/image" Target="../media/image84.wmf"/><Relationship Id="rId9" Type="http://schemas.openxmlformats.org/officeDocument/2006/relationships/oleObject" Target="../embeddings/oleObject20.bin"/><Relationship Id="rId14" Type="http://schemas.openxmlformats.org/officeDocument/2006/relationships/image" Target="../media/image89.wmf"/></Relationships>
</file>

<file path=ppt/slides/_rels/slide5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82.png"/><Relationship Id="rId1" Type="http://schemas.openxmlformats.org/officeDocument/2006/relationships/slideLayout" Target="../slideLayouts/slideLayout48.xml"/><Relationship Id="rId5" Type="http://schemas.openxmlformats.org/officeDocument/2006/relationships/image" Target="../media/image180.png"/><Relationship Id="rId4" Type="http://schemas.openxmlformats.org/officeDocument/2006/relationships/image" Target="../media/image1710.png"/></Relationships>
</file>

<file path=ppt/slides/_rels/slide5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80.png"/></Relationships>
</file>

<file path=ppt/slides/_rels/slide60.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00.png"/><Relationship Id="rId1" Type="http://schemas.openxmlformats.org/officeDocument/2006/relationships/slideLayout" Target="../slideLayouts/slideLayout43.xml"/></Relationships>
</file>

<file path=ppt/slides/_rels/slide61.xml.rels><?xml version="1.0" encoding="UTF-8" standalone="yes"?>
<Relationships xmlns="http://schemas.openxmlformats.org/package/2006/relationships"><Relationship Id="rId8" Type="http://schemas.openxmlformats.org/officeDocument/2006/relationships/image" Target="../media/image94.wmf"/><Relationship Id="rId13" Type="http://schemas.openxmlformats.org/officeDocument/2006/relationships/oleObject" Target="../embeddings/oleObject30.bin"/><Relationship Id="rId18" Type="http://schemas.openxmlformats.org/officeDocument/2006/relationships/image" Target="../media/image99.wmf"/><Relationship Id="rId26" Type="http://schemas.openxmlformats.org/officeDocument/2006/relationships/image" Target="../media/image103.wmf"/><Relationship Id="rId3" Type="http://schemas.openxmlformats.org/officeDocument/2006/relationships/oleObject" Target="../embeddings/oleObject25.bin"/><Relationship Id="rId21" Type="http://schemas.openxmlformats.org/officeDocument/2006/relationships/oleObject" Target="../embeddings/oleObject34.bin"/><Relationship Id="rId7" Type="http://schemas.openxmlformats.org/officeDocument/2006/relationships/oleObject" Target="../embeddings/oleObject27.bin"/><Relationship Id="rId12" Type="http://schemas.openxmlformats.org/officeDocument/2006/relationships/image" Target="../media/image96.wmf"/><Relationship Id="rId17" Type="http://schemas.openxmlformats.org/officeDocument/2006/relationships/oleObject" Target="../embeddings/oleObject32.bin"/><Relationship Id="rId25" Type="http://schemas.openxmlformats.org/officeDocument/2006/relationships/oleObject" Target="../embeddings/oleObject36.bin"/><Relationship Id="rId2" Type="http://schemas.openxmlformats.org/officeDocument/2006/relationships/slideLayout" Target="../slideLayouts/slideLayout48.xml"/><Relationship Id="rId16" Type="http://schemas.openxmlformats.org/officeDocument/2006/relationships/image" Target="../media/image98.wmf"/><Relationship Id="rId20" Type="http://schemas.openxmlformats.org/officeDocument/2006/relationships/image" Target="../media/image100.wmf"/><Relationship Id="rId29" Type="http://schemas.openxmlformats.org/officeDocument/2006/relationships/oleObject" Target="../embeddings/oleObject38.bin"/><Relationship Id="rId1" Type="http://schemas.openxmlformats.org/officeDocument/2006/relationships/vmlDrawing" Target="../drawings/vmlDrawing9.vml"/><Relationship Id="rId6" Type="http://schemas.openxmlformats.org/officeDocument/2006/relationships/image" Target="../media/image93.wmf"/><Relationship Id="rId11" Type="http://schemas.openxmlformats.org/officeDocument/2006/relationships/oleObject" Target="../embeddings/oleObject29.bin"/><Relationship Id="rId24" Type="http://schemas.openxmlformats.org/officeDocument/2006/relationships/image" Target="../media/image102.wmf"/><Relationship Id="rId5" Type="http://schemas.openxmlformats.org/officeDocument/2006/relationships/oleObject" Target="../embeddings/oleObject26.bin"/><Relationship Id="rId15" Type="http://schemas.openxmlformats.org/officeDocument/2006/relationships/oleObject" Target="../embeddings/oleObject31.bin"/><Relationship Id="rId23" Type="http://schemas.openxmlformats.org/officeDocument/2006/relationships/oleObject" Target="../embeddings/oleObject35.bin"/><Relationship Id="rId28" Type="http://schemas.openxmlformats.org/officeDocument/2006/relationships/image" Target="../media/image104.wmf"/><Relationship Id="rId10" Type="http://schemas.openxmlformats.org/officeDocument/2006/relationships/image" Target="../media/image95.wmf"/><Relationship Id="rId19" Type="http://schemas.openxmlformats.org/officeDocument/2006/relationships/oleObject" Target="../embeddings/oleObject33.bin"/><Relationship Id="rId31" Type="http://schemas.openxmlformats.org/officeDocument/2006/relationships/image" Target="../media/image82.png"/><Relationship Id="rId4" Type="http://schemas.openxmlformats.org/officeDocument/2006/relationships/image" Target="../media/image92.wmf"/><Relationship Id="rId9" Type="http://schemas.openxmlformats.org/officeDocument/2006/relationships/oleObject" Target="../embeddings/oleObject28.bin"/><Relationship Id="rId14" Type="http://schemas.openxmlformats.org/officeDocument/2006/relationships/image" Target="../media/image97.wmf"/><Relationship Id="rId22" Type="http://schemas.openxmlformats.org/officeDocument/2006/relationships/image" Target="../media/image101.wmf"/><Relationship Id="rId27" Type="http://schemas.openxmlformats.org/officeDocument/2006/relationships/oleObject" Target="../embeddings/oleObject37.bin"/><Relationship Id="rId30" Type="http://schemas.openxmlformats.org/officeDocument/2006/relationships/image" Target="../media/image105.wmf"/></Relationships>
</file>

<file path=ppt/slides/_rels/slide62.xml.rels><?xml version="1.0" encoding="UTF-8" standalone="yes"?>
<Relationships xmlns="http://schemas.openxmlformats.org/package/2006/relationships"><Relationship Id="rId8" Type="http://schemas.openxmlformats.org/officeDocument/2006/relationships/image" Target="../media/image108.wmf"/><Relationship Id="rId3" Type="http://schemas.openxmlformats.org/officeDocument/2006/relationships/oleObject" Target="../embeddings/oleObject39.bin"/><Relationship Id="rId7" Type="http://schemas.openxmlformats.org/officeDocument/2006/relationships/oleObject" Target="../embeddings/oleObject41.bin"/><Relationship Id="rId2" Type="http://schemas.openxmlformats.org/officeDocument/2006/relationships/slideLayout" Target="../slideLayouts/slideLayout54.xml"/><Relationship Id="rId1" Type="http://schemas.openxmlformats.org/officeDocument/2006/relationships/vmlDrawing" Target="../drawings/vmlDrawing10.vml"/><Relationship Id="rId6" Type="http://schemas.openxmlformats.org/officeDocument/2006/relationships/image" Target="../media/image107.wmf"/><Relationship Id="rId5" Type="http://schemas.openxmlformats.org/officeDocument/2006/relationships/oleObject" Target="../embeddings/oleObject40.bin"/><Relationship Id="rId4" Type="http://schemas.openxmlformats.org/officeDocument/2006/relationships/image" Target="../media/image106.wmf"/></Relationships>
</file>

<file path=ppt/slides/_rels/slide63.xml.rels><?xml version="1.0" encoding="UTF-8" standalone="yes"?>
<Relationships xmlns="http://schemas.openxmlformats.org/package/2006/relationships"><Relationship Id="rId8" Type="http://schemas.openxmlformats.org/officeDocument/2006/relationships/image" Target="../media/image110.wmf"/><Relationship Id="rId3" Type="http://schemas.openxmlformats.org/officeDocument/2006/relationships/oleObject" Target="../embeddings/oleObject42.bin"/><Relationship Id="rId7" Type="http://schemas.openxmlformats.org/officeDocument/2006/relationships/oleObject" Target="../embeddings/oleObject44.bin"/><Relationship Id="rId2" Type="http://schemas.openxmlformats.org/officeDocument/2006/relationships/slideLayout" Target="../slideLayouts/slideLayout54.xml"/><Relationship Id="rId1" Type="http://schemas.openxmlformats.org/officeDocument/2006/relationships/vmlDrawing" Target="../drawings/vmlDrawing11.vml"/><Relationship Id="rId6" Type="http://schemas.openxmlformats.org/officeDocument/2006/relationships/image" Target="../media/image109.wmf"/><Relationship Id="rId5" Type="http://schemas.openxmlformats.org/officeDocument/2006/relationships/oleObject" Target="../embeddings/oleObject43.bin"/><Relationship Id="rId4" Type="http://schemas.openxmlformats.org/officeDocument/2006/relationships/image" Target="../media/image107.wmf"/></Relationships>
</file>

<file path=ppt/slides/_rels/slide64.xml.rels><?xml version="1.0" encoding="UTF-8" standalone="yes"?>
<Relationships xmlns="http://schemas.openxmlformats.org/package/2006/relationships"><Relationship Id="rId8" Type="http://schemas.openxmlformats.org/officeDocument/2006/relationships/image" Target="../media/image113.wmf"/><Relationship Id="rId13" Type="http://schemas.openxmlformats.org/officeDocument/2006/relationships/oleObject" Target="../embeddings/oleObject50.bin"/><Relationship Id="rId18" Type="http://schemas.openxmlformats.org/officeDocument/2006/relationships/image" Target="../media/image118.wmf"/><Relationship Id="rId3" Type="http://schemas.openxmlformats.org/officeDocument/2006/relationships/oleObject" Target="../embeddings/oleObject45.bin"/><Relationship Id="rId21" Type="http://schemas.openxmlformats.org/officeDocument/2006/relationships/image" Target="../media/image440.png"/><Relationship Id="rId7" Type="http://schemas.openxmlformats.org/officeDocument/2006/relationships/oleObject" Target="../embeddings/oleObject47.bin"/><Relationship Id="rId12" Type="http://schemas.openxmlformats.org/officeDocument/2006/relationships/image" Target="../media/image115.wmf"/><Relationship Id="rId17" Type="http://schemas.openxmlformats.org/officeDocument/2006/relationships/oleObject" Target="../embeddings/oleObject52.bin"/><Relationship Id="rId2" Type="http://schemas.openxmlformats.org/officeDocument/2006/relationships/slideLayout" Target="../slideLayouts/slideLayout47.xml"/><Relationship Id="rId16" Type="http://schemas.openxmlformats.org/officeDocument/2006/relationships/image" Target="../media/image117.wmf"/><Relationship Id="rId20" Type="http://schemas.openxmlformats.org/officeDocument/2006/relationships/image" Target="../media/image119.wmf"/><Relationship Id="rId1" Type="http://schemas.openxmlformats.org/officeDocument/2006/relationships/vmlDrawing" Target="../drawings/vmlDrawing12.vml"/><Relationship Id="rId6" Type="http://schemas.openxmlformats.org/officeDocument/2006/relationships/image" Target="../media/image112.wmf"/><Relationship Id="rId11" Type="http://schemas.openxmlformats.org/officeDocument/2006/relationships/oleObject" Target="../embeddings/oleObject49.bin"/><Relationship Id="rId5" Type="http://schemas.openxmlformats.org/officeDocument/2006/relationships/oleObject" Target="../embeddings/oleObject46.bin"/><Relationship Id="rId15" Type="http://schemas.openxmlformats.org/officeDocument/2006/relationships/oleObject" Target="../embeddings/oleObject51.bin"/><Relationship Id="rId23" Type="http://schemas.openxmlformats.org/officeDocument/2006/relationships/image" Target="../media/image460.png"/><Relationship Id="rId10" Type="http://schemas.openxmlformats.org/officeDocument/2006/relationships/image" Target="../media/image114.wmf"/><Relationship Id="rId19" Type="http://schemas.openxmlformats.org/officeDocument/2006/relationships/oleObject" Target="../embeddings/oleObject53.bin"/><Relationship Id="rId4" Type="http://schemas.openxmlformats.org/officeDocument/2006/relationships/image" Target="../media/image111.wmf"/><Relationship Id="rId9" Type="http://schemas.openxmlformats.org/officeDocument/2006/relationships/oleObject" Target="../embeddings/oleObject48.bin"/><Relationship Id="rId14" Type="http://schemas.openxmlformats.org/officeDocument/2006/relationships/image" Target="../media/image116.wmf"/><Relationship Id="rId22" Type="http://schemas.openxmlformats.org/officeDocument/2006/relationships/image" Target="../media/image450.png"/></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56.bin"/><Relationship Id="rId13" Type="http://schemas.openxmlformats.org/officeDocument/2006/relationships/image" Target="../media/image124.wmf"/><Relationship Id="rId3" Type="http://schemas.openxmlformats.org/officeDocument/2006/relationships/image" Target="../media/image53.png"/><Relationship Id="rId7" Type="http://schemas.openxmlformats.org/officeDocument/2006/relationships/image" Target="../media/image121.wmf"/><Relationship Id="rId12" Type="http://schemas.openxmlformats.org/officeDocument/2006/relationships/oleObject" Target="../embeddings/oleObject58.bin"/><Relationship Id="rId2" Type="http://schemas.openxmlformats.org/officeDocument/2006/relationships/slideLayout" Target="../slideLayouts/slideLayout54.xml"/><Relationship Id="rId1" Type="http://schemas.openxmlformats.org/officeDocument/2006/relationships/vmlDrawing" Target="../drawings/vmlDrawing13.vml"/><Relationship Id="rId6" Type="http://schemas.openxmlformats.org/officeDocument/2006/relationships/oleObject" Target="../embeddings/oleObject55.bin"/><Relationship Id="rId11" Type="http://schemas.openxmlformats.org/officeDocument/2006/relationships/image" Target="../media/image123.wmf"/><Relationship Id="rId5" Type="http://schemas.openxmlformats.org/officeDocument/2006/relationships/image" Target="../media/image120.wmf"/><Relationship Id="rId15" Type="http://schemas.openxmlformats.org/officeDocument/2006/relationships/image" Target="../media/image125.wmf"/><Relationship Id="rId10" Type="http://schemas.openxmlformats.org/officeDocument/2006/relationships/oleObject" Target="../embeddings/oleObject57.bin"/><Relationship Id="rId4" Type="http://schemas.openxmlformats.org/officeDocument/2006/relationships/oleObject" Target="../embeddings/oleObject54.bin"/><Relationship Id="rId9" Type="http://schemas.openxmlformats.org/officeDocument/2006/relationships/image" Target="../media/image122.wmf"/><Relationship Id="rId14" Type="http://schemas.openxmlformats.org/officeDocument/2006/relationships/oleObject" Target="../embeddings/oleObject59.bin"/></Relationships>
</file>

<file path=ppt/slides/_rels/slide66.xml.rels><?xml version="1.0" encoding="UTF-8" standalone="yes"?>
<Relationships xmlns="http://schemas.openxmlformats.org/package/2006/relationships"><Relationship Id="rId8" Type="http://schemas.openxmlformats.org/officeDocument/2006/relationships/image" Target="../media/image126.wmf"/><Relationship Id="rId13" Type="http://schemas.openxmlformats.org/officeDocument/2006/relationships/oleObject" Target="../embeddings/oleObject64.bin"/><Relationship Id="rId18" Type="http://schemas.openxmlformats.org/officeDocument/2006/relationships/image" Target="../media/image113.wmf"/><Relationship Id="rId26" Type="http://schemas.openxmlformats.org/officeDocument/2006/relationships/image" Target="../media/image117.wmf"/><Relationship Id="rId3" Type="http://schemas.openxmlformats.org/officeDocument/2006/relationships/image" Target="../media/image82.png"/><Relationship Id="rId21" Type="http://schemas.openxmlformats.org/officeDocument/2006/relationships/oleObject" Target="../embeddings/oleObject68.bin"/><Relationship Id="rId34" Type="http://schemas.openxmlformats.org/officeDocument/2006/relationships/image" Target="../media/image130.wmf"/><Relationship Id="rId7" Type="http://schemas.openxmlformats.org/officeDocument/2006/relationships/oleObject" Target="../embeddings/oleObject61.bin"/><Relationship Id="rId12" Type="http://schemas.openxmlformats.org/officeDocument/2006/relationships/image" Target="../media/image128.wmf"/><Relationship Id="rId17" Type="http://schemas.openxmlformats.org/officeDocument/2006/relationships/oleObject" Target="../embeddings/oleObject66.bin"/><Relationship Id="rId25" Type="http://schemas.openxmlformats.org/officeDocument/2006/relationships/oleObject" Target="../embeddings/oleObject70.bin"/><Relationship Id="rId33" Type="http://schemas.openxmlformats.org/officeDocument/2006/relationships/oleObject" Target="../embeddings/oleObject74.bin"/><Relationship Id="rId2" Type="http://schemas.openxmlformats.org/officeDocument/2006/relationships/slideLayout" Target="../slideLayouts/slideLayout48.xml"/><Relationship Id="rId16" Type="http://schemas.openxmlformats.org/officeDocument/2006/relationships/image" Target="../media/image112.wmf"/><Relationship Id="rId20" Type="http://schemas.openxmlformats.org/officeDocument/2006/relationships/image" Target="../media/image114.wmf"/><Relationship Id="rId29" Type="http://schemas.openxmlformats.org/officeDocument/2006/relationships/oleObject" Target="../embeddings/oleObject72.bin"/><Relationship Id="rId1" Type="http://schemas.openxmlformats.org/officeDocument/2006/relationships/vmlDrawing" Target="../drawings/vmlDrawing14.vml"/><Relationship Id="rId6" Type="http://schemas.openxmlformats.org/officeDocument/2006/relationships/image" Target="../media/image123.wmf"/><Relationship Id="rId11" Type="http://schemas.openxmlformats.org/officeDocument/2006/relationships/oleObject" Target="../embeddings/oleObject63.bin"/><Relationship Id="rId24" Type="http://schemas.openxmlformats.org/officeDocument/2006/relationships/image" Target="../media/image116.wmf"/><Relationship Id="rId32" Type="http://schemas.openxmlformats.org/officeDocument/2006/relationships/image" Target="../media/image129.wmf"/><Relationship Id="rId37" Type="http://schemas.openxmlformats.org/officeDocument/2006/relationships/image" Target="../media/image131.wmf"/><Relationship Id="rId5" Type="http://schemas.openxmlformats.org/officeDocument/2006/relationships/oleObject" Target="../embeddings/oleObject60.bin"/><Relationship Id="rId15" Type="http://schemas.openxmlformats.org/officeDocument/2006/relationships/oleObject" Target="../embeddings/oleObject65.bin"/><Relationship Id="rId23" Type="http://schemas.openxmlformats.org/officeDocument/2006/relationships/oleObject" Target="../embeddings/oleObject69.bin"/><Relationship Id="rId28" Type="http://schemas.openxmlformats.org/officeDocument/2006/relationships/image" Target="../media/image118.wmf"/><Relationship Id="rId36" Type="http://schemas.openxmlformats.org/officeDocument/2006/relationships/oleObject" Target="../embeddings/oleObject76.bin"/><Relationship Id="rId10" Type="http://schemas.openxmlformats.org/officeDocument/2006/relationships/image" Target="../media/image127.wmf"/><Relationship Id="rId19" Type="http://schemas.openxmlformats.org/officeDocument/2006/relationships/oleObject" Target="../embeddings/oleObject67.bin"/><Relationship Id="rId31" Type="http://schemas.openxmlformats.org/officeDocument/2006/relationships/oleObject" Target="../embeddings/oleObject73.bin"/><Relationship Id="rId4" Type="http://schemas.openxmlformats.org/officeDocument/2006/relationships/image" Target="../media/image132.png"/><Relationship Id="rId9" Type="http://schemas.openxmlformats.org/officeDocument/2006/relationships/oleObject" Target="../embeddings/oleObject62.bin"/><Relationship Id="rId14" Type="http://schemas.openxmlformats.org/officeDocument/2006/relationships/image" Target="../media/image111.wmf"/><Relationship Id="rId22" Type="http://schemas.openxmlformats.org/officeDocument/2006/relationships/image" Target="../media/image115.wmf"/><Relationship Id="rId27" Type="http://schemas.openxmlformats.org/officeDocument/2006/relationships/oleObject" Target="../embeddings/oleObject71.bin"/><Relationship Id="rId30" Type="http://schemas.openxmlformats.org/officeDocument/2006/relationships/image" Target="../media/image119.wmf"/><Relationship Id="rId35" Type="http://schemas.openxmlformats.org/officeDocument/2006/relationships/oleObject" Target="../embeddings/oleObject75.bin"/></Relationships>
</file>

<file path=ppt/slides/_rels/slide67.xml.rels><?xml version="1.0" encoding="UTF-8" standalone="yes"?>
<Relationships xmlns="http://schemas.openxmlformats.org/package/2006/relationships"><Relationship Id="rId8" Type="http://schemas.openxmlformats.org/officeDocument/2006/relationships/image" Target="../media/image130.wmf"/><Relationship Id="rId13" Type="http://schemas.openxmlformats.org/officeDocument/2006/relationships/oleObject" Target="../embeddings/oleObject82.bin"/><Relationship Id="rId18" Type="http://schemas.openxmlformats.org/officeDocument/2006/relationships/oleObject" Target="../embeddings/oleObject84.bin"/><Relationship Id="rId3" Type="http://schemas.openxmlformats.org/officeDocument/2006/relationships/oleObject" Target="../embeddings/oleObject77.bin"/><Relationship Id="rId7" Type="http://schemas.openxmlformats.org/officeDocument/2006/relationships/oleObject" Target="../embeddings/oleObject79.bin"/><Relationship Id="rId12" Type="http://schemas.openxmlformats.org/officeDocument/2006/relationships/oleObject" Target="../embeddings/oleObject81.bin"/><Relationship Id="rId17" Type="http://schemas.openxmlformats.org/officeDocument/2006/relationships/image" Target="../media/image82.png"/><Relationship Id="rId2" Type="http://schemas.openxmlformats.org/officeDocument/2006/relationships/slideLayout" Target="../slideLayouts/slideLayout48.xml"/><Relationship Id="rId16" Type="http://schemas.openxmlformats.org/officeDocument/2006/relationships/image" Target="../media/image135.wmf"/><Relationship Id="rId1" Type="http://schemas.openxmlformats.org/officeDocument/2006/relationships/vmlDrawing" Target="../drawings/vmlDrawing15.vml"/><Relationship Id="rId6" Type="http://schemas.openxmlformats.org/officeDocument/2006/relationships/image" Target="../media/image133.wmf"/><Relationship Id="rId11" Type="http://schemas.openxmlformats.org/officeDocument/2006/relationships/image" Target="../media/image61.png"/><Relationship Id="rId5" Type="http://schemas.openxmlformats.org/officeDocument/2006/relationships/oleObject" Target="../embeddings/oleObject78.bin"/><Relationship Id="rId15" Type="http://schemas.openxmlformats.org/officeDocument/2006/relationships/oleObject" Target="../embeddings/oleObject83.bin"/><Relationship Id="rId10" Type="http://schemas.openxmlformats.org/officeDocument/2006/relationships/image" Target="../media/image131.wmf"/><Relationship Id="rId19" Type="http://schemas.openxmlformats.org/officeDocument/2006/relationships/image" Target="../media/image136.wmf"/><Relationship Id="rId4" Type="http://schemas.openxmlformats.org/officeDocument/2006/relationships/image" Target="../media/image125.wmf"/><Relationship Id="rId9" Type="http://schemas.openxmlformats.org/officeDocument/2006/relationships/oleObject" Target="../embeddings/oleObject80.bin"/><Relationship Id="rId14" Type="http://schemas.openxmlformats.org/officeDocument/2006/relationships/image" Target="../media/image134.wmf"/></Relationships>
</file>

<file path=ppt/slides/_rels/slide68.xml.rels><?xml version="1.0" encoding="UTF-8" standalone="yes"?>
<Relationships xmlns="http://schemas.openxmlformats.org/package/2006/relationships"><Relationship Id="rId8" Type="http://schemas.openxmlformats.org/officeDocument/2006/relationships/image" Target="../media/image86.wmf"/><Relationship Id="rId13" Type="http://schemas.openxmlformats.org/officeDocument/2006/relationships/oleObject" Target="../embeddings/oleObject90.bin"/><Relationship Id="rId18" Type="http://schemas.openxmlformats.org/officeDocument/2006/relationships/image" Target="../media/image91.wmf"/><Relationship Id="rId3" Type="http://schemas.openxmlformats.org/officeDocument/2006/relationships/oleObject" Target="../embeddings/oleObject85.bin"/><Relationship Id="rId7" Type="http://schemas.openxmlformats.org/officeDocument/2006/relationships/oleObject" Target="../embeddings/oleObject87.bin"/><Relationship Id="rId12" Type="http://schemas.openxmlformats.org/officeDocument/2006/relationships/image" Target="../media/image88.wmf"/><Relationship Id="rId17" Type="http://schemas.openxmlformats.org/officeDocument/2006/relationships/oleObject" Target="../embeddings/oleObject92.bin"/><Relationship Id="rId2" Type="http://schemas.openxmlformats.org/officeDocument/2006/relationships/slideLayout" Target="../slideLayouts/slideLayout43.xml"/><Relationship Id="rId16" Type="http://schemas.openxmlformats.org/officeDocument/2006/relationships/image" Target="../media/image90.wmf"/><Relationship Id="rId1" Type="http://schemas.openxmlformats.org/officeDocument/2006/relationships/vmlDrawing" Target="../drawings/vmlDrawing16.vml"/><Relationship Id="rId6" Type="http://schemas.openxmlformats.org/officeDocument/2006/relationships/image" Target="../media/image85.wmf"/><Relationship Id="rId11" Type="http://schemas.openxmlformats.org/officeDocument/2006/relationships/oleObject" Target="../embeddings/oleObject89.bin"/><Relationship Id="rId5" Type="http://schemas.openxmlformats.org/officeDocument/2006/relationships/oleObject" Target="../embeddings/oleObject86.bin"/><Relationship Id="rId15" Type="http://schemas.openxmlformats.org/officeDocument/2006/relationships/oleObject" Target="../embeddings/oleObject91.bin"/><Relationship Id="rId10" Type="http://schemas.openxmlformats.org/officeDocument/2006/relationships/image" Target="../media/image87.wmf"/><Relationship Id="rId4" Type="http://schemas.openxmlformats.org/officeDocument/2006/relationships/image" Target="../media/image84.wmf"/><Relationship Id="rId9" Type="http://schemas.openxmlformats.org/officeDocument/2006/relationships/oleObject" Target="../embeddings/oleObject88.bin"/><Relationship Id="rId14" Type="http://schemas.openxmlformats.org/officeDocument/2006/relationships/image" Target="../media/image89.w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139.wmf"/><Relationship Id="rId3" Type="http://schemas.openxmlformats.org/officeDocument/2006/relationships/oleObject" Target="../embeddings/oleObject93.bin"/><Relationship Id="rId7" Type="http://schemas.openxmlformats.org/officeDocument/2006/relationships/oleObject" Target="../embeddings/oleObject95.bin"/><Relationship Id="rId2" Type="http://schemas.openxmlformats.org/officeDocument/2006/relationships/slideLayout" Target="../slideLayouts/slideLayout48.xml"/><Relationship Id="rId1" Type="http://schemas.openxmlformats.org/officeDocument/2006/relationships/vmlDrawing" Target="../drawings/vmlDrawing17.vml"/><Relationship Id="rId6" Type="http://schemas.openxmlformats.org/officeDocument/2006/relationships/image" Target="../media/image138.wmf"/><Relationship Id="rId5" Type="http://schemas.openxmlformats.org/officeDocument/2006/relationships/oleObject" Target="../embeddings/oleObject94.bin"/><Relationship Id="rId4" Type="http://schemas.openxmlformats.org/officeDocument/2006/relationships/image" Target="../media/image137.wmf"/><Relationship Id="rId9" Type="http://schemas.openxmlformats.org/officeDocument/2006/relationships/image" Target="../media/image82.png"/></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98.bin"/><Relationship Id="rId3" Type="http://schemas.openxmlformats.org/officeDocument/2006/relationships/image" Target="../media/image82.png"/><Relationship Id="rId7" Type="http://schemas.openxmlformats.org/officeDocument/2006/relationships/image" Target="../media/image141.wmf"/><Relationship Id="rId2" Type="http://schemas.openxmlformats.org/officeDocument/2006/relationships/slideLayout" Target="../slideLayouts/slideLayout48.xml"/><Relationship Id="rId1" Type="http://schemas.openxmlformats.org/officeDocument/2006/relationships/vmlDrawing" Target="../drawings/vmlDrawing18.vml"/><Relationship Id="rId6" Type="http://schemas.openxmlformats.org/officeDocument/2006/relationships/oleObject" Target="../embeddings/oleObject97.bin"/><Relationship Id="rId5" Type="http://schemas.openxmlformats.org/officeDocument/2006/relationships/image" Target="../media/image140.wmf"/><Relationship Id="rId4" Type="http://schemas.openxmlformats.org/officeDocument/2006/relationships/oleObject" Target="../embeddings/oleObject96.bin"/><Relationship Id="rId9" Type="http://schemas.openxmlformats.org/officeDocument/2006/relationships/image" Target="../media/image142.wmf"/></Relationships>
</file>

<file path=ppt/slides/_rels/slide72.xml.rels><?xml version="1.0" encoding="UTF-8" standalone="yes"?>
<Relationships xmlns="http://schemas.openxmlformats.org/package/2006/relationships"><Relationship Id="rId8" Type="http://schemas.openxmlformats.org/officeDocument/2006/relationships/image" Target="../media/image145.wmf"/><Relationship Id="rId3" Type="http://schemas.openxmlformats.org/officeDocument/2006/relationships/oleObject" Target="../embeddings/oleObject99.bin"/><Relationship Id="rId7" Type="http://schemas.openxmlformats.org/officeDocument/2006/relationships/oleObject" Target="../embeddings/oleObject101.bin"/><Relationship Id="rId2" Type="http://schemas.openxmlformats.org/officeDocument/2006/relationships/slideLayout" Target="../slideLayouts/slideLayout48.xml"/><Relationship Id="rId1" Type="http://schemas.openxmlformats.org/officeDocument/2006/relationships/vmlDrawing" Target="../drawings/vmlDrawing19.vml"/><Relationship Id="rId6" Type="http://schemas.openxmlformats.org/officeDocument/2006/relationships/image" Target="../media/image144.wmf"/><Relationship Id="rId11" Type="http://schemas.openxmlformats.org/officeDocument/2006/relationships/image" Target="../media/image82.png"/><Relationship Id="rId5" Type="http://schemas.openxmlformats.org/officeDocument/2006/relationships/oleObject" Target="../embeddings/oleObject100.bin"/><Relationship Id="rId10" Type="http://schemas.openxmlformats.org/officeDocument/2006/relationships/image" Target="../media/image146.wmf"/><Relationship Id="rId4" Type="http://schemas.openxmlformats.org/officeDocument/2006/relationships/image" Target="../media/image143.wmf"/><Relationship Id="rId9" Type="http://schemas.openxmlformats.org/officeDocument/2006/relationships/oleObject" Target="../embeddings/oleObject102.bin"/></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105.bin"/><Relationship Id="rId3" Type="http://schemas.openxmlformats.org/officeDocument/2006/relationships/image" Target="../media/image761.png"/><Relationship Id="rId7" Type="http://schemas.openxmlformats.org/officeDocument/2006/relationships/image" Target="../media/image121.wmf"/><Relationship Id="rId2" Type="http://schemas.openxmlformats.org/officeDocument/2006/relationships/slideLayout" Target="../slideLayouts/slideLayout54.xml"/><Relationship Id="rId1" Type="http://schemas.openxmlformats.org/officeDocument/2006/relationships/vmlDrawing" Target="../drawings/vmlDrawing20.vml"/><Relationship Id="rId6" Type="http://schemas.openxmlformats.org/officeDocument/2006/relationships/oleObject" Target="../embeddings/oleObject104.bin"/><Relationship Id="rId5" Type="http://schemas.openxmlformats.org/officeDocument/2006/relationships/image" Target="../media/image147.wmf"/><Relationship Id="rId4" Type="http://schemas.openxmlformats.org/officeDocument/2006/relationships/oleObject" Target="../embeddings/oleObject103.bin"/><Relationship Id="rId9" Type="http://schemas.openxmlformats.org/officeDocument/2006/relationships/image" Target="../media/image122.wmf"/></Relationships>
</file>

<file path=ppt/slides/_rels/slide74.xml.rels><?xml version="1.0" encoding="UTF-8" standalone="yes"?>
<Relationships xmlns="http://schemas.openxmlformats.org/package/2006/relationships"><Relationship Id="rId8" Type="http://schemas.openxmlformats.org/officeDocument/2006/relationships/image" Target="../media/image150.wmf"/><Relationship Id="rId3" Type="http://schemas.openxmlformats.org/officeDocument/2006/relationships/oleObject" Target="../embeddings/oleObject106.bin"/><Relationship Id="rId7" Type="http://schemas.openxmlformats.org/officeDocument/2006/relationships/oleObject" Target="../embeddings/oleObject108.bin"/><Relationship Id="rId2" Type="http://schemas.openxmlformats.org/officeDocument/2006/relationships/slideLayout" Target="../slideLayouts/slideLayout48.xml"/><Relationship Id="rId1" Type="http://schemas.openxmlformats.org/officeDocument/2006/relationships/vmlDrawing" Target="../drawings/vmlDrawing21.vml"/><Relationship Id="rId6" Type="http://schemas.openxmlformats.org/officeDocument/2006/relationships/image" Target="../media/image149.wmf"/><Relationship Id="rId5" Type="http://schemas.openxmlformats.org/officeDocument/2006/relationships/oleObject" Target="../embeddings/oleObject107.bin"/><Relationship Id="rId10" Type="http://schemas.openxmlformats.org/officeDocument/2006/relationships/image" Target="../media/image151.wmf"/><Relationship Id="rId4" Type="http://schemas.openxmlformats.org/officeDocument/2006/relationships/image" Target="../media/image148.wmf"/><Relationship Id="rId9" Type="http://schemas.openxmlformats.org/officeDocument/2006/relationships/oleObject" Target="../embeddings/oleObject109.bin"/></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110.bin"/><Relationship Id="rId2" Type="http://schemas.openxmlformats.org/officeDocument/2006/relationships/slideLayout" Target="../slideLayouts/slideLayout43.xml"/><Relationship Id="rId1" Type="http://schemas.openxmlformats.org/officeDocument/2006/relationships/vmlDrawing" Target="../drawings/vmlDrawing22.vml"/><Relationship Id="rId4" Type="http://schemas.openxmlformats.org/officeDocument/2006/relationships/image" Target="../media/image152.wmf"/></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111.bin"/><Relationship Id="rId2" Type="http://schemas.openxmlformats.org/officeDocument/2006/relationships/slideLayout" Target="../slideLayouts/slideLayout43.xml"/><Relationship Id="rId1" Type="http://schemas.openxmlformats.org/officeDocument/2006/relationships/vmlDrawing" Target="../drawings/vmlDrawing23.vml"/><Relationship Id="rId4" Type="http://schemas.openxmlformats.org/officeDocument/2006/relationships/image" Target="../media/image153.wmf"/></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112.bin"/><Relationship Id="rId2" Type="http://schemas.openxmlformats.org/officeDocument/2006/relationships/slideLayout" Target="../slideLayouts/slideLayout43.xml"/><Relationship Id="rId1" Type="http://schemas.openxmlformats.org/officeDocument/2006/relationships/vmlDrawing" Target="../drawings/vmlDrawing24.vml"/><Relationship Id="rId4" Type="http://schemas.openxmlformats.org/officeDocument/2006/relationships/image" Target="../media/image153.wmf"/></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115.bin"/><Relationship Id="rId13" Type="http://schemas.openxmlformats.org/officeDocument/2006/relationships/image" Target="../media/image156.wmf"/><Relationship Id="rId3" Type="http://schemas.openxmlformats.org/officeDocument/2006/relationships/notesSlide" Target="../notesSlides/notesSlide3.xml"/><Relationship Id="rId7" Type="http://schemas.openxmlformats.org/officeDocument/2006/relationships/image" Target="../media/image110.wmf"/><Relationship Id="rId12" Type="http://schemas.openxmlformats.org/officeDocument/2006/relationships/oleObject" Target="../embeddings/oleObject117.bin"/><Relationship Id="rId17" Type="http://schemas.openxmlformats.org/officeDocument/2006/relationships/image" Target="../media/image158.wmf"/><Relationship Id="rId2" Type="http://schemas.openxmlformats.org/officeDocument/2006/relationships/slideLayout" Target="../slideLayouts/slideLayout48.xml"/><Relationship Id="rId16" Type="http://schemas.openxmlformats.org/officeDocument/2006/relationships/oleObject" Target="../embeddings/oleObject119.bin"/><Relationship Id="rId1" Type="http://schemas.openxmlformats.org/officeDocument/2006/relationships/vmlDrawing" Target="../drawings/vmlDrawing25.vml"/><Relationship Id="rId6" Type="http://schemas.openxmlformats.org/officeDocument/2006/relationships/oleObject" Target="../embeddings/oleObject114.bin"/><Relationship Id="rId11" Type="http://schemas.openxmlformats.org/officeDocument/2006/relationships/image" Target="../media/image155.wmf"/><Relationship Id="rId5" Type="http://schemas.openxmlformats.org/officeDocument/2006/relationships/image" Target="../media/image109.wmf"/><Relationship Id="rId15" Type="http://schemas.openxmlformats.org/officeDocument/2006/relationships/image" Target="../media/image157.wmf"/><Relationship Id="rId10" Type="http://schemas.openxmlformats.org/officeDocument/2006/relationships/oleObject" Target="../embeddings/oleObject116.bin"/><Relationship Id="rId4" Type="http://schemas.openxmlformats.org/officeDocument/2006/relationships/oleObject" Target="../embeddings/oleObject113.bin"/><Relationship Id="rId9" Type="http://schemas.openxmlformats.org/officeDocument/2006/relationships/image" Target="../media/image154.wmf"/><Relationship Id="rId14" Type="http://schemas.openxmlformats.org/officeDocument/2006/relationships/oleObject" Target="../embeddings/oleObject118.bin"/></Relationships>
</file>

<file path=ppt/slides/_rels/slide79.xml.rels><?xml version="1.0" encoding="UTF-8" standalone="yes"?>
<Relationships xmlns="http://schemas.openxmlformats.org/package/2006/relationships"><Relationship Id="rId8" Type="http://schemas.openxmlformats.org/officeDocument/2006/relationships/image" Target="../media/image160.wmf"/><Relationship Id="rId13" Type="http://schemas.openxmlformats.org/officeDocument/2006/relationships/oleObject" Target="../embeddings/oleObject124.bin"/><Relationship Id="rId18" Type="http://schemas.openxmlformats.org/officeDocument/2006/relationships/image" Target="../media/image161.wmf"/><Relationship Id="rId26" Type="http://schemas.openxmlformats.org/officeDocument/2006/relationships/image" Target="../media/image163.wmf"/><Relationship Id="rId3" Type="http://schemas.openxmlformats.org/officeDocument/2006/relationships/notesSlide" Target="../notesSlides/notesSlide4.xml"/><Relationship Id="rId21" Type="http://schemas.openxmlformats.org/officeDocument/2006/relationships/oleObject" Target="../embeddings/oleObject129.bin"/><Relationship Id="rId7" Type="http://schemas.openxmlformats.org/officeDocument/2006/relationships/oleObject" Target="../embeddings/oleObject121.bin"/><Relationship Id="rId12" Type="http://schemas.openxmlformats.org/officeDocument/2006/relationships/image" Target="../media/image113.wmf"/><Relationship Id="rId17" Type="http://schemas.openxmlformats.org/officeDocument/2006/relationships/oleObject" Target="../embeddings/oleObject126.bin"/><Relationship Id="rId25" Type="http://schemas.openxmlformats.org/officeDocument/2006/relationships/oleObject" Target="../embeddings/oleObject132.bin"/><Relationship Id="rId2" Type="http://schemas.openxmlformats.org/officeDocument/2006/relationships/slideLayout" Target="../slideLayouts/slideLayout48.xml"/><Relationship Id="rId16" Type="http://schemas.openxmlformats.org/officeDocument/2006/relationships/image" Target="../media/image115.wmf"/><Relationship Id="rId20" Type="http://schemas.openxmlformats.org/officeDocument/2006/relationships/oleObject" Target="../embeddings/oleObject128.bin"/><Relationship Id="rId1" Type="http://schemas.openxmlformats.org/officeDocument/2006/relationships/vmlDrawing" Target="../drawings/vmlDrawing26.vml"/><Relationship Id="rId6" Type="http://schemas.openxmlformats.org/officeDocument/2006/relationships/image" Target="../media/image159.wmf"/><Relationship Id="rId11" Type="http://schemas.openxmlformats.org/officeDocument/2006/relationships/oleObject" Target="../embeddings/oleObject123.bin"/><Relationship Id="rId24" Type="http://schemas.openxmlformats.org/officeDocument/2006/relationships/image" Target="../media/image162.wmf"/><Relationship Id="rId5" Type="http://schemas.openxmlformats.org/officeDocument/2006/relationships/oleObject" Target="../embeddings/oleObject120.bin"/><Relationship Id="rId15" Type="http://schemas.openxmlformats.org/officeDocument/2006/relationships/oleObject" Target="../embeddings/oleObject125.bin"/><Relationship Id="rId23" Type="http://schemas.openxmlformats.org/officeDocument/2006/relationships/oleObject" Target="../embeddings/oleObject131.bin"/><Relationship Id="rId28" Type="http://schemas.openxmlformats.org/officeDocument/2006/relationships/image" Target="../media/image164.wmf"/><Relationship Id="rId10" Type="http://schemas.openxmlformats.org/officeDocument/2006/relationships/image" Target="../media/image112.wmf"/><Relationship Id="rId19" Type="http://schemas.openxmlformats.org/officeDocument/2006/relationships/oleObject" Target="../embeddings/oleObject127.bin"/><Relationship Id="rId4" Type="http://schemas.openxmlformats.org/officeDocument/2006/relationships/image" Target="../media/image82.png"/><Relationship Id="rId9" Type="http://schemas.openxmlformats.org/officeDocument/2006/relationships/oleObject" Target="../embeddings/oleObject122.bin"/><Relationship Id="rId14" Type="http://schemas.openxmlformats.org/officeDocument/2006/relationships/image" Target="../media/image114.wmf"/><Relationship Id="rId22" Type="http://schemas.openxmlformats.org/officeDocument/2006/relationships/oleObject" Target="../embeddings/oleObject130.bin"/><Relationship Id="rId27" Type="http://schemas.openxmlformats.org/officeDocument/2006/relationships/oleObject" Target="../embeddings/oleObject133.bin"/></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Layout" Target="../slideLayouts/slideLayout48.xml"/><Relationship Id="rId1" Type="http://schemas.openxmlformats.org/officeDocument/2006/relationships/vmlDrawing" Target="../drawings/vmlDrawing27.vml"/><Relationship Id="rId5" Type="http://schemas.openxmlformats.org/officeDocument/2006/relationships/image" Target="../media/image165.wmf"/><Relationship Id="rId4" Type="http://schemas.openxmlformats.org/officeDocument/2006/relationships/oleObject" Target="../embeddings/oleObject134.bin"/></Relationships>
</file>

<file path=ppt/slides/_rels/slide8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notesSlide" Target="../notesSlides/notesSlide5.xml"/><Relationship Id="rId7" Type="http://schemas.openxmlformats.org/officeDocument/2006/relationships/image" Target="../media/image167.wmf"/><Relationship Id="rId2" Type="http://schemas.openxmlformats.org/officeDocument/2006/relationships/slideLayout" Target="../slideLayouts/slideLayout53.xml"/><Relationship Id="rId1" Type="http://schemas.openxmlformats.org/officeDocument/2006/relationships/vmlDrawing" Target="../drawings/vmlDrawing28.vml"/><Relationship Id="rId6" Type="http://schemas.openxmlformats.org/officeDocument/2006/relationships/oleObject" Target="../embeddings/oleObject136.bin"/><Relationship Id="rId5" Type="http://schemas.openxmlformats.org/officeDocument/2006/relationships/image" Target="../media/image166.wmf"/><Relationship Id="rId4" Type="http://schemas.openxmlformats.org/officeDocument/2006/relationships/oleObject" Target="../embeddings/oleObject135.bin"/></Relationships>
</file>

<file path=ppt/slides/_rels/slide8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4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13.xml"/><Relationship Id="rId4" Type="http://schemas.openxmlformats.org/officeDocument/2006/relationships/image" Target="../media/image480.png"/></Relationships>
</file>

<file path=ppt/slides/_rels/slide8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13.xml"/><Relationship Id="rId4" Type="http://schemas.openxmlformats.org/officeDocument/2006/relationships/image" Target="../media/image175.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79.png"/><Relationship Id="rId7" Type="http://schemas.openxmlformats.org/officeDocument/2006/relationships/image" Target="../media/image160.png"/><Relationship Id="rId2" Type="http://schemas.openxmlformats.org/officeDocument/2006/relationships/image" Target="../media/image178.png"/><Relationship Id="rId1" Type="http://schemas.openxmlformats.org/officeDocument/2006/relationships/slideLayout" Target="../slideLayouts/slideLayout14.xml"/><Relationship Id="rId6" Type="http://schemas.openxmlformats.org/officeDocument/2006/relationships/image" Target="../media/image150.png"/><Relationship Id="rId5" Type="http://schemas.openxmlformats.org/officeDocument/2006/relationships/image" Target="../media/image141.png"/><Relationship Id="rId4" Type="http://schemas.openxmlformats.org/officeDocument/2006/relationships/image" Target="../media/image130.png"/></Relationships>
</file>

<file path=ppt/slides/_rels/slide9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3" Type="http://schemas.openxmlformats.org/officeDocument/2006/relationships/image" Target="../media/image183.gif"/><Relationship Id="rId2" Type="http://schemas.openxmlformats.org/officeDocument/2006/relationships/image" Target="../media/image182.png"/><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17.xml"/></Relationships>
</file>

<file path=ppt/slides/_rels/slide95.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19.xml"/></Relationships>
</file>

<file path=ppt/slides/_rels/slide97.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0.xml"/></Relationships>
</file>

<file path=ppt/slides/_rels/slide98.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1.xml"/></Relationships>
</file>

<file path=ppt/slides/_rels/slide99.xml.rels><?xml version="1.0" encoding="UTF-8" standalone="yes"?>
<Relationships xmlns="http://schemas.openxmlformats.org/package/2006/relationships"><Relationship Id="rId2" Type="http://schemas.openxmlformats.org/officeDocument/2006/relationships/image" Target="../media/image189.gif"/><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副标题 1"/>
          <p:cNvSpPr>
            <a:spLocks noGrp="1"/>
          </p:cNvSpPr>
          <p:nvPr>
            <p:ph type="subTitle" idx="1"/>
          </p:nvPr>
        </p:nvSpPr>
        <p:spPr>
          <a:xfrm>
            <a:off x="1066800" y="3484240"/>
            <a:ext cx="7010400" cy="2681064"/>
          </a:xfrm>
        </p:spPr>
        <p:txBody>
          <a:bodyPr/>
          <a:lstStyle/>
          <a:p>
            <a:r>
              <a:rPr lang="zh-CN" altLang="en-US" sz="3200" b="1" dirty="0" smtClean="0"/>
              <a:t>薛向阳</a:t>
            </a:r>
            <a:endParaRPr lang="en-US" altLang="zh-CN" sz="3200" b="1" dirty="0" smtClean="0"/>
          </a:p>
          <a:p>
            <a:endParaRPr lang="en-US" altLang="zh-CN" dirty="0" smtClean="0"/>
          </a:p>
          <a:p>
            <a:r>
              <a:rPr lang="zh-CN" altLang="en-US" dirty="0" smtClean="0"/>
              <a:t>邮件：</a:t>
            </a:r>
            <a:r>
              <a:rPr lang="en-US" altLang="zh-CN" dirty="0" smtClean="0"/>
              <a:t>xyxue@fudan.edu.cn</a:t>
            </a:r>
          </a:p>
          <a:p>
            <a:r>
              <a:rPr lang="zh-CN" altLang="en-US" dirty="0" smtClean="0"/>
              <a:t>办公室：计算机楼</a:t>
            </a:r>
            <a:r>
              <a:rPr lang="en-US" altLang="zh-CN" dirty="0" smtClean="0"/>
              <a:t>408</a:t>
            </a:r>
            <a:r>
              <a:rPr lang="zh-CN" altLang="en-US" dirty="0" smtClean="0"/>
              <a:t>房间</a:t>
            </a:r>
            <a:endParaRPr lang="en-US" altLang="zh-CN" dirty="0" smtClean="0"/>
          </a:p>
        </p:txBody>
      </p:sp>
      <p:sp>
        <p:nvSpPr>
          <p:cNvPr id="3075" name="标题 3"/>
          <p:cNvSpPr>
            <a:spLocks noGrp="1"/>
          </p:cNvSpPr>
          <p:nvPr>
            <p:ph type="ctrTitle"/>
          </p:nvPr>
        </p:nvSpPr>
        <p:spPr>
          <a:xfrm>
            <a:off x="683568" y="1556792"/>
            <a:ext cx="7772400" cy="1371600"/>
          </a:xfrm>
        </p:spPr>
        <p:txBody>
          <a:bodyPr>
            <a:noAutofit/>
          </a:bodyPr>
          <a:lstStyle/>
          <a:p>
            <a:r>
              <a:rPr lang="en-US" altLang="zh-CN" sz="4000" smtClean="0"/>
              <a:t>12 </a:t>
            </a:r>
            <a:r>
              <a:rPr lang="zh-CN" altLang="en-US" sz="4000" smtClean="0"/>
              <a:t>数字信号处理：模式识别基础</a:t>
            </a:r>
            <a:endParaRPr lang="zh-CN" altLang="en-US" sz="4000" b="1" dirty="0" smtClean="0"/>
          </a:p>
        </p:txBody>
      </p:sp>
    </p:spTree>
    <p:extLst>
      <p:ext uri="{BB962C8B-B14F-4D97-AF65-F5344CB8AC3E}">
        <p14:creationId xmlns:p14="http://schemas.microsoft.com/office/powerpoint/2010/main" val="7289159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404664"/>
            <a:ext cx="8229600" cy="5721499"/>
          </a:xfrm>
        </p:spPr>
        <p:txBody>
          <a:bodyPr/>
          <a:lstStyle/>
          <a:p>
            <a:r>
              <a:rPr lang="zh-CN" altLang="en-US" b="1" dirty="0">
                <a:latin typeface="华文楷体" pitchFamily="2" charset="-122"/>
                <a:ea typeface="华文楷体" pitchFamily="2" charset="-122"/>
              </a:rPr>
              <a:t>多类问题</a:t>
            </a:r>
            <a:r>
              <a:rPr lang="zh-CN" altLang="en-US" b="1" dirty="0" smtClean="0">
                <a:latin typeface="华文楷体" pitchFamily="2" charset="-122"/>
                <a:ea typeface="华文楷体" pitchFamily="2" charset="-122"/>
              </a:rPr>
              <a:t>：</a:t>
            </a:r>
            <a:r>
              <a:rPr lang="zh-CN" altLang="en-US" b="1" dirty="0">
                <a:latin typeface="华文楷体" pitchFamily="2" charset="-122"/>
                <a:ea typeface="华文楷体" pitchFamily="2" charset="-122"/>
              </a:rPr>
              <a:t>两两</a:t>
            </a:r>
            <a:r>
              <a:rPr lang="zh-CN" altLang="en-US" b="1" dirty="0" smtClean="0">
                <a:latin typeface="华文楷体" pitchFamily="2" charset="-122"/>
                <a:ea typeface="华文楷体" pitchFamily="2" charset="-122"/>
              </a:rPr>
              <a:t>可分，一对一</a:t>
            </a:r>
            <a:endParaRPr lang="en-US" altLang="zh-CN" b="1" dirty="0" smtClean="0">
              <a:latin typeface="华文楷体" pitchFamily="2" charset="-122"/>
              <a:ea typeface="华文楷体" pitchFamily="2" charset="-122"/>
            </a:endParaRPr>
          </a:p>
          <a:p>
            <a:pPr lvl="1"/>
            <a:r>
              <a:rPr lang="zh-CN" altLang="en-US" dirty="0">
                <a:latin typeface="华文楷体" pitchFamily="2" charset="-122"/>
                <a:ea typeface="华文楷体" pitchFamily="2" charset="-122"/>
              </a:rPr>
              <a:t>每</a:t>
            </a:r>
            <a:r>
              <a:rPr lang="en-US" altLang="zh-CN" dirty="0" smtClean="0">
                <a:latin typeface="华文楷体" pitchFamily="2" charset="-122"/>
                <a:ea typeface="华文楷体" pitchFamily="2" charset="-122"/>
              </a:rPr>
              <a:t>2</a:t>
            </a:r>
            <a:r>
              <a:rPr lang="zh-CN" altLang="en-US" dirty="0" smtClean="0">
                <a:latin typeface="华文楷体" pitchFamily="2" charset="-122"/>
                <a:ea typeface="华文楷体" pitchFamily="2" charset="-122"/>
              </a:rPr>
              <a:t>个类之间用一个判别函数，需要</a:t>
            </a:r>
            <a:r>
              <a:rPr lang="en-US" altLang="zh-CN" dirty="0" smtClean="0">
                <a:latin typeface="华文楷体" pitchFamily="2" charset="-122"/>
                <a:ea typeface="华文楷体" pitchFamily="2" charset="-122"/>
              </a:rPr>
              <a:t>m(m-1)/2</a:t>
            </a:r>
            <a:r>
              <a:rPr lang="zh-CN" altLang="en-US" dirty="0" smtClean="0">
                <a:latin typeface="华文楷体" pitchFamily="2" charset="-122"/>
                <a:ea typeface="华文楷体" pitchFamily="2" charset="-122"/>
              </a:rPr>
              <a:t>个判别函数；</a:t>
            </a:r>
            <a:endParaRPr lang="en-US" altLang="zh-CN" dirty="0" smtClean="0">
              <a:latin typeface="华文楷体" pitchFamily="2" charset="-122"/>
              <a:ea typeface="华文楷体" pitchFamily="2" charset="-122"/>
            </a:endParaRPr>
          </a:p>
          <a:p>
            <a:pPr lvl="1"/>
            <a:r>
              <a:rPr lang="zh-CN" altLang="en-US" dirty="0" smtClean="0">
                <a:latin typeface="华文楷体" pitchFamily="2" charset="-122"/>
                <a:ea typeface="华文楷体" pitchFamily="2" charset="-122"/>
              </a:rPr>
              <a:t>分类不确定性区域减少，但需多次判别；</a:t>
            </a:r>
            <a:endParaRPr lang="zh-CN"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4244" y="2564904"/>
            <a:ext cx="6134100" cy="405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灯片编号占位符 3"/>
          <p:cNvSpPr>
            <a:spLocks noGrp="1"/>
          </p:cNvSpPr>
          <p:nvPr>
            <p:ph type="sldNum" sz="quarter" idx="12"/>
          </p:nvPr>
        </p:nvSpPr>
        <p:spPr/>
        <p:txBody>
          <a:bodyPr/>
          <a:lstStyle/>
          <a:p>
            <a:fld id="{0C913308-F349-4B6D-A68A-DD1791B4A57B}" type="slidenum">
              <a:rPr lang="zh-CN" altLang="en-US" smtClean="0"/>
              <a:t>10</a:t>
            </a:fld>
            <a:endParaRPr lang="zh-CN" altLang="en-US"/>
          </a:p>
        </p:txBody>
      </p:sp>
    </p:spTree>
    <p:extLst>
      <p:ext uri="{BB962C8B-B14F-4D97-AF65-F5344CB8AC3E}">
        <p14:creationId xmlns:p14="http://schemas.microsoft.com/office/powerpoint/2010/main" val="398218095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img08.gif"/>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1387191" y="2285999"/>
            <a:ext cx="6390000" cy="2880000"/>
          </a:xfrm>
          <a:prstGeom prst="rect">
            <a:avLst/>
          </a:prstGeom>
        </p:spPr>
      </p:pic>
      <p:sp>
        <p:nvSpPr>
          <p:cNvPr id="4" name="Title 1"/>
          <p:cNvSpPr txBox="1">
            <a:spLocks/>
          </p:cNvSpPr>
          <p:nvPr/>
        </p:nvSpPr>
        <p:spPr>
          <a:xfrm>
            <a:off x="1496144" y="188640"/>
            <a:ext cx="6172200" cy="438529"/>
          </a:xfrm>
          <a:prstGeom prst="rect">
            <a:avLst/>
          </a:prstGeom>
        </p:spPr>
        <p:txBody>
          <a:bodyPr wrap="square" lIns="68527" tIns="34264" rIns="68527" bIns="34264">
            <a:spAutoFit/>
          </a:bodyPr>
          <a:lstStyle>
            <a:defPPr>
              <a:defRPr lang="en-US"/>
            </a:defPPr>
            <a:lvl1pPr>
              <a:spcBef>
                <a:spcPct val="0"/>
              </a:spcBef>
              <a:defRPr sz="2000" b="1">
                <a:solidFill>
                  <a:schemeClr val="tx1">
                    <a:lumMod val="65000"/>
                    <a:lumOff val="35000"/>
                  </a:schemeClr>
                </a:solidFill>
                <a:latin typeface="微软雅黑" pitchFamily="34" charset="-122"/>
                <a:ea typeface="微软雅黑" pitchFamily="34" charset="-122"/>
              </a:defRPr>
            </a:lvl1pPr>
          </a:lstStyle>
          <a:p>
            <a:pPr algn="ctr"/>
            <a:r>
              <a:rPr lang="zh-CN" altLang="en-US" sz="2400" dirty="0"/>
              <a:t>反向计算开始</a:t>
            </a:r>
            <a:endParaRPr lang="en-US" altLang="zh-CN" sz="2400" dirty="0"/>
          </a:p>
        </p:txBody>
      </p:sp>
    </p:spTree>
    <p:extLst>
      <p:ext uri="{BB962C8B-B14F-4D97-AF65-F5344CB8AC3E}">
        <p14:creationId xmlns:p14="http://schemas.microsoft.com/office/powerpoint/2010/main" val="36223509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img09.gif"/>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1366809" y="2190749"/>
            <a:ext cx="6390000" cy="2880000"/>
          </a:xfrm>
          <a:prstGeom prst="rect">
            <a:avLst/>
          </a:prstGeom>
        </p:spPr>
      </p:pic>
    </p:spTree>
    <p:extLst>
      <p:ext uri="{BB962C8B-B14F-4D97-AF65-F5344CB8AC3E}">
        <p14:creationId xmlns:p14="http://schemas.microsoft.com/office/powerpoint/2010/main" val="343915044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img10.gif"/>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1366809" y="2190749"/>
            <a:ext cx="6390000" cy="2880000"/>
          </a:xfrm>
          <a:prstGeom prst="rect">
            <a:avLst/>
          </a:prstGeom>
        </p:spPr>
      </p:pic>
    </p:spTree>
    <p:extLst>
      <p:ext uri="{BB962C8B-B14F-4D97-AF65-F5344CB8AC3E}">
        <p14:creationId xmlns:p14="http://schemas.microsoft.com/office/powerpoint/2010/main" val="8517183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img11.gif"/>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1366809" y="2204864"/>
            <a:ext cx="6390000" cy="2880000"/>
          </a:xfrm>
          <a:prstGeom prst="rect">
            <a:avLst/>
          </a:prstGeom>
        </p:spPr>
      </p:pic>
    </p:spTree>
    <p:extLst>
      <p:ext uri="{BB962C8B-B14F-4D97-AF65-F5344CB8AC3E}">
        <p14:creationId xmlns:p14="http://schemas.microsoft.com/office/powerpoint/2010/main" val="123310939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img12.gif"/>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1387191" y="2204864"/>
            <a:ext cx="6390000" cy="2880000"/>
          </a:xfrm>
          <a:prstGeom prst="rect">
            <a:avLst/>
          </a:prstGeom>
        </p:spPr>
      </p:pic>
    </p:spTree>
    <p:extLst>
      <p:ext uri="{BB962C8B-B14F-4D97-AF65-F5344CB8AC3E}">
        <p14:creationId xmlns:p14="http://schemas.microsoft.com/office/powerpoint/2010/main" val="288354880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img13.gif"/>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1387191" y="2204864"/>
            <a:ext cx="6390000" cy="2880000"/>
          </a:xfrm>
          <a:prstGeom prst="rect">
            <a:avLst/>
          </a:prstGeom>
        </p:spPr>
      </p:pic>
    </p:spTree>
    <p:extLst>
      <p:ext uri="{BB962C8B-B14F-4D97-AF65-F5344CB8AC3E}">
        <p14:creationId xmlns:p14="http://schemas.microsoft.com/office/powerpoint/2010/main" val="145981102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img14.gif"/>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1387191" y="2204864"/>
            <a:ext cx="6390000" cy="2880000"/>
          </a:xfrm>
          <a:prstGeom prst="rect">
            <a:avLst/>
          </a:prstGeom>
        </p:spPr>
      </p:pic>
      <p:sp>
        <p:nvSpPr>
          <p:cNvPr id="3" name="Title 1"/>
          <p:cNvSpPr txBox="1">
            <a:spLocks/>
          </p:cNvSpPr>
          <p:nvPr/>
        </p:nvSpPr>
        <p:spPr>
          <a:xfrm>
            <a:off x="1496144" y="188640"/>
            <a:ext cx="6172200" cy="438529"/>
          </a:xfrm>
          <a:prstGeom prst="rect">
            <a:avLst/>
          </a:prstGeom>
        </p:spPr>
        <p:txBody>
          <a:bodyPr wrap="square" lIns="68527" tIns="34264" rIns="68527" bIns="34264">
            <a:spAutoFit/>
          </a:bodyPr>
          <a:lstStyle>
            <a:defPPr>
              <a:defRPr lang="en-US"/>
            </a:defPPr>
            <a:lvl1pPr>
              <a:spcBef>
                <a:spcPct val="0"/>
              </a:spcBef>
              <a:defRPr sz="2000" b="1">
                <a:solidFill>
                  <a:schemeClr val="tx1">
                    <a:lumMod val="65000"/>
                    <a:lumOff val="35000"/>
                  </a:schemeClr>
                </a:solidFill>
                <a:latin typeface="微软雅黑" pitchFamily="34" charset="-122"/>
                <a:ea typeface="微软雅黑" pitchFamily="34" charset="-122"/>
              </a:defRPr>
            </a:lvl1pPr>
          </a:lstStyle>
          <a:p>
            <a:r>
              <a:rPr lang="zh-CN" altLang="en-US" sz="2400" dirty="0"/>
              <a:t>权重调整开始</a:t>
            </a:r>
            <a:endParaRPr lang="en-US" altLang="zh-CN" sz="2400" dirty="0"/>
          </a:p>
        </p:txBody>
      </p:sp>
    </p:spTree>
    <p:extLst>
      <p:ext uri="{BB962C8B-B14F-4D97-AF65-F5344CB8AC3E}">
        <p14:creationId xmlns:p14="http://schemas.microsoft.com/office/powerpoint/2010/main" val="188565544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img15.gif"/>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1373799" y="2132856"/>
            <a:ext cx="6390000" cy="2880000"/>
          </a:xfrm>
          <a:prstGeom prst="rect">
            <a:avLst/>
          </a:prstGeom>
        </p:spPr>
      </p:pic>
    </p:spTree>
    <p:extLst>
      <p:ext uri="{BB962C8B-B14F-4D97-AF65-F5344CB8AC3E}">
        <p14:creationId xmlns:p14="http://schemas.microsoft.com/office/powerpoint/2010/main" val="307074223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img16.gif"/>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1373799" y="2204864"/>
            <a:ext cx="6390000" cy="2880000"/>
          </a:xfrm>
          <a:prstGeom prst="rect">
            <a:avLst/>
          </a:prstGeom>
        </p:spPr>
      </p:pic>
    </p:spTree>
    <p:extLst>
      <p:ext uri="{BB962C8B-B14F-4D97-AF65-F5344CB8AC3E}">
        <p14:creationId xmlns:p14="http://schemas.microsoft.com/office/powerpoint/2010/main" val="100098441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img17.gif"/>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1366809" y="1946498"/>
            <a:ext cx="6390000" cy="3714751"/>
          </a:xfrm>
          <a:prstGeom prst="rect">
            <a:avLst/>
          </a:prstGeom>
        </p:spPr>
      </p:pic>
    </p:spTree>
    <p:extLst>
      <p:ext uri="{BB962C8B-B14F-4D97-AF65-F5344CB8AC3E}">
        <p14:creationId xmlns:p14="http://schemas.microsoft.com/office/powerpoint/2010/main" val="33537219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16632"/>
            <a:ext cx="8229600" cy="1143000"/>
          </a:xfrm>
        </p:spPr>
        <p:txBody>
          <a:bodyPr>
            <a:normAutofit/>
          </a:bodyPr>
          <a:lstStyle/>
          <a:p>
            <a:r>
              <a:rPr lang="zh-CN" altLang="en-US" sz="4000" dirty="0" smtClean="0"/>
              <a:t>线性分类器</a:t>
            </a:r>
            <a:r>
              <a:rPr lang="zh-CN" altLang="en-US" sz="4000" dirty="0"/>
              <a:t>的</a:t>
            </a:r>
            <a:r>
              <a:rPr lang="zh-CN" altLang="en-US" sz="4000" dirty="0" smtClean="0"/>
              <a:t>设计</a:t>
            </a:r>
            <a:endParaRPr lang="zh-CN" altLang="en-US" sz="4000" dirty="0"/>
          </a:p>
        </p:txBody>
      </p:sp>
      <p:sp>
        <p:nvSpPr>
          <p:cNvPr id="3" name="内容占位符 2"/>
          <p:cNvSpPr>
            <a:spLocks noGrp="1"/>
          </p:cNvSpPr>
          <p:nvPr>
            <p:ph idx="1"/>
          </p:nvPr>
        </p:nvSpPr>
        <p:spPr>
          <a:xfrm>
            <a:off x="457200" y="1124744"/>
            <a:ext cx="8229600" cy="4525963"/>
          </a:xfrm>
        </p:spPr>
        <p:txBody>
          <a:bodyPr/>
          <a:lstStyle/>
          <a:p>
            <a:r>
              <a:rPr lang="zh-CN" altLang="en-US" dirty="0" smtClean="0"/>
              <a:t>任意两个类之间可以用一个线性判别函数</a:t>
            </a:r>
            <a:r>
              <a:rPr lang="en-US" altLang="zh-CN" i="1" dirty="0" err="1" smtClean="0"/>
              <a:t>G</a:t>
            </a:r>
            <a:r>
              <a:rPr lang="en-US" altLang="zh-CN" i="1" baseline="-25000" dirty="0" err="1" smtClean="0"/>
              <a:t>ij</a:t>
            </a:r>
            <a:r>
              <a:rPr lang="en-US" altLang="zh-CN" i="1" dirty="0" smtClean="0"/>
              <a:t>(x)</a:t>
            </a:r>
            <a:r>
              <a:rPr lang="zh-CN" altLang="en-US" dirty="0" smtClean="0"/>
              <a:t>进行区分：</a:t>
            </a: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9147" y="2204864"/>
            <a:ext cx="7339277" cy="20592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4077072"/>
            <a:ext cx="6696744" cy="1751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5805264"/>
            <a:ext cx="6264696" cy="8071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5" name="灯片编号占位符 4"/>
          <p:cNvSpPr>
            <a:spLocks noGrp="1"/>
          </p:cNvSpPr>
          <p:nvPr>
            <p:ph type="sldNum" sz="quarter" idx="12"/>
          </p:nvPr>
        </p:nvSpPr>
        <p:spPr/>
        <p:txBody>
          <a:bodyPr/>
          <a:lstStyle/>
          <a:p>
            <a:fld id="{0C913308-F349-4B6D-A68A-DD1791B4A57B}" type="slidenum">
              <a:rPr lang="zh-CN" altLang="en-US" smtClean="0"/>
              <a:t>11</a:t>
            </a:fld>
            <a:endParaRPr lang="zh-CN" altLang="en-US"/>
          </a:p>
        </p:txBody>
      </p:sp>
    </p:spTree>
    <p:extLst>
      <p:ext uri="{BB962C8B-B14F-4D97-AF65-F5344CB8AC3E}">
        <p14:creationId xmlns:p14="http://schemas.microsoft.com/office/powerpoint/2010/main" val="75079645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img18.gif"/>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1380203" y="2010984"/>
            <a:ext cx="6390000" cy="3524251"/>
          </a:xfrm>
          <a:prstGeom prst="rect">
            <a:avLst/>
          </a:prstGeom>
        </p:spPr>
      </p:pic>
    </p:spTree>
    <p:extLst>
      <p:ext uri="{BB962C8B-B14F-4D97-AF65-F5344CB8AC3E}">
        <p14:creationId xmlns:p14="http://schemas.microsoft.com/office/powerpoint/2010/main" val="300312360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img19.gif"/>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1387191" y="2132859"/>
            <a:ext cx="6390000" cy="2924175"/>
          </a:xfrm>
          <a:prstGeom prst="rect">
            <a:avLst/>
          </a:prstGeom>
        </p:spPr>
      </p:pic>
      <p:sp>
        <p:nvSpPr>
          <p:cNvPr id="3" name="Title 1"/>
          <p:cNvSpPr txBox="1">
            <a:spLocks/>
          </p:cNvSpPr>
          <p:nvPr/>
        </p:nvSpPr>
        <p:spPr>
          <a:xfrm>
            <a:off x="1475656" y="188640"/>
            <a:ext cx="6172200" cy="438529"/>
          </a:xfrm>
          <a:prstGeom prst="rect">
            <a:avLst/>
          </a:prstGeom>
        </p:spPr>
        <p:txBody>
          <a:bodyPr wrap="square" lIns="68527" tIns="34264" rIns="68527" bIns="34264">
            <a:spAutoFit/>
          </a:bodyPr>
          <a:lstStyle>
            <a:defPPr>
              <a:defRPr lang="en-US"/>
            </a:defPPr>
            <a:lvl1pPr>
              <a:spcBef>
                <a:spcPct val="0"/>
              </a:spcBef>
              <a:defRPr sz="2000" b="1">
                <a:solidFill>
                  <a:schemeClr val="tx1">
                    <a:lumMod val="65000"/>
                    <a:lumOff val="35000"/>
                  </a:schemeClr>
                </a:solidFill>
                <a:latin typeface="微软雅黑" pitchFamily="34" charset="-122"/>
                <a:ea typeface="微软雅黑" pitchFamily="34" charset="-122"/>
              </a:defRPr>
            </a:lvl1pPr>
          </a:lstStyle>
          <a:p>
            <a:pPr algn="ctr"/>
            <a:r>
              <a:rPr lang="zh-CN" altLang="en-US" sz="2400" dirty="0"/>
              <a:t>权重调整结束</a:t>
            </a:r>
            <a:endParaRPr lang="en-US" altLang="zh-CN" sz="2400" dirty="0"/>
          </a:p>
        </p:txBody>
      </p:sp>
    </p:spTree>
    <p:extLst>
      <p:ext uri="{BB962C8B-B14F-4D97-AF65-F5344CB8AC3E}">
        <p14:creationId xmlns:p14="http://schemas.microsoft.com/office/powerpoint/2010/main" val="283311431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485900" y="260648"/>
            <a:ext cx="6172200" cy="438529"/>
          </a:xfrm>
          <a:prstGeom prst="rect">
            <a:avLst/>
          </a:prstGeom>
        </p:spPr>
        <p:txBody>
          <a:bodyPr wrap="square" lIns="68527" tIns="34264" rIns="68527" bIns="34264">
            <a:spAutoFit/>
          </a:bodyPr>
          <a:lstStyle>
            <a:defPPr>
              <a:defRPr lang="en-US"/>
            </a:defPPr>
            <a:lvl1pPr>
              <a:spcBef>
                <a:spcPct val="0"/>
              </a:spcBef>
              <a:defRPr sz="2000" b="1">
                <a:solidFill>
                  <a:schemeClr val="tx1">
                    <a:lumMod val="65000"/>
                    <a:lumOff val="35000"/>
                  </a:schemeClr>
                </a:solidFill>
                <a:latin typeface="微软雅黑" pitchFamily="34" charset="-122"/>
                <a:ea typeface="微软雅黑" pitchFamily="34" charset="-122"/>
              </a:defRPr>
            </a:lvl1pPr>
          </a:lstStyle>
          <a:p>
            <a:pPr algn="ctr"/>
            <a:r>
              <a:rPr lang="zh-CN" altLang="en-US" sz="2400" dirty="0">
                <a:solidFill>
                  <a:prstClr val="black">
                    <a:lumMod val="65000"/>
                    <a:lumOff val="35000"/>
                  </a:prstClr>
                </a:solidFill>
              </a:rPr>
              <a:t>两类主要的人工神经网络模型：前馈型</a:t>
            </a:r>
          </a:p>
        </p:txBody>
      </p:sp>
      <p:pic>
        <p:nvPicPr>
          <p:cNvPr id="10" name="图片 9"/>
          <p:cNvPicPr>
            <a:picLocks noChangeAspect="1"/>
          </p:cNvPicPr>
          <p:nvPr/>
        </p:nvPicPr>
        <p:blipFill>
          <a:blip r:embed="rId2"/>
          <a:stretch>
            <a:fillRect/>
          </a:stretch>
        </p:blipFill>
        <p:spPr>
          <a:xfrm>
            <a:off x="467544" y="1412776"/>
            <a:ext cx="8208912" cy="4032448"/>
          </a:xfrm>
          <a:prstGeom prst="rect">
            <a:avLst/>
          </a:prstGeom>
        </p:spPr>
      </p:pic>
    </p:spTree>
    <p:extLst>
      <p:ext uri="{BB962C8B-B14F-4D97-AF65-F5344CB8AC3E}">
        <p14:creationId xmlns:p14="http://schemas.microsoft.com/office/powerpoint/2010/main" val="101882916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475656" y="171706"/>
            <a:ext cx="6172200" cy="438529"/>
          </a:xfrm>
          <a:prstGeom prst="rect">
            <a:avLst/>
          </a:prstGeom>
        </p:spPr>
        <p:txBody>
          <a:bodyPr wrap="square" lIns="68527" tIns="34264" rIns="68527" bIns="34264">
            <a:spAutoFit/>
          </a:bodyPr>
          <a:lstStyle>
            <a:defPPr>
              <a:defRPr lang="en-US"/>
            </a:defPPr>
            <a:lvl1pPr>
              <a:spcBef>
                <a:spcPct val="0"/>
              </a:spcBef>
              <a:defRPr sz="2000" b="1">
                <a:solidFill>
                  <a:schemeClr val="tx1">
                    <a:lumMod val="65000"/>
                    <a:lumOff val="35000"/>
                  </a:schemeClr>
                </a:solidFill>
                <a:latin typeface="微软雅黑" pitchFamily="34" charset="-122"/>
                <a:ea typeface="微软雅黑" pitchFamily="34" charset="-122"/>
              </a:defRPr>
            </a:lvl1pPr>
          </a:lstStyle>
          <a:p>
            <a:pPr algn="ctr"/>
            <a:r>
              <a:rPr lang="zh-CN" altLang="en-US" sz="2400" dirty="0">
                <a:solidFill>
                  <a:prstClr val="black">
                    <a:lumMod val="65000"/>
                    <a:lumOff val="35000"/>
                  </a:prstClr>
                </a:solidFill>
              </a:rPr>
              <a:t>两类主要的人工神经网络模型：递归型</a:t>
            </a:r>
          </a:p>
        </p:txBody>
      </p:sp>
      <p:grpSp>
        <p:nvGrpSpPr>
          <p:cNvPr id="5" name="组合 4"/>
          <p:cNvGrpSpPr/>
          <p:nvPr/>
        </p:nvGrpSpPr>
        <p:grpSpPr>
          <a:xfrm>
            <a:off x="480425" y="2348881"/>
            <a:ext cx="8196033" cy="2834071"/>
            <a:chOff x="107504" y="1275957"/>
            <a:chExt cx="8913440" cy="3171826"/>
          </a:xfrm>
        </p:grpSpPr>
        <p:pic>
          <p:nvPicPr>
            <p:cNvPr id="3" name="图片 2"/>
            <p:cNvPicPr>
              <a:picLocks noChangeAspect="1"/>
            </p:cNvPicPr>
            <p:nvPr/>
          </p:nvPicPr>
          <p:blipFill>
            <a:blip r:embed="rId2"/>
            <a:stretch>
              <a:fillRect/>
            </a:stretch>
          </p:blipFill>
          <p:spPr>
            <a:xfrm>
              <a:off x="107504" y="1275957"/>
              <a:ext cx="4320480" cy="3171825"/>
            </a:xfrm>
            <a:prstGeom prst="rect">
              <a:avLst/>
            </a:prstGeom>
          </p:spPr>
        </p:pic>
        <p:pic>
          <p:nvPicPr>
            <p:cNvPr id="4" name="图片 3"/>
            <p:cNvPicPr>
              <a:picLocks noChangeAspect="1"/>
            </p:cNvPicPr>
            <p:nvPr/>
          </p:nvPicPr>
          <p:blipFill>
            <a:blip r:embed="rId3"/>
            <a:stretch>
              <a:fillRect/>
            </a:stretch>
          </p:blipFill>
          <p:spPr>
            <a:xfrm>
              <a:off x="4572000" y="1275958"/>
              <a:ext cx="4448944" cy="3171825"/>
            </a:xfrm>
            <a:prstGeom prst="rect">
              <a:avLst/>
            </a:prstGeom>
          </p:spPr>
        </p:pic>
      </p:grpSp>
    </p:spTree>
    <p:extLst>
      <p:ext uri="{BB962C8B-B14F-4D97-AF65-F5344CB8AC3E}">
        <p14:creationId xmlns:p14="http://schemas.microsoft.com/office/powerpoint/2010/main" val="68636596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571500" y="221754"/>
            <a:ext cx="8001000" cy="609600"/>
          </a:xfrm>
          <a:extLst/>
        </p:spPr>
        <p:txBody>
          <a:bodyPr vert="horz" lIns="91440" tIns="45720" rIns="91440" bIns="45720" rtlCol="0" anchor="ctr">
            <a:noAutofit/>
          </a:bodyPr>
          <a:lstStyle/>
          <a:p>
            <a:r>
              <a:rPr lang="zh-CN" altLang="en-US" sz="2800" dirty="0" smtClean="0">
                <a:latin typeface="微软雅黑" panose="020B0503020204020204" pitchFamily="34" charset="-122"/>
                <a:ea typeface="微软雅黑" panose="020B0503020204020204" pitchFamily="34" charset="-122"/>
              </a:rPr>
              <a:t>模式识别</a:t>
            </a:r>
            <a:r>
              <a:rPr lang="zh-CN" altLang="en-US" sz="2800" dirty="0">
                <a:latin typeface="微软雅黑" panose="020B0503020204020204" pitchFamily="34" charset="-122"/>
                <a:ea typeface="微软雅黑" panose="020B0503020204020204" pitchFamily="34" charset="-122"/>
              </a:rPr>
              <a:t>基本</a:t>
            </a:r>
            <a:r>
              <a:rPr lang="zh-CN" altLang="en-US" sz="2800" dirty="0" smtClean="0">
                <a:latin typeface="微软雅黑" panose="020B0503020204020204" pitchFamily="34" charset="-122"/>
                <a:ea typeface="微软雅黑" panose="020B0503020204020204" pitchFamily="34" charset="-122"/>
              </a:rPr>
              <a:t>框架</a:t>
            </a:r>
            <a:endParaRPr lang="zh-CN" altLang="en-US" sz="2800" dirty="0">
              <a:latin typeface="微软雅黑" panose="020B0503020204020204" pitchFamily="34" charset="-122"/>
              <a:ea typeface="微软雅黑" panose="020B0503020204020204" pitchFamily="34" charset="-122"/>
            </a:endParaRPr>
          </a:p>
        </p:txBody>
      </p:sp>
      <p:sp>
        <p:nvSpPr>
          <p:cNvPr id="6" name="TextBox 5"/>
          <p:cNvSpPr txBox="1"/>
          <p:nvPr/>
        </p:nvSpPr>
        <p:spPr>
          <a:xfrm>
            <a:off x="2362200" y="3031940"/>
            <a:ext cx="1600200" cy="1077218"/>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fontAlgn="base">
              <a:spcBef>
                <a:spcPct val="0"/>
              </a:spcBef>
              <a:spcAft>
                <a:spcPct val="0"/>
              </a:spcAft>
            </a:pPr>
            <a:r>
              <a:rPr lang="zh-CN" altLang="en-US" sz="3200" b="1" dirty="0" smtClean="0">
                <a:solidFill>
                  <a:prstClr val="black"/>
                </a:solidFill>
              </a:rPr>
              <a:t>特征</a:t>
            </a:r>
            <a:endParaRPr lang="en-US" altLang="zh-CN" sz="3200" b="1" dirty="0" smtClean="0">
              <a:solidFill>
                <a:prstClr val="black"/>
              </a:solidFill>
            </a:endParaRPr>
          </a:p>
          <a:p>
            <a:pPr algn="ctr" fontAlgn="base">
              <a:spcBef>
                <a:spcPct val="0"/>
              </a:spcBef>
              <a:spcAft>
                <a:spcPct val="0"/>
              </a:spcAft>
            </a:pPr>
            <a:r>
              <a:rPr lang="zh-CN" altLang="en-US" sz="3200" b="1" dirty="0" smtClean="0">
                <a:solidFill>
                  <a:prstClr val="black"/>
                </a:solidFill>
              </a:rPr>
              <a:t>提取</a:t>
            </a:r>
            <a:endParaRPr lang="zh-CN" altLang="en-US" sz="3200" b="1" dirty="0">
              <a:solidFill>
                <a:prstClr val="black"/>
              </a:solidFill>
            </a:endParaRPr>
          </a:p>
        </p:txBody>
      </p:sp>
      <p:sp>
        <p:nvSpPr>
          <p:cNvPr id="7" name="TextBox 6"/>
          <p:cNvSpPr txBox="1"/>
          <p:nvPr/>
        </p:nvSpPr>
        <p:spPr>
          <a:xfrm>
            <a:off x="5029200" y="3028414"/>
            <a:ext cx="1600200" cy="1077218"/>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fontAlgn="base">
              <a:spcBef>
                <a:spcPct val="0"/>
              </a:spcBef>
              <a:spcAft>
                <a:spcPct val="0"/>
              </a:spcAft>
            </a:pPr>
            <a:r>
              <a:rPr lang="zh-CN" altLang="en-US" sz="3200" b="1" dirty="0" smtClean="0">
                <a:solidFill>
                  <a:prstClr val="black"/>
                </a:solidFill>
              </a:rPr>
              <a:t>分类器</a:t>
            </a:r>
            <a:endParaRPr lang="en-US" altLang="zh-CN" sz="3200" b="1" dirty="0" smtClean="0">
              <a:solidFill>
                <a:prstClr val="black"/>
              </a:solidFill>
            </a:endParaRPr>
          </a:p>
          <a:p>
            <a:pPr algn="ctr" fontAlgn="base">
              <a:spcBef>
                <a:spcPct val="0"/>
              </a:spcBef>
              <a:spcAft>
                <a:spcPct val="0"/>
              </a:spcAft>
            </a:pPr>
            <a:endParaRPr lang="zh-CN" altLang="en-US" sz="3200" b="1" dirty="0">
              <a:solidFill>
                <a:prstClr val="black"/>
              </a:solidFill>
            </a:endParaRPr>
          </a:p>
        </p:txBody>
      </p:sp>
      <p:sp>
        <p:nvSpPr>
          <p:cNvPr id="8" name="右箭头 7"/>
          <p:cNvSpPr/>
          <p:nvPr/>
        </p:nvSpPr>
        <p:spPr bwMode="auto">
          <a:xfrm>
            <a:off x="4191000" y="3310136"/>
            <a:ext cx="609600" cy="457200"/>
          </a:xfrm>
          <a:prstGeom prst="rightArrow">
            <a:avLst/>
          </a:prstGeom>
          <a:solidFill>
            <a:schemeClr val="bg1">
              <a:lumMod val="8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zh-CN" altLang="en-US" smtClean="0">
              <a:solidFill>
                <a:srgbClr val="0000FF"/>
              </a:solidFill>
              <a:latin typeface="Verdana" pitchFamily="34" charset="0"/>
            </a:endParaRPr>
          </a:p>
        </p:txBody>
      </p:sp>
      <p:sp>
        <p:nvSpPr>
          <p:cNvPr id="9" name="右箭头 8"/>
          <p:cNvSpPr/>
          <p:nvPr/>
        </p:nvSpPr>
        <p:spPr bwMode="auto">
          <a:xfrm>
            <a:off x="6858000" y="3310136"/>
            <a:ext cx="914400" cy="457200"/>
          </a:xfrm>
          <a:prstGeom prst="rightArrow">
            <a:avLst/>
          </a:prstGeom>
          <a:solidFill>
            <a:schemeClr val="bg1">
              <a:lumMod val="8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zh-CN" altLang="en-US" smtClean="0">
              <a:solidFill>
                <a:srgbClr val="0000FF"/>
              </a:solidFill>
              <a:latin typeface="Verdana" pitchFamily="34" charset="0"/>
            </a:endParaRPr>
          </a:p>
        </p:txBody>
      </p:sp>
      <p:sp>
        <p:nvSpPr>
          <p:cNvPr id="10" name="右箭头 9"/>
          <p:cNvSpPr/>
          <p:nvPr/>
        </p:nvSpPr>
        <p:spPr bwMode="auto">
          <a:xfrm>
            <a:off x="1178004" y="3310136"/>
            <a:ext cx="955596" cy="457200"/>
          </a:xfrm>
          <a:prstGeom prst="rightArrow">
            <a:avLst/>
          </a:prstGeom>
          <a:solidFill>
            <a:schemeClr val="bg1">
              <a:lumMod val="8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zh-CN" altLang="en-US" smtClean="0">
              <a:solidFill>
                <a:srgbClr val="0000FF"/>
              </a:solidFill>
              <a:latin typeface="Verdana" pitchFamily="34" charset="0"/>
            </a:endParaRPr>
          </a:p>
        </p:txBody>
      </p:sp>
      <p:sp>
        <p:nvSpPr>
          <p:cNvPr id="11" name="TextBox 10"/>
          <p:cNvSpPr txBox="1"/>
          <p:nvPr/>
        </p:nvSpPr>
        <p:spPr>
          <a:xfrm>
            <a:off x="1066800" y="2852936"/>
            <a:ext cx="1107996" cy="3693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none" rtlCol="0">
            <a:spAutoFit/>
          </a:bodyPr>
          <a:lstStyle/>
          <a:p>
            <a:pPr algn="ctr" fontAlgn="base">
              <a:spcBef>
                <a:spcPct val="0"/>
              </a:spcBef>
              <a:spcAft>
                <a:spcPct val="0"/>
              </a:spcAft>
            </a:pPr>
            <a:r>
              <a:rPr lang="zh-CN" altLang="en-US" dirty="0" smtClean="0">
                <a:solidFill>
                  <a:srgbClr val="0000FF"/>
                </a:solidFill>
              </a:rPr>
              <a:t>语音信号</a:t>
            </a:r>
            <a:endParaRPr lang="zh-CN" altLang="en-US" dirty="0">
              <a:solidFill>
                <a:srgbClr val="0000FF"/>
              </a:solidFill>
            </a:endParaRPr>
          </a:p>
        </p:txBody>
      </p:sp>
      <p:sp>
        <p:nvSpPr>
          <p:cNvPr id="12" name="TextBox 11"/>
          <p:cNvSpPr txBox="1"/>
          <p:nvPr/>
        </p:nvSpPr>
        <p:spPr>
          <a:xfrm>
            <a:off x="6781799" y="2852936"/>
            <a:ext cx="1107996" cy="3693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none" rtlCol="0">
            <a:spAutoFit/>
          </a:bodyPr>
          <a:lstStyle/>
          <a:p>
            <a:pPr algn="ctr" fontAlgn="base">
              <a:spcBef>
                <a:spcPct val="0"/>
              </a:spcBef>
              <a:spcAft>
                <a:spcPct val="0"/>
              </a:spcAft>
            </a:pPr>
            <a:r>
              <a:rPr lang="zh-CN" altLang="en-US" dirty="0" smtClean="0">
                <a:solidFill>
                  <a:srgbClr val="0000FF"/>
                </a:solidFill>
              </a:rPr>
              <a:t>说话内容</a:t>
            </a:r>
            <a:endParaRPr lang="zh-CN" altLang="en-US" dirty="0">
              <a:solidFill>
                <a:srgbClr val="0000FF"/>
              </a:solidFill>
            </a:endParaRPr>
          </a:p>
        </p:txBody>
      </p:sp>
      <p:sp>
        <p:nvSpPr>
          <p:cNvPr id="13" name="TextBox 12"/>
          <p:cNvSpPr txBox="1"/>
          <p:nvPr/>
        </p:nvSpPr>
        <p:spPr>
          <a:xfrm>
            <a:off x="6781800" y="3931404"/>
            <a:ext cx="1122423" cy="3693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none" rtlCol="0">
            <a:spAutoFit/>
          </a:bodyPr>
          <a:lstStyle/>
          <a:p>
            <a:pPr fontAlgn="base">
              <a:spcBef>
                <a:spcPct val="0"/>
              </a:spcBef>
              <a:spcAft>
                <a:spcPct val="0"/>
              </a:spcAft>
            </a:pPr>
            <a:r>
              <a:rPr lang="zh-CN" altLang="en-US" dirty="0" smtClean="0">
                <a:solidFill>
                  <a:srgbClr val="0000FF"/>
                </a:solidFill>
              </a:rPr>
              <a:t>说话人   </a:t>
            </a:r>
            <a:endParaRPr lang="zh-CN" altLang="en-US" dirty="0">
              <a:solidFill>
                <a:srgbClr val="0000FF"/>
              </a:solidFill>
            </a:endParaRPr>
          </a:p>
        </p:txBody>
      </p:sp>
      <p:sp>
        <p:nvSpPr>
          <p:cNvPr id="14" name="椭圆形标注 13"/>
          <p:cNvSpPr/>
          <p:nvPr/>
        </p:nvSpPr>
        <p:spPr bwMode="auto">
          <a:xfrm>
            <a:off x="2590800" y="1857514"/>
            <a:ext cx="1714500" cy="995422"/>
          </a:xfrm>
          <a:prstGeom prst="wedgeEllipseCallout">
            <a:avLst/>
          </a:prstGeom>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fontAlgn="base">
              <a:spcBef>
                <a:spcPct val="0"/>
              </a:spcBef>
              <a:spcAft>
                <a:spcPct val="0"/>
              </a:spcAft>
            </a:pPr>
            <a:r>
              <a:rPr lang="zh-CN" altLang="en-US" sz="2000" dirty="0" smtClean="0">
                <a:solidFill>
                  <a:srgbClr val="0000FF"/>
                </a:solidFill>
              </a:rPr>
              <a:t>代表性</a:t>
            </a:r>
            <a:endParaRPr lang="en-US" altLang="zh-CN" sz="2000" dirty="0" smtClean="0">
              <a:solidFill>
                <a:srgbClr val="0000FF"/>
              </a:solidFill>
            </a:endParaRPr>
          </a:p>
          <a:p>
            <a:pPr algn="ctr" fontAlgn="base">
              <a:spcBef>
                <a:spcPct val="0"/>
              </a:spcBef>
              <a:spcAft>
                <a:spcPct val="0"/>
              </a:spcAft>
            </a:pPr>
            <a:r>
              <a:rPr lang="zh-CN" altLang="en-US" sz="2000" dirty="0" smtClean="0">
                <a:solidFill>
                  <a:srgbClr val="0000FF"/>
                </a:solidFill>
              </a:rPr>
              <a:t>区分性</a:t>
            </a:r>
            <a:endParaRPr lang="zh-CN" altLang="en-US" sz="2000" dirty="0">
              <a:solidFill>
                <a:srgbClr val="0000FF"/>
              </a:solidFill>
            </a:endParaRPr>
          </a:p>
        </p:txBody>
      </p:sp>
      <p:sp>
        <p:nvSpPr>
          <p:cNvPr id="15" name="椭圆形标注 14"/>
          <p:cNvSpPr/>
          <p:nvPr/>
        </p:nvSpPr>
        <p:spPr bwMode="auto">
          <a:xfrm>
            <a:off x="5257800" y="1828800"/>
            <a:ext cx="1714500" cy="995422"/>
          </a:xfrm>
          <a:prstGeom prst="wedgeEllipseCallout">
            <a:avLst/>
          </a:prstGeom>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fontAlgn="base">
              <a:spcBef>
                <a:spcPct val="0"/>
              </a:spcBef>
              <a:spcAft>
                <a:spcPct val="0"/>
              </a:spcAft>
            </a:pPr>
            <a:r>
              <a:rPr lang="zh-CN" altLang="en-US" sz="2000" dirty="0" smtClean="0">
                <a:solidFill>
                  <a:srgbClr val="0000FF"/>
                </a:solidFill>
              </a:rPr>
              <a:t>可泛化</a:t>
            </a:r>
            <a:endParaRPr lang="en-US" altLang="zh-CN" sz="2000" dirty="0" smtClean="0">
              <a:solidFill>
                <a:srgbClr val="0000FF"/>
              </a:solidFill>
            </a:endParaRPr>
          </a:p>
          <a:p>
            <a:pPr algn="ctr" fontAlgn="base">
              <a:spcBef>
                <a:spcPct val="0"/>
              </a:spcBef>
              <a:spcAft>
                <a:spcPct val="0"/>
              </a:spcAft>
            </a:pPr>
            <a:r>
              <a:rPr lang="zh-CN" altLang="en-US" sz="2000" dirty="0" smtClean="0">
                <a:solidFill>
                  <a:srgbClr val="0000FF"/>
                </a:solidFill>
              </a:rPr>
              <a:t>高效率</a:t>
            </a:r>
            <a:endParaRPr lang="zh-CN" altLang="en-US" sz="2000" dirty="0">
              <a:solidFill>
                <a:srgbClr val="0000FF"/>
              </a:solidFill>
            </a:endParaRPr>
          </a:p>
        </p:txBody>
      </p:sp>
      <p:sp>
        <p:nvSpPr>
          <p:cNvPr id="17" name="上箭头 16"/>
          <p:cNvSpPr/>
          <p:nvPr/>
        </p:nvSpPr>
        <p:spPr bwMode="auto">
          <a:xfrm>
            <a:off x="2895600" y="4387811"/>
            <a:ext cx="495300" cy="831116"/>
          </a:xfrm>
          <a:prstGeom prst="upArrow">
            <a:avLst/>
          </a:prstGeom>
          <a:ln>
            <a:solidFill>
              <a:srgbClr val="0000FF"/>
            </a:solidFill>
            <a:prstDash val="dash"/>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fontAlgn="base">
              <a:spcBef>
                <a:spcPct val="0"/>
              </a:spcBef>
              <a:spcAft>
                <a:spcPct val="0"/>
              </a:spcAft>
            </a:pPr>
            <a:endParaRPr lang="zh-CN" altLang="en-US" sz="4000" b="1">
              <a:solidFill>
                <a:srgbClr val="0000FF"/>
              </a:solidFill>
            </a:endParaRPr>
          </a:p>
        </p:txBody>
      </p:sp>
      <p:sp>
        <p:nvSpPr>
          <p:cNvPr id="18" name="上箭头 17"/>
          <p:cNvSpPr/>
          <p:nvPr/>
        </p:nvSpPr>
        <p:spPr bwMode="auto">
          <a:xfrm>
            <a:off x="5600700" y="4387811"/>
            <a:ext cx="495300" cy="831116"/>
          </a:xfrm>
          <a:prstGeom prst="upArrow">
            <a:avLst/>
          </a:prstGeom>
          <a:ln>
            <a:solidFill>
              <a:srgbClr val="0000FF"/>
            </a:solidFill>
            <a:prstDash val="dash"/>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fontAlgn="base">
              <a:spcBef>
                <a:spcPct val="0"/>
              </a:spcBef>
              <a:spcAft>
                <a:spcPct val="0"/>
              </a:spcAft>
            </a:pPr>
            <a:endParaRPr lang="zh-CN" altLang="en-US" sz="4000" b="1">
              <a:solidFill>
                <a:srgbClr val="0000FF"/>
              </a:solidFill>
            </a:endParaRPr>
          </a:p>
        </p:txBody>
      </p:sp>
      <p:sp>
        <p:nvSpPr>
          <p:cNvPr id="16" name="TextBox 15"/>
          <p:cNvSpPr txBox="1"/>
          <p:nvPr/>
        </p:nvSpPr>
        <p:spPr>
          <a:xfrm>
            <a:off x="2465040" y="5373216"/>
            <a:ext cx="4267200" cy="584775"/>
          </a:xfrm>
          <a:prstGeom prst="rect">
            <a:avLst/>
          </a:prstGeom>
          <a:ln>
            <a:solidFill>
              <a:srgbClr val="0000FF"/>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fontAlgn="base">
              <a:spcBef>
                <a:spcPct val="0"/>
              </a:spcBef>
              <a:spcAft>
                <a:spcPct val="0"/>
              </a:spcAft>
            </a:pPr>
            <a:r>
              <a:rPr lang="zh-CN" altLang="en-US" sz="3200" b="1" dirty="0" smtClean="0">
                <a:solidFill>
                  <a:srgbClr val="0000FF"/>
                </a:solidFill>
              </a:rPr>
              <a:t>机器学习理论与方法</a:t>
            </a:r>
            <a:endParaRPr lang="zh-CN" altLang="en-US" sz="3200" b="1" dirty="0">
              <a:solidFill>
                <a:srgbClr val="0000FF"/>
              </a:solidFill>
            </a:endParaRPr>
          </a:p>
        </p:txBody>
      </p:sp>
    </p:spTree>
    <p:extLst>
      <p:ext uri="{BB962C8B-B14F-4D97-AF65-F5344CB8AC3E}">
        <p14:creationId xmlns:p14="http://schemas.microsoft.com/office/powerpoint/2010/main" val="14822702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728820" y="116632"/>
            <a:ext cx="3664073" cy="589360"/>
          </a:xfrm>
        </p:spPr>
        <p:txBody>
          <a:bodyPr vert="horz" lIns="91440" tIns="45720" rIns="91440" bIns="45720" rtlCol="0" anchor="ctr">
            <a:noAutofit/>
          </a:bodyPr>
          <a:lstStyle/>
          <a:p>
            <a:r>
              <a:rPr lang="zh-CN" altLang="en-US" sz="2800" dirty="0">
                <a:latin typeface="微软雅黑" panose="020B0503020204020204" pitchFamily="34" charset="-122"/>
                <a:ea typeface="微软雅黑" panose="020B0503020204020204" pitchFamily="34" charset="-122"/>
              </a:rPr>
              <a:t>深度学习的定义</a:t>
            </a:r>
          </a:p>
        </p:txBody>
      </p:sp>
      <p:sp>
        <p:nvSpPr>
          <p:cNvPr id="3" name="内容占位符 2"/>
          <p:cNvSpPr>
            <a:spLocks noGrp="1"/>
          </p:cNvSpPr>
          <p:nvPr>
            <p:ph idx="1"/>
          </p:nvPr>
        </p:nvSpPr>
        <p:spPr>
          <a:xfrm>
            <a:off x="323528" y="1772816"/>
            <a:ext cx="8496944" cy="2952328"/>
          </a:xfrm>
        </p:spPr>
        <p:txBody>
          <a:bodyPr vert="horz" lIns="91440" tIns="45720" rIns="91440" bIns="45720" rtlCol="0" anchor="ctr">
            <a:noAutofit/>
          </a:bodyPr>
          <a:lstStyle/>
          <a:p>
            <a:pPr marL="0" indent="0" algn="just">
              <a:spcBef>
                <a:spcPct val="0"/>
              </a:spcBef>
              <a:buNone/>
            </a:pPr>
            <a:r>
              <a:rPr lang="zh-CN" altLang="en-US" dirty="0" smtClean="0">
                <a:latin typeface="Aparajita" panose="020B0604020202020204" pitchFamily="34" charset="0"/>
                <a:ea typeface="微软雅黑" panose="020B0503020204020204" pitchFamily="34" charset="-122"/>
                <a:cs typeface="Aparajita" panose="020B0604020202020204" pitchFamily="34" charset="0"/>
              </a:rPr>
              <a:t>Deep </a:t>
            </a:r>
            <a:r>
              <a:rPr lang="zh-CN" altLang="en-US" dirty="0">
                <a:latin typeface="Aparajita" panose="020B0604020202020204" pitchFamily="34" charset="0"/>
                <a:ea typeface="微软雅黑" panose="020B0503020204020204" pitchFamily="34" charset="-122"/>
                <a:cs typeface="Aparajita" panose="020B0604020202020204" pitchFamily="34" charset="0"/>
              </a:rPr>
              <a:t>learning is a set of algorithms in machine learning that attempt to model high-level abstractions in data by using architectures composed of multiple non-linear transformations</a:t>
            </a:r>
            <a:r>
              <a:rPr lang="zh-CN" altLang="en-US" dirty="0" smtClean="0">
                <a:latin typeface="Aparajita" panose="020B0604020202020204" pitchFamily="34" charset="0"/>
                <a:ea typeface="微软雅黑" panose="020B0503020204020204" pitchFamily="34" charset="-122"/>
                <a:cs typeface="Aparajita" panose="020B0604020202020204" pitchFamily="34" charset="0"/>
              </a:rPr>
              <a:t>.</a:t>
            </a:r>
            <a:endParaRPr lang="en-US" altLang="zh-CN" dirty="0" smtClean="0">
              <a:latin typeface="Aparajita" panose="020B0604020202020204" pitchFamily="34" charset="0"/>
              <a:ea typeface="微软雅黑" panose="020B0503020204020204" pitchFamily="34" charset="-122"/>
              <a:cs typeface="Aparajita" panose="020B0604020202020204" pitchFamily="34" charset="0"/>
            </a:endParaRPr>
          </a:p>
          <a:p>
            <a:pPr algn="just">
              <a:spcBef>
                <a:spcPct val="0"/>
              </a:spcBef>
              <a:buNone/>
            </a:pPr>
            <a:endParaRPr lang="zh-CN" altLang="en-US" dirty="0">
              <a:latin typeface="Aparajita" panose="020B0604020202020204" pitchFamily="34" charset="0"/>
              <a:ea typeface="微软雅黑" panose="020B0503020204020204" pitchFamily="34" charset="-122"/>
              <a:cs typeface="Aparajita" panose="020B0604020202020204" pitchFamily="34" charset="0"/>
            </a:endParaRPr>
          </a:p>
          <a:p>
            <a:pPr algn="just">
              <a:spcBef>
                <a:spcPct val="0"/>
              </a:spcBef>
              <a:buNone/>
            </a:pPr>
            <a:r>
              <a:rPr lang="zh-CN" altLang="en-US" dirty="0">
                <a:latin typeface="Aparajita" panose="020B0604020202020204" pitchFamily="34" charset="0"/>
                <a:ea typeface="微软雅黑" panose="020B0503020204020204" pitchFamily="34" charset="-122"/>
                <a:cs typeface="Aparajita" panose="020B0604020202020204" pitchFamily="34" charset="0"/>
              </a:rPr>
              <a:t>                                   </a:t>
            </a:r>
            <a:r>
              <a:rPr lang="zh-CN" altLang="en-US" dirty="0" smtClean="0">
                <a:latin typeface="Aparajita" panose="020B0604020202020204" pitchFamily="34" charset="0"/>
                <a:ea typeface="微软雅黑" panose="020B0503020204020204" pitchFamily="34" charset="-122"/>
                <a:cs typeface="Aparajita" panose="020B0604020202020204" pitchFamily="34" charset="0"/>
              </a:rPr>
              <a:t>                                  </a:t>
            </a:r>
            <a:r>
              <a:rPr lang="zh-CN" altLang="en-US" dirty="0">
                <a:latin typeface="Aparajita" panose="020B0604020202020204" pitchFamily="34" charset="0"/>
                <a:ea typeface="微软雅黑" panose="020B0503020204020204" pitchFamily="34" charset="-122"/>
                <a:cs typeface="Aparajita" panose="020B0604020202020204" pitchFamily="34" charset="0"/>
              </a:rPr>
              <a:t>———  </a:t>
            </a:r>
            <a:r>
              <a:rPr lang="zh-CN" altLang="en-US" dirty="0" smtClean="0">
                <a:latin typeface="Aparajita" panose="020B0604020202020204" pitchFamily="34" charset="0"/>
                <a:ea typeface="微软雅黑" panose="020B0503020204020204" pitchFamily="34" charset="-122"/>
                <a:cs typeface="Aparajita" panose="020B0604020202020204" pitchFamily="34" charset="0"/>
              </a:rPr>
              <a:t>wikipedia</a:t>
            </a:r>
            <a:endParaRPr lang="zh-CN" altLang="en-US" dirty="0">
              <a:latin typeface="Aparajita" panose="020B0604020202020204" pitchFamily="34" charset="0"/>
              <a:ea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320357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116</a:t>
            </a:fld>
            <a:endParaRPr lang="zh-CN" altLang="en-US"/>
          </a:p>
        </p:txBody>
      </p:sp>
      <p:sp>
        <p:nvSpPr>
          <p:cNvPr id="3" name="标题 1"/>
          <p:cNvSpPr txBox="1">
            <a:spLocks/>
          </p:cNvSpPr>
          <p:nvPr/>
        </p:nvSpPr>
        <p:spPr>
          <a:xfrm>
            <a:off x="2166146" y="116632"/>
            <a:ext cx="4788049" cy="58936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800" dirty="0" smtClean="0">
                <a:latin typeface="微软雅黑" panose="020B0503020204020204" pitchFamily="34" charset="-122"/>
                <a:ea typeface="微软雅黑" panose="020B0503020204020204" pitchFamily="34" charset="-122"/>
              </a:rPr>
              <a:t>深度卷积神经网络（</a:t>
            </a:r>
            <a:r>
              <a:rPr lang="en-US" altLang="zh-CN" sz="2800" dirty="0" smtClean="0">
                <a:latin typeface="微软雅黑" panose="020B0503020204020204" pitchFamily="34" charset="-122"/>
                <a:ea typeface="微软雅黑" panose="020B0503020204020204" pitchFamily="34" charset="-122"/>
              </a:rPr>
              <a:t>CNN</a:t>
            </a:r>
            <a:r>
              <a:rPr lang="zh-CN" altLang="en-US" sz="2800" dirty="0" smtClean="0">
                <a:latin typeface="微软雅黑" panose="020B0503020204020204" pitchFamily="34" charset="-122"/>
                <a:ea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endParaRPr>
          </a:p>
        </p:txBody>
      </p:sp>
      <p:sp>
        <p:nvSpPr>
          <p:cNvPr id="4" name="Content Placeholder 2"/>
          <p:cNvSpPr txBox="1">
            <a:spLocks/>
          </p:cNvSpPr>
          <p:nvPr/>
        </p:nvSpPr>
        <p:spPr>
          <a:xfrm>
            <a:off x="1331640" y="1041549"/>
            <a:ext cx="6172200" cy="80327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t>Fukushima 1980</a:t>
            </a:r>
            <a:r>
              <a:rPr lang="zh-CN" altLang="en-US" sz="2000" dirty="0" smtClean="0"/>
              <a:t>年提出了卷积神经网络</a:t>
            </a:r>
            <a:r>
              <a:rPr lang="en-US" altLang="zh-CN" sz="2000" dirty="0" smtClean="0"/>
              <a:t>(CNN)</a:t>
            </a:r>
            <a:endParaRPr lang="en-US" sz="2000" dirty="0" smtClean="0"/>
          </a:p>
          <a:p>
            <a:r>
              <a:rPr lang="en-US" sz="2000" dirty="0" err="1" smtClean="0"/>
              <a:t>LeCun</a:t>
            </a:r>
            <a:r>
              <a:rPr lang="en-US" sz="2000" dirty="0" smtClean="0"/>
              <a:t>, </a:t>
            </a:r>
            <a:r>
              <a:rPr lang="en-US" sz="2000" dirty="0" err="1" smtClean="0"/>
              <a:t>Bottou</a:t>
            </a:r>
            <a:r>
              <a:rPr lang="en-US" sz="2000" dirty="0" smtClean="0"/>
              <a:t>, </a:t>
            </a:r>
            <a:r>
              <a:rPr lang="en-US" sz="2000" dirty="0" err="1" smtClean="0"/>
              <a:t>Bengio</a:t>
            </a:r>
            <a:r>
              <a:rPr lang="en-US" sz="2000" dirty="0" smtClean="0"/>
              <a:t> </a:t>
            </a:r>
            <a:r>
              <a:rPr lang="zh-CN" altLang="en-US" sz="2000" dirty="0" smtClean="0"/>
              <a:t>和 </a:t>
            </a:r>
            <a:r>
              <a:rPr lang="en-US" sz="2000" dirty="0" err="1" smtClean="0"/>
              <a:t>Haffner</a:t>
            </a:r>
            <a:r>
              <a:rPr lang="en-US" sz="2000" dirty="0" smtClean="0"/>
              <a:t> 1998</a:t>
            </a:r>
            <a:r>
              <a:rPr lang="zh-CN" altLang="en-US" sz="2000" dirty="0" smtClean="0"/>
              <a:t>年进行改进</a:t>
            </a:r>
            <a:endParaRPr lang="en-US" sz="2000" dirty="0"/>
          </a:p>
        </p:txBody>
      </p:sp>
      <p:sp>
        <p:nvSpPr>
          <p:cNvPr id="5" name="TextBox 8"/>
          <p:cNvSpPr txBox="1"/>
          <p:nvPr/>
        </p:nvSpPr>
        <p:spPr>
          <a:xfrm>
            <a:off x="7380312" y="5084864"/>
            <a:ext cx="1080120" cy="507831"/>
          </a:xfrm>
          <a:prstGeom prst="rect">
            <a:avLst/>
          </a:prstGeom>
          <a:noFill/>
        </p:spPr>
        <p:txBody>
          <a:bodyPr wrap="square" rtlCol="0">
            <a:spAutoFit/>
          </a:bodyPr>
          <a:lstStyle/>
          <a:p>
            <a:pPr algn="ctr" defTabSz="685800"/>
            <a:r>
              <a:rPr lang="zh-CN" altLang="en-US" sz="1350" dirty="0">
                <a:solidFill>
                  <a:srgbClr val="00B050"/>
                </a:solidFill>
                <a:latin typeface="微软雅黑" panose="020B0503020204020204" pitchFamily="34" charset="-122"/>
                <a:ea typeface="微软雅黑" panose="020B0503020204020204" pitchFamily="34" charset="-122"/>
              </a:rPr>
              <a:t>学习得到的卷积滤波器</a:t>
            </a:r>
            <a:endParaRPr lang="en-US" sz="1350" dirty="0">
              <a:solidFill>
                <a:srgbClr val="00B050"/>
              </a:solidFill>
              <a:latin typeface="微软雅黑" panose="020B0503020204020204" pitchFamily="34" charset="-122"/>
              <a:ea typeface="微软雅黑" panose="020B0503020204020204" pitchFamily="34" charset="-122"/>
            </a:endParaRPr>
          </a:p>
        </p:txBody>
      </p:sp>
      <p:pic>
        <p:nvPicPr>
          <p:cNvPr id="6" name="图片 5" descr="mylen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2112" y="2199106"/>
            <a:ext cx="6820288" cy="1594118"/>
          </a:xfrm>
          <a:prstGeom prst="rect">
            <a:avLst/>
          </a:prstGeom>
        </p:spPr>
      </p:pic>
      <p:pic>
        <p:nvPicPr>
          <p:cNvPr id="7" name="图片 6" descr="下载 (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0199" y="4321208"/>
            <a:ext cx="3619913" cy="2035142"/>
          </a:xfrm>
          <a:prstGeom prst="rect">
            <a:avLst/>
          </a:prstGeom>
        </p:spPr>
      </p:pic>
      <p:sp>
        <p:nvSpPr>
          <p:cNvPr id="8" name="任意多边形 7"/>
          <p:cNvSpPr/>
          <p:nvPr/>
        </p:nvSpPr>
        <p:spPr>
          <a:xfrm>
            <a:off x="2832982" y="3140968"/>
            <a:ext cx="874922" cy="1873514"/>
          </a:xfrm>
          <a:custGeom>
            <a:avLst/>
            <a:gdLst>
              <a:gd name="connsiteX0" fmla="*/ 356384 w 869731"/>
              <a:gd name="connsiteY0" fmla="*/ 0 h 1812757"/>
              <a:gd name="connsiteX1" fmla="*/ 19500 w 869731"/>
              <a:gd name="connsiteY1" fmla="*/ 657726 h 1812757"/>
              <a:gd name="connsiteX2" fmla="*/ 869731 w 869731"/>
              <a:gd name="connsiteY2" fmla="*/ 1812757 h 1812757"/>
            </a:gdLst>
            <a:ahLst/>
            <a:cxnLst>
              <a:cxn ang="0">
                <a:pos x="connsiteX0" y="connsiteY0"/>
              </a:cxn>
              <a:cxn ang="0">
                <a:pos x="connsiteX1" y="connsiteY1"/>
              </a:cxn>
              <a:cxn ang="0">
                <a:pos x="connsiteX2" y="connsiteY2"/>
              </a:cxn>
            </a:cxnLst>
            <a:rect l="l" t="t" r="r" b="b"/>
            <a:pathLst>
              <a:path w="869731" h="1812757">
                <a:moveTo>
                  <a:pt x="356384" y="0"/>
                </a:moveTo>
                <a:cubicBezTo>
                  <a:pt x="145163" y="177800"/>
                  <a:pt x="-66058" y="355600"/>
                  <a:pt x="19500" y="657726"/>
                </a:cubicBezTo>
                <a:cubicBezTo>
                  <a:pt x="105058" y="959852"/>
                  <a:pt x="709310" y="1609557"/>
                  <a:pt x="869731" y="1812757"/>
                </a:cubicBezTo>
              </a:path>
            </a:pathLst>
          </a:custGeom>
          <a:noFill/>
          <a:ln w="38100">
            <a:solidFill>
              <a:srgbClr val="00B050"/>
            </a:solidFill>
            <a:prstDash val="sysDot"/>
            <a:headEnd type="ova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Tree>
    <p:extLst>
      <p:ext uri="{BB962C8B-B14F-4D97-AF65-F5344CB8AC3E}">
        <p14:creationId xmlns:p14="http://schemas.microsoft.com/office/powerpoint/2010/main" val="222764739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117</a:t>
            </a:fld>
            <a:endParaRPr lang="zh-CN" altLang="en-US"/>
          </a:p>
        </p:txBody>
      </p:sp>
      <p:sp>
        <p:nvSpPr>
          <p:cNvPr id="3" name="Content Placeholder 2"/>
          <p:cNvSpPr txBox="1">
            <a:spLocks/>
          </p:cNvSpPr>
          <p:nvPr/>
        </p:nvSpPr>
        <p:spPr>
          <a:xfrm>
            <a:off x="395536" y="1556792"/>
            <a:ext cx="6172200" cy="16954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2400" b="1" dirty="0" smtClean="0">
                <a:solidFill>
                  <a:srgbClr val="00B050"/>
                </a:solidFill>
              </a:rPr>
              <a:t>卷积</a:t>
            </a:r>
            <a:endParaRPr lang="en-US" sz="2000" b="1" dirty="0" smtClean="0">
              <a:solidFill>
                <a:srgbClr val="00B050"/>
              </a:solidFill>
            </a:endParaRPr>
          </a:p>
          <a:p>
            <a:endParaRPr lang="en-US" sz="2000" dirty="0" smtClean="0"/>
          </a:p>
          <a:p>
            <a:endParaRPr lang="en-US" sz="2000" dirty="0" smtClean="0"/>
          </a:p>
          <a:p>
            <a:endParaRPr lang="en-US" sz="2000" dirty="0" smtClean="0"/>
          </a:p>
          <a:p>
            <a:endParaRPr lang="en-US" sz="2000" dirty="0"/>
          </a:p>
        </p:txBody>
      </p:sp>
      <p:pic>
        <p:nvPicPr>
          <p:cNvPr id="4" name="图片 3" descr="conv.jpg"/>
          <p:cNvPicPr>
            <a:picLocks noChangeAspect="1"/>
          </p:cNvPicPr>
          <p:nvPr/>
        </p:nvPicPr>
        <p:blipFill rotWithShape="1">
          <a:blip r:embed="rId2">
            <a:extLst>
              <a:ext uri="{28A0092B-C50C-407E-A947-70E740481C1C}">
                <a14:useLocalDpi xmlns:a14="http://schemas.microsoft.com/office/drawing/2010/main" val="0"/>
              </a:ext>
            </a:extLst>
          </a:blip>
          <a:srcRect t="20356"/>
          <a:stretch/>
        </p:blipFill>
        <p:spPr>
          <a:xfrm>
            <a:off x="1619672" y="1268760"/>
            <a:ext cx="3632660" cy="2232248"/>
          </a:xfrm>
          <a:prstGeom prst="rect">
            <a:avLst/>
          </a:prstGeom>
        </p:spPr>
      </p:pic>
      <p:grpSp>
        <p:nvGrpSpPr>
          <p:cNvPr id="5" name="组 12"/>
          <p:cNvGrpSpPr/>
          <p:nvPr/>
        </p:nvGrpSpPr>
        <p:grpSpPr>
          <a:xfrm>
            <a:off x="5220072" y="3681029"/>
            <a:ext cx="3438382" cy="2196243"/>
            <a:chOff x="4572000" y="3739124"/>
            <a:chExt cx="3312368" cy="2159133"/>
          </a:xfrm>
        </p:grpSpPr>
        <p:pic>
          <p:nvPicPr>
            <p:cNvPr id="6" name="图片 5" descr="conv2.jpg"/>
            <p:cNvPicPr>
              <a:picLocks noChangeAspect="1"/>
            </p:cNvPicPr>
            <p:nvPr/>
          </p:nvPicPr>
          <p:blipFill rotWithShape="1">
            <a:blip r:embed="rId3">
              <a:extLst>
                <a:ext uri="{28A0092B-C50C-407E-A947-70E740481C1C}">
                  <a14:useLocalDpi xmlns:a14="http://schemas.microsoft.com/office/drawing/2010/main" val="0"/>
                </a:ext>
              </a:extLst>
            </a:blip>
            <a:srcRect l="779" t="1013" r="51163" b="-1"/>
            <a:stretch/>
          </p:blipFill>
          <p:spPr>
            <a:xfrm>
              <a:off x="4572000" y="3739124"/>
              <a:ext cx="3245452" cy="2159133"/>
            </a:xfrm>
            <a:prstGeom prst="rect">
              <a:avLst/>
            </a:prstGeom>
          </p:spPr>
        </p:pic>
        <p:sp>
          <p:nvSpPr>
            <p:cNvPr id="7" name="矩形 6"/>
            <p:cNvSpPr/>
            <p:nvPr/>
          </p:nvSpPr>
          <p:spPr>
            <a:xfrm>
              <a:off x="7452320" y="5661248"/>
              <a:ext cx="432048" cy="216024"/>
            </a:xfrm>
            <a:prstGeom prst="rect">
              <a:avLst/>
            </a:prstGeom>
            <a:solidFill>
              <a:srgbClr val="FFFFFF"/>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kumimoji="1" lang="zh-CN" altLang="en-US" sz="1350">
                <a:solidFill>
                  <a:prstClr val="white"/>
                </a:solidFill>
              </a:endParaRPr>
            </a:p>
          </p:txBody>
        </p:sp>
      </p:grpSp>
      <p:sp>
        <p:nvSpPr>
          <p:cNvPr id="8" name="Content Placeholder 2"/>
          <p:cNvSpPr txBox="1">
            <a:spLocks/>
          </p:cNvSpPr>
          <p:nvPr/>
        </p:nvSpPr>
        <p:spPr>
          <a:xfrm>
            <a:off x="3059832" y="4059070"/>
            <a:ext cx="2492034" cy="1458162"/>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2400" b="1" dirty="0">
                <a:solidFill>
                  <a:srgbClr val="00B050"/>
                </a:solidFill>
              </a:rPr>
              <a:t>采样</a:t>
            </a:r>
            <a:r>
              <a:rPr lang="en-US" altLang="zh-CN" sz="2400" dirty="0">
                <a:solidFill>
                  <a:srgbClr val="00B050"/>
                </a:solidFill>
              </a:rPr>
              <a:t>(</a:t>
            </a:r>
            <a:r>
              <a:rPr lang="en-US" sz="2400" dirty="0">
                <a:solidFill>
                  <a:srgbClr val="00B050"/>
                </a:solidFill>
              </a:rPr>
              <a:t>Pooling)</a:t>
            </a:r>
            <a:r>
              <a:rPr lang="zh-CN" altLang="en-US" sz="2000" dirty="0">
                <a:solidFill>
                  <a:prstClr val="black"/>
                </a:solidFill>
              </a:rPr>
              <a:t> </a:t>
            </a:r>
            <a:endParaRPr lang="en-US" altLang="zh-CN" sz="1400" dirty="0">
              <a:solidFill>
                <a:prstClr val="black"/>
              </a:solidFill>
            </a:endParaRPr>
          </a:p>
          <a:p>
            <a:pPr marL="300038" lvl="1" indent="0">
              <a:buNone/>
            </a:pPr>
            <a:r>
              <a:rPr lang="zh-CN" altLang="en-US" sz="1400" dirty="0">
                <a:solidFill>
                  <a:prstClr val="black"/>
                </a:solidFill>
              </a:rPr>
              <a:t>  </a:t>
            </a:r>
            <a:r>
              <a:rPr lang="en-US" sz="1400" dirty="0">
                <a:solidFill>
                  <a:prstClr val="black"/>
                </a:solidFill>
              </a:rPr>
              <a:t>Max</a:t>
            </a:r>
            <a:r>
              <a:rPr lang="en-US" altLang="zh-CN" sz="1400" dirty="0">
                <a:solidFill>
                  <a:prstClr val="black"/>
                </a:solidFill>
              </a:rPr>
              <a:t>-pooling</a:t>
            </a:r>
          </a:p>
          <a:p>
            <a:pPr marL="300038" lvl="1" indent="0">
              <a:buNone/>
            </a:pPr>
            <a:r>
              <a:rPr lang="zh-CN" altLang="en-US" sz="1400" dirty="0">
                <a:solidFill>
                  <a:prstClr val="black"/>
                </a:solidFill>
              </a:rPr>
              <a:t>  </a:t>
            </a:r>
            <a:r>
              <a:rPr lang="en-US" sz="1400" dirty="0">
                <a:solidFill>
                  <a:prstClr val="black"/>
                </a:solidFill>
              </a:rPr>
              <a:t>Average</a:t>
            </a:r>
            <a:r>
              <a:rPr lang="en-US" altLang="zh-CN" sz="1400" dirty="0">
                <a:solidFill>
                  <a:prstClr val="black"/>
                </a:solidFill>
              </a:rPr>
              <a:t>-pooling</a:t>
            </a:r>
          </a:p>
          <a:p>
            <a:pPr marL="300038" lvl="1" indent="0">
              <a:buNone/>
            </a:pPr>
            <a:r>
              <a:rPr lang="zh-CN" altLang="en-US" sz="1400" dirty="0">
                <a:solidFill>
                  <a:prstClr val="black"/>
                </a:solidFill>
              </a:rPr>
              <a:t>  </a:t>
            </a:r>
            <a:r>
              <a:rPr lang="en-US" sz="1400" dirty="0">
                <a:solidFill>
                  <a:prstClr val="black"/>
                </a:solidFill>
              </a:rPr>
              <a:t>Stochastic</a:t>
            </a:r>
            <a:r>
              <a:rPr lang="en-US" altLang="zh-CN" sz="1400" dirty="0">
                <a:solidFill>
                  <a:prstClr val="black"/>
                </a:solidFill>
              </a:rPr>
              <a:t>-pooling</a:t>
            </a:r>
            <a:endParaRPr lang="en-US" sz="1400" dirty="0">
              <a:solidFill>
                <a:prstClr val="black"/>
              </a:solidFill>
            </a:endParaRPr>
          </a:p>
        </p:txBody>
      </p:sp>
      <p:sp>
        <p:nvSpPr>
          <p:cNvPr id="9" name="标题 1"/>
          <p:cNvSpPr txBox="1">
            <a:spLocks/>
          </p:cNvSpPr>
          <p:nvPr/>
        </p:nvSpPr>
        <p:spPr>
          <a:xfrm>
            <a:off x="2267744" y="116632"/>
            <a:ext cx="4579484" cy="589360"/>
          </a:xfrm>
          <a:prstGeom prst="rect">
            <a:avLst/>
          </a:prstGeom>
        </p:spPr>
        <p:txBody>
          <a:bodyPr vert="horz" lIns="91440" tIns="45720" rIns="91440" bIns="45720" rtlCol="0" anchor="ctr">
            <a:noAutofit/>
          </a:bodyPr>
          <a:lstStyle>
            <a:defPPr>
              <a:defRPr lang="zh-CN"/>
            </a:defPPr>
            <a:lvl1pPr algn="ctr">
              <a:spcBef>
                <a:spcPct val="0"/>
              </a:spcBef>
              <a:buNone/>
              <a:defRPr sz="2800">
                <a:latin typeface="微软雅黑" panose="020B0503020204020204" pitchFamily="34" charset="-122"/>
                <a:ea typeface="微软雅黑" panose="020B0503020204020204" pitchFamily="34" charset="-122"/>
                <a:cs typeface="+mj-cs"/>
              </a:defRPr>
            </a:lvl1pPr>
          </a:lstStyle>
          <a:p>
            <a:r>
              <a:rPr lang="zh-CN" altLang="en-US" dirty="0"/>
              <a:t>深度卷积神经网络</a:t>
            </a:r>
            <a:r>
              <a:rPr lang="en-US" altLang="zh-CN" dirty="0"/>
              <a:t>(CNN)</a:t>
            </a:r>
            <a:endParaRPr lang="zh-CN" altLang="en-US" dirty="0"/>
          </a:p>
        </p:txBody>
      </p:sp>
    </p:spTree>
    <p:extLst>
      <p:ext uri="{BB962C8B-B14F-4D97-AF65-F5344CB8AC3E}">
        <p14:creationId xmlns:p14="http://schemas.microsoft.com/office/powerpoint/2010/main" val="1481059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118</a:t>
            </a:fld>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484784"/>
            <a:ext cx="8208912" cy="4104456"/>
          </a:xfrm>
          <a:prstGeom prst="rect">
            <a:avLst/>
          </a:prstGeom>
          <a:ln>
            <a:solidFill>
              <a:srgbClr val="00B0F0"/>
            </a:solidFill>
          </a:ln>
        </p:spPr>
      </p:pic>
      <p:sp>
        <p:nvSpPr>
          <p:cNvPr id="4" name="标题 1"/>
          <p:cNvSpPr txBox="1">
            <a:spLocks/>
          </p:cNvSpPr>
          <p:nvPr/>
        </p:nvSpPr>
        <p:spPr>
          <a:xfrm>
            <a:off x="482058" y="116632"/>
            <a:ext cx="8186117" cy="637579"/>
          </a:xfrm>
          <a:prstGeom prst="rect">
            <a:avLst/>
          </a:prstGeom>
          <a:ln w="12700">
            <a:miter lim="400000"/>
          </a:ln>
        </p:spPr>
        <p:txBody>
          <a:bodyPr lIns="34289" rIns="34289"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800" dirty="0">
                <a:latin typeface="微软雅黑" panose="020B0503020204020204" pitchFamily="34" charset="-122"/>
                <a:ea typeface="微软雅黑" panose="020B0503020204020204" pitchFamily="34" charset="-122"/>
              </a:rPr>
              <a:t>CNN</a:t>
            </a:r>
            <a:r>
              <a:rPr lang="zh-CN" altLang="en-US" sz="2800" dirty="0">
                <a:latin typeface="微软雅黑" panose="020B0503020204020204" pitchFamily="34" charset="-122"/>
                <a:ea typeface="微软雅黑" panose="020B0503020204020204" pitchFamily="34" charset="-122"/>
              </a:rPr>
              <a:t>人脸特征学习：从简单特征到复杂特征</a:t>
            </a:r>
          </a:p>
        </p:txBody>
      </p:sp>
    </p:spTree>
    <p:extLst>
      <p:ext uri="{BB962C8B-B14F-4D97-AF65-F5344CB8AC3E}">
        <p14:creationId xmlns:p14="http://schemas.microsoft.com/office/powerpoint/2010/main" val="38512812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119</a:t>
            </a:fld>
            <a:endParaRPr lang="zh-CN" altLang="en-US"/>
          </a:p>
        </p:txBody>
      </p:sp>
      <p:pic>
        <p:nvPicPr>
          <p:cNvPr id="3" name="Picture 2"/>
          <p:cNvPicPr>
            <a:picLocks noChangeAspect="1" noChangeArrowheads="1"/>
          </p:cNvPicPr>
          <p:nvPr/>
        </p:nvPicPr>
        <p:blipFill>
          <a:blip r:embed="rId2" cstate="print"/>
          <a:srcRect/>
          <a:stretch>
            <a:fillRect/>
          </a:stretch>
        </p:blipFill>
        <p:spPr bwMode="auto">
          <a:xfrm>
            <a:off x="287524" y="1052736"/>
            <a:ext cx="8568952" cy="5400600"/>
          </a:xfrm>
          <a:prstGeom prst="rect">
            <a:avLst/>
          </a:prstGeom>
          <a:noFill/>
          <a:ln w="9525">
            <a:noFill/>
            <a:miter lim="800000"/>
            <a:headEnd/>
            <a:tailEnd/>
          </a:ln>
        </p:spPr>
      </p:pic>
      <p:sp>
        <p:nvSpPr>
          <p:cNvPr id="4" name="TextBox 4"/>
          <p:cNvSpPr txBox="1"/>
          <p:nvPr/>
        </p:nvSpPr>
        <p:spPr>
          <a:xfrm>
            <a:off x="813632" y="188640"/>
            <a:ext cx="7502375" cy="523220"/>
          </a:xfrm>
          <a:prstGeom prst="rect">
            <a:avLst/>
          </a:prstGeom>
          <a:noFill/>
        </p:spPr>
        <p:txBody>
          <a:bodyPr wrap="none" rtlCol="0">
            <a:spAutoFit/>
          </a:bodyPr>
          <a:lstStyle/>
          <a:p>
            <a:pPr defTabSz="685800"/>
            <a:r>
              <a:rPr lang="zh-CN" altLang="en-US" sz="2800" dirty="0" smtClean="0">
                <a:solidFill>
                  <a:schemeClr val="tx1">
                    <a:lumMod val="65000"/>
                    <a:lumOff val="35000"/>
                  </a:schemeClr>
                </a:solidFill>
                <a:latin typeface="微软雅黑" pitchFamily="34" charset="-122"/>
                <a:ea typeface="微软雅黑" pitchFamily="34" charset="-122"/>
              </a:rPr>
              <a:t>图像数据集：</a:t>
            </a:r>
            <a:r>
              <a:rPr lang="en-US" sz="2800" dirty="0" smtClean="0">
                <a:solidFill>
                  <a:schemeClr val="tx1">
                    <a:lumMod val="65000"/>
                    <a:lumOff val="35000"/>
                  </a:schemeClr>
                </a:solidFill>
                <a:latin typeface="微软雅黑" pitchFamily="34" charset="-122"/>
                <a:ea typeface="微软雅黑" pitchFamily="34" charset="-122"/>
              </a:rPr>
              <a:t>ImageNet</a:t>
            </a:r>
            <a:r>
              <a:rPr lang="zh-CN" altLang="en-US" dirty="0">
                <a:solidFill>
                  <a:srgbClr val="00B050"/>
                </a:solidFill>
              </a:rPr>
              <a:t>（</a:t>
            </a:r>
            <a:r>
              <a:rPr lang="en-US" altLang="zh-CN" dirty="0">
                <a:solidFill>
                  <a:srgbClr val="00B050"/>
                </a:solidFill>
              </a:rPr>
              <a:t>1000</a:t>
            </a:r>
            <a:r>
              <a:rPr lang="zh-CN" altLang="en-US" dirty="0">
                <a:solidFill>
                  <a:srgbClr val="00B050"/>
                </a:solidFill>
              </a:rPr>
              <a:t>个类别，</a:t>
            </a:r>
            <a:r>
              <a:rPr lang="en-US" altLang="zh-CN" dirty="0">
                <a:solidFill>
                  <a:srgbClr val="00B050"/>
                </a:solidFill>
              </a:rPr>
              <a:t>1</a:t>
            </a:r>
            <a:r>
              <a:rPr lang="zh-CN" altLang="en-US" dirty="0">
                <a:solidFill>
                  <a:srgbClr val="00B050"/>
                </a:solidFill>
              </a:rPr>
              <a:t>百万以上图片）</a:t>
            </a:r>
            <a:endParaRPr lang="en-US" dirty="0">
              <a:solidFill>
                <a:srgbClr val="00B050"/>
              </a:solidFill>
            </a:endParaRPr>
          </a:p>
        </p:txBody>
      </p:sp>
    </p:spTree>
    <p:extLst>
      <p:ext uri="{BB962C8B-B14F-4D97-AF65-F5344CB8AC3E}">
        <p14:creationId xmlns:p14="http://schemas.microsoft.com/office/powerpoint/2010/main" val="25628552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求解</a:t>
            </a:r>
            <a:r>
              <a:rPr lang="en-US" altLang="zh-CN" i="1" dirty="0" smtClean="0"/>
              <a:t>w</a:t>
            </a:r>
            <a:r>
              <a:rPr lang="zh-CN" altLang="en-US" dirty="0" smtClean="0"/>
              <a:t>获得线性分类器</a:t>
            </a:r>
            <a:endParaRPr lang="zh-CN" alt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248" y="1484784"/>
            <a:ext cx="7962900" cy="46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2996952"/>
            <a:ext cx="3456384" cy="35343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2010544"/>
            <a:ext cx="8153400"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灯片编号占位符 2"/>
          <p:cNvSpPr>
            <a:spLocks noGrp="1"/>
          </p:cNvSpPr>
          <p:nvPr>
            <p:ph type="sldNum" sz="quarter" idx="12"/>
          </p:nvPr>
        </p:nvSpPr>
        <p:spPr/>
        <p:txBody>
          <a:bodyPr/>
          <a:lstStyle/>
          <a:p>
            <a:fld id="{0C913308-F349-4B6D-A68A-DD1791B4A57B}" type="slidenum">
              <a:rPr lang="zh-CN" altLang="en-US" smtClean="0"/>
              <a:t>12</a:t>
            </a:fld>
            <a:endParaRPr lang="zh-CN" altLang="en-US"/>
          </a:p>
        </p:txBody>
      </p:sp>
    </p:spTree>
    <p:extLst>
      <p:ext uri="{BB962C8B-B14F-4D97-AF65-F5344CB8AC3E}">
        <p14:creationId xmlns:p14="http://schemas.microsoft.com/office/powerpoint/2010/main" val="14670536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79512" y="1022350"/>
            <a:ext cx="8799532" cy="5333999"/>
          </a:xfrm>
          <a:prstGeom prst="rect">
            <a:avLst/>
          </a:prstGeom>
        </p:spPr>
      </p:pic>
      <p:sp>
        <p:nvSpPr>
          <p:cNvPr id="2" name="灯片编号占位符 1"/>
          <p:cNvSpPr>
            <a:spLocks noGrp="1"/>
          </p:cNvSpPr>
          <p:nvPr>
            <p:ph type="sldNum" sz="quarter" idx="12"/>
          </p:nvPr>
        </p:nvSpPr>
        <p:spPr/>
        <p:txBody>
          <a:bodyPr/>
          <a:lstStyle/>
          <a:p>
            <a:fld id="{0C913308-F349-4B6D-A68A-DD1791B4A57B}" type="slidenum">
              <a:rPr lang="zh-CN" altLang="en-US" smtClean="0"/>
              <a:t>120</a:t>
            </a:fld>
            <a:endParaRPr lang="zh-CN" altLang="en-US"/>
          </a:p>
        </p:txBody>
      </p:sp>
      <p:sp>
        <p:nvSpPr>
          <p:cNvPr id="5" name="标题 1"/>
          <p:cNvSpPr txBox="1">
            <a:spLocks/>
          </p:cNvSpPr>
          <p:nvPr/>
        </p:nvSpPr>
        <p:spPr>
          <a:xfrm>
            <a:off x="482058" y="116632"/>
            <a:ext cx="8186117" cy="637579"/>
          </a:xfrm>
          <a:prstGeom prst="rect">
            <a:avLst/>
          </a:prstGeom>
          <a:ln w="12700">
            <a:miter lim="400000"/>
          </a:ln>
        </p:spPr>
        <p:txBody>
          <a:bodyPr lIns="34289" rIns="34289"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800" dirty="0" smtClean="0">
                <a:latin typeface="微软雅黑" panose="020B0503020204020204" pitchFamily="34" charset="-122"/>
                <a:ea typeface="微软雅黑" panose="020B0503020204020204" pitchFamily="34" charset="-122"/>
              </a:rPr>
              <a:t>ImageNet</a:t>
            </a:r>
            <a:r>
              <a:rPr lang="zh-CN" altLang="en-US" sz="2800" dirty="0" smtClean="0">
                <a:latin typeface="微软雅黑" panose="020B0503020204020204" pitchFamily="34" charset="-122"/>
                <a:ea typeface="微软雅黑" panose="020B0503020204020204" pitchFamily="34" charset="-122"/>
              </a:rPr>
              <a:t>：大规模视觉识别挑战赛</a:t>
            </a:r>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2998846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121</a:t>
            </a:fld>
            <a:endParaRPr lang="zh-CN" altLang="en-US"/>
          </a:p>
        </p:txBody>
      </p:sp>
      <p:sp>
        <p:nvSpPr>
          <p:cNvPr id="3" name="标题 1"/>
          <p:cNvSpPr txBox="1">
            <a:spLocks/>
          </p:cNvSpPr>
          <p:nvPr/>
        </p:nvSpPr>
        <p:spPr>
          <a:xfrm>
            <a:off x="482058" y="116632"/>
            <a:ext cx="8186117" cy="637579"/>
          </a:xfrm>
          <a:prstGeom prst="rect">
            <a:avLst/>
          </a:prstGeom>
          <a:ln w="12700">
            <a:miter lim="400000"/>
          </a:ln>
        </p:spPr>
        <p:txBody>
          <a:bodyPr lIns="34289" rIns="34289"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800" dirty="0" smtClean="0">
                <a:latin typeface="微软雅黑" panose="020B0503020204020204" pitchFamily="34" charset="-122"/>
                <a:ea typeface="微软雅黑" panose="020B0503020204020204" pitchFamily="34" charset="-122"/>
              </a:rPr>
              <a:t>深度卷积网络研究进展</a:t>
            </a:r>
            <a:endParaRPr lang="zh-CN" altLang="en-US" sz="2800" dirty="0">
              <a:latin typeface="微软雅黑" panose="020B0503020204020204" pitchFamily="34" charset="-122"/>
              <a:ea typeface="微软雅黑" panose="020B0503020204020204" pitchFamily="34" charset="-122"/>
            </a:endParaRPr>
          </a:p>
        </p:txBody>
      </p:sp>
      <p:pic>
        <p:nvPicPr>
          <p:cNvPr id="4" name="图片 1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1600000">
            <a:off x="3940818" y="4792043"/>
            <a:ext cx="5055628" cy="1733300"/>
          </a:xfrm>
          <a:prstGeom prst="rect">
            <a:avLst/>
          </a:prstGeom>
          <a:noFill/>
          <a:ln w="25400" cap="flat" cmpd="sng">
            <a:noFill/>
            <a:miter lim="800000"/>
            <a:headEnd/>
            <a:tailEnd/>
          </a:ln>
          <a:extLst>
            <a:ext uri="{909E8E84-426E-40DD-AFC4-6F175D3DCCD1}">
              <a14:hiddenFill xmlns:a14="http://schemas.microsoft.com/office/drawing/2010/main">
                <a:solidFill>
                  <a:srgbClr val="FFFFFF"/>
                </a:solidFill>
              </a14:hiddenFill>
            </a:ext>
          </a:extLst>
        </p:spPr>
      </p:pic>
      <p:pic>
        <p:nvPicPr>
          <p:cNvPr id="5" name="图片 4" descr="test(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2058495" y="256121"/>
            <a:ext cx="924801" cy="4534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4"/>
          <a:stretch>
            <a:fillRect/>
          </a:stretch>
        </p:blipFill>
        <p:spPr>
          <a:xfrm>
            <a:off x="251520" y="4990043"/>
            <a:ext cx="4049241" cy="1031245"/>
          </a:xfrm>
          <a:prstGeom prst="rect">
            <a:avLst/>
          </a:prstGeom>
        </p:spPr>
      </p:pic>
      <p:pic>
        <p:nvPicPr>
          <p:cNvPr id="7" name="图片 6"/>
          <p:cNvPicPr>
            <a:picLocks noChangeAspect="1"/>
          </p:cNvPicPr>
          <p:nvPr/>
        </p:nvPicPr>
        <p:blipFill>
          <a:blip r:embed="rId5"/>
          <a:stretch>
            <a:fillRect/>
          </a:stretch>
        </p:blipFill>
        <p:spPr>
          <a:xfrm rot="16200000">
            <a:off x="1225370" y="2385391"/>
            <a:ext cx="809668" cy="2752871"/>
          </a:xfrm>
          <a:prstGeom prst="rect">
            <a:avLst/>
          </a:prstGeom>
        </p:spPr>
      </p:pic>
      <p:pic>
        <p:nvPicPr>
          <p:cNvPr id="8" name="图片 7"/>
          <p:cNvPicPr>
            <a:picLocks noChangeAspect="1"/>
          </p:cNvPicPr>
          <p:nvPr/>
        </p:nvPicPr>
        <p:blipFill>
          <a:blip r:embed="rId6"/>
          <a:stretch>
            <a:fillRect/>
          </a:stretch>
        </p:blipFill>
        <p:spPr>
          <a:xfrm>
            <a:off x="194026" y="980728"/>
            <a:ext cx="8744418" cy="875480"/>
          </a:xfrm>
          <a:prstGeom prst="rect">
            <a:avLst/>
          </a:prstGeom>
        </p:spPr>
      </p:pic>
      <p:pic>
        <p:nvPicPr>
          <p:cNvPr id="9" name="Content Placeholder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V="1">
            <a:off x="5467197" y="3512055"/>
            <a:ext cx="3505498" cy="1501121"/>
          </a:xfrm>
          <a:prstGeom prst="rect">
            <a:avLst/>
          </a:prstGeom>
          <a:solidFill>
            <a:schemeClr val="bg1"/>
          </a:solidFill>
          <a:ln w="28575">
            <a:solidFill>
              <a:schemeClr val="bg1"/>
            </a:solidFill>
          </a:ln>
        </p:spPr>
      </p:pic>
      <p:graphicFrame>
        <p:nvGraphicFramePr>
          <p:cNvPr id="10" name="图示 9"/>
          <p:cNvGraphicFramePr/>
          <p:nvPr>
            <p:extLst/>
          </p:nvPr>
        </p:nvGraphicFramePr>
        <p:xfrm>
          <a:off x="328026" y="1669256"/>
          <a:ext cx="8636462"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25124454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353957" y="116632"/>
            <a:ext cx="6429375" cy="589360"/>
          </a:xfrm>
        </p:spPr>
        <p:txBody>
          <a:bodyPr>
            <a:noAutofit/>
          </a:bodyPr>
          <a:lstStyle/>
          <a:p>
            <a:r>
              <a:rPr lang="zh-CN" altLang="en-US" sz="2800" dirty="0" smtClean="0">
                <a:latin typeface="微软雅黑" panose="020B0503020204020204" pitchFamily="34" charset="-122"/>
                <a:ea typeface="微软雅黑" panose="020B0503020204020204" pitchFamily="34" charset="-122"/>
              </a:rPr>
              <a:t>常用深度</a:t>
            </a:r>
            <a:r>
              <a:rPr lang="zh-CN" altLang="en-US" sz="2800" dirty="0">
                <a:latin typeface="微软雅黑" panose="020B0503020204020204" pitchFamily="34" charset="-122"/>
                <a:ea typeface="微软雅黑" panose="020B0503020204020204" pitchFamily="34" charset="-122"/>
              </a:rPr>
              <a:t>学习框架</a:t>
            </a:r>
          </a:p>
        </p:txBody>
      </p:sp>
      <p:graphicFrame>
        <p:nvGraphicFramePr>
          <p:cNvPr id="4" name="表格 3"/>
          <p:cNvGraphicFramePr>
            <a:graphicFrameLocks noGrp="1"/>
          </p:cNvGraphicFramePr>
          <p:nvPr>
            <p:extLst/>
          </p:nvPr>
        </p:nvGraphicFramePr>
        <p:xfrm>
          <a:off x="294503" y="1340768"/>
          <a:ext cx="8568948" cy="4945686"/>
        </p:xfrm>
        <a:graphic>
          <a:graphicData uri="http://schemas.openxmlformats.org/drawingml/2006/table">
            <a:tbl>
              <a:tblPr firstRow="1" bandRow="1">
                <a:tableStyleId>{5C22544A-7EE6-4342-B048-85BDC9FD1C3A}</a:tableStyleId>
              </a:tblPr>
              <a:tblGrid>
                <a:gridCol w="1397177"/>
                <a:gridCol w="1296394"/>
                <a:gridCol w="792228"/>
                <a:gridCol w="798677"/>
                <a:gridCol w="1071118"/>
                <a:gridCol w="1071118"/>
                <a:gridCol w="1091145"/>
                <a:gridCol w="1051091"/>
              </a:tblGrid>
              <a:tr h="556341">
                <a:tc>
                  <a:txBody>
                    <a:bodyPr/>
                    <a:lstStyle/>
                    <a:p>
                      <a:pPr algn="ctr"/>
                      <a:endParaRPr lang="zh-CN" altLang="en-US" sz="1500" dirty="0" smtClean="0"/>
                    </a:p>
                    <a:p>
                      <a:pPr algn="ctr"/>
                      <a:r>
                        <a:rPr lang="zh-CN" altLang="en-US" sz="1500" dirty="0" smtClean="0"/>
                        <a:t>库名称</a:t>
                      </a:r>
                      <a:endParaRPr lang="zh-CN" altLang="en-US" sz="1500" dirty="0"/>
                    </a:p>
                  </a:txBody>
                  <a:tcPr/>
                </a:tc>
                <a:tc>
                  <a:txBody>
                    <a:bodyPr/>
                    <a:lstStyle/>
                    <a:p>
                      <a:pPr algn="ctr"/>
                      <a:endParaRPr lang="zh-CN" altLang="en-US" sz="1500" dirty="0" smtClean="0"/>
                    </a:p>
                    <a:p>
                      <a:pPr algn="ctr"/>
                      <a:r>
                        <a:rPr lang="zh-CN" altLang="en-US" sz="1500" dirty="0" smtClean="0"/>
                        <a:t>开发语言</a:t>
                      </a:r>
                      <a:endParaRPr lang="zh-CN" altLang="en-US" sz="1500" dirty="0"/>
                    </a:p>
                  </a:txBody>
                  <a:tcPr/>
                </a:tc>
                <a:tc>
                  <a:txBody>
                    <a:bodyPr/>
                    <a:lstStyle/>
                    <a:p>
                      <a:pPr algn="ctr"/>
                      <a:endParaRPr lang="zh-CN" altLang="en-US" sz="1500" dirty="0" smtClean="0"/>
                    </a:p>
                    <a:p>
                      <a:pPr algn="ctr"/>
                      <a:r>
                        <a:rPr lang="zh-CN" altLang="en-US" sz="1500" dirty="0" smtClean="0"/>
                        <a:t>速度</a:t>
                      </a:r>
                      <a:endParaRPr lang="zh-CN" altLang="en-US" sz="1500" dirty="0"/>
                    </a:p>
                  </a:txBody>
                  <a:tcPr/>
                </a:tc>
                <a:tc>
                  <a:txBody>
                    <a:bodyPr/>
                    <a:lstStyle/>
                    <a:p>
                      <a:pPr algn="ctr"/>
                      <a:endParaRPr lang="zh-CN" altLang="en-US" sz="1500" dirty="0" smtClean="0"/>
                    </a:p>
                    <a:p>
                      <a:pPr algn="ctr"/>
                      <a:r>
                        <a:rPr lang="zh-CN" altLang="en-US" sz="1500" dirty="0" smtClean="0"/>
                        <a:t>灵活性</a:t>
                      </a:r>
                    </a:p>
                  </a:txBody>
                  <a:tcPr/>
                </a:tc>
                <a:tc>
                  <a:txBody>
                    <a:bodyPr/>
                    <a:lstStyle/>
                    <a:p>
                      <a:pPr algn="ctr"/>
                      <a:endParaRPr lang="zh-CN" altLang="en-US" sz="1500" dirty="0" smtClean="0"/>
                    </a:p>
                    <a:p>
                      <a:pPr algn="ctr"/>
                      <a:r>
                        <a:rPr lang="zh-CN" altLang="en-US" sz="1500" dirty="0" smtClean="0"/>
                        <a:t>文档</a:t>
                      </a:r>
                      <a:endParaRPr lang="zh-CN" altLang="en-US" sz="1500" dirty="0"/>
                    </a:p>
                  </a:txBody>
                  <a:tcPr/>
                </a:tc>
                <a:tc>
                  <a:txBody>
                    <a:bodyPr/>
                    <a:lstStyle/>
                    <a:p>
                      <a:pPr algn="ctr"/>
                      <a:endParaRPr lang="zh-CN" altLang="en-US" sz="1500" dirty="0" smtClean="0"/>
                    </a:p>
                    <a:p>
                      <a:pPr algn="ctr"/>
                      <a:r>
                        <a:rPr lang="zh-CN" altLang="en-US" sz="1500" dirty="0" smtClean="0"/>
                        <a:t>适合模型</a:t>
                      </a:r>
                      <a:endParaRPr lang="zh-CN" altLang="en-US" sz="1500" dirty="0"/>
                    </a:p>
                  </a:txBody>
                  <a:tcPr/>
                </a:tc>
                <a:tc>
                  <a:txBody>
                    <a:bodyPr/>
                    <a:lstStyle/>
                    <a:p>
                      <a:pPr algn="ctr"/>
                      <a:endParaRPr lang="zh-CN" altLang="en-US" sz="1500" dirty="0" smtClean="0"/>
                    </a:p>
                    <a:p>
                      <a:pPr algn="ctr"/>
                      <a:r>
                        <a:rPr lang="zh-CN" altLang="en-US" sz="1500" dirty="0" smtClean="0"/>
                        <a:t>平台</a:t>
                      </a:r>
                      <a:endParaRPr lang="zh-CN" altLang="en-US" sz="1500" dirty="0"/>
                    </a:p>
                  </a:txBody>
                  <a:tcPr/>
                </a:tc>
                <a:tc>
                  <a:txBody>
                    <a:bodyPr/>
                    <a:lstStyle/>
                    <a:p>
                      <a:pPr algn="ctr"/>
                      <a:endParaRPr lang="zh-CN" altLang="en-US" sz="1500" dirty="0" smtClean="0"/>
                    </a:p>
                    <a:p>
                      <a:pPr algn="ctr"/>
                      <a:r>
                        <a:rPr lang="zh-CN" altLang="en-US" sz="1500" dirty="0" smtClean="0"/>
                        <a:t>上手难易</a:t>
                      </a:r>
                      <a:endParaRPr lang="zh-CN" altLang="en-US" sz="1500" dirty="0"/>
                    </a:p>
                  </a:txBody>
                  <a:tcPr/>
                </a:tc>
              </a:tr>
              <a:tr h="718180">
                <a:tc>
                  <a:txBody>
                    <a:bodyPr/>
                    <a:lstStyle/>
                    <a:p>
                      <a:pPr algn="ctr"/>
                      <a:endParaRPr lang="zh-CN" altLang="en-US" sz="1900" dirty="0" smtClean="0"/>
                    </a:p>
                    <a:p>
                      <a:pPr algn="ctr"/>
                      <a:r>
                        <a:rPr lang="en-US" altLang="zh-CN" sz="1900" b="1" dirty="0" err="1" smtClean="0">
                          <a:solidFill>
                            <a:srgbClr val="FF0000"/>
                          </a:solidFill>
                        </a:rPr>
                        <a:t>Caffe</a:t>
                      </a:r>
                      <a:endParaRPr lang="zh-CN" altLang="en-US" sz="1900" b="1" dirty="0">
                        <a:solidFill>
                          <a:srgbClr val="FF0000"/>
                        </a:solidFill>
                      </a:endParaRPr>
                    </a:p>
                  </a:txBody>
                  <a:tcPr/>
                </a:tc>
                <a:tc>
                  <a:txBody>
                    <a:bodyPr/>
                    <a:lstStyle/>
                    <a:p>
                      <a:pPr algn="ctr"/>
                      <a:endParaRPr lang="zh-CN" altLang="en-US" sz="1900" dirty="0" smtClean="0"/>
                    </a:p>
                    <a:p>
                      <a:pPr algn="ctr"/>
                      <a:r>
                        <a:rPr lang="en-US" altLang="zh-CN" sz="1900" b="0" i="0" kern="1200" dirty="0" err="1" smtClean="0">
                          <a:solidFill>
                            <a:schemeClr val="dk1"/>
                          </a:solidFill>
                          <a:effectLst/>
                          <a:latin typeface="+mn-lt"/>
                          <a:ea typeface="+mn-ea"/>
                          <a:cs typeface="+mn-cs"/>
                        </a:rPr>
                        <a:t>c++</a:t>
                      </a:r>
                      <a:r>
                        <a:rPr lang="en-US" altLang="zh-CN" sz="1900" b="0" i="0" kern="1200" dirty="0" smtClean="0">
                          <a:solidFill>
                            <a:schemeClr val="dk1"/>
                          </a:solidFill>
                          <a:effectLst/>
                          <a:latin typeface="+mn-lt"/>
                          <a:ea typeface="+mn-ea"/>
                          <a:cs typeface="+mn-cs"/>
                        </a:rPr>
                        <a:t>/</a:t>
                      </a:r>
                      <a:r>
                        <a:rPr lang="en-US" altLang="zh-CN" sz="1900" b="0" i="0" kern="1200" dirty="0" err="1" smtClean="0">
                          <a:solidFill>
                            <a:schemeClr val="dk1"/>
                          </a:solidFill>
                          <a:effectLst/>
                          <a:latin typeface="+mn-lt"/>
                          <a:ea typeface="+mn-ea"/>
                          <a:cs typeface="+mn-cs"/>
                        </a:rPr>
                        <a:t>cuda</a:t>
                      </a:r>
                      <a:endParaRPr lang="zh-CN" altLang="en-US" sz="1900" dirty="0"/>
                    </a:p>
                  </a:txBody>
                  <a:tcPr/>
                </a:tc>
                <a:tc>
                  <a:txBody>
                    <a:bodyPr/>
                    <a:lstStyle/>
                    <a:p>
                      <a:pPr algn="ctr"/>
                      <a:endParaRPr lang="zh-CN" altLang="en-US" sz="1500" dirty="0" smtClean="0"/>
                    </a:p>
                    <a:p>
                      <a:pPr algn="ctr"/>
                      <a:r>
                        <a:rPr lang="zh-CN" altLang="en-US" sz="1500" dirty="0" smtClean="0"/>
                        <a:t>快</a:t>
                      </a:r>
                      <a:endParaRPr lang="zh-CN" altLang="en-US" sz="1500" dirty="0"/>
                    </a:p>
                  </a:txBody>
                  <a:tcPr/>
                </a:tc>
                <a:tc>
                  <a:txBody>
                    <a:bodyPr/>
                    <a:lstStyle/>
                    <a:p>
                      <a:pPr algn="ctr"/>
                      <a:endParaRPr lang="zh-CN" altLang="en-US" sz="1500" dirty="0" smtClean="0"/>
                    </a:p>
                    <a:p>
                      <a:pPr algn="ctr"/>
                      <a:r>
                        <a:rPr lang="zh-CN" altLang="en-US" sz="1500" dirty="0" smtClean="0"/>
                        <a:t>一般</a:t>
                      </a:r>
                      <a:endParaRPr lang="zh-CN" altLang="en-US" sz="1500" dirty="0"/>
                    </a:p>
                  </a:txBody>
                  <a:tcPr/>
                </a:tc>
                <a:tc>
                  <a:txBody>
                    <a:bodyPr/>
                    <a:lstStyle/>
                    <a:p>
                      <a:pPr algn="ctr"/>
                      <a:endParaRPr lang="zh-CN" altLang="en-US" sz="1500" dirty="0" smtClean="0"/>
                    </a:p>
                    <a:p>
                      <a:pPr algn="ctr"/>
                      <a:r>
                        <a:rPr lang="zh-CN" altLang="en-US" sz="1500" dirty="0" smtClean="0"/>
                        <a:t>全面</a:t>
                      </a:r>
                      <a:endParaRPr lang="zh-CN" altLang="en-US" sz="1500" dirty="0"/>
                    </a:p>
                  </a:txBody>
                  <a:tcPr/>
                </a:tc>
                <a:tc>
                  <a:txBody>
                    <a:bodyPr/>
                    <a:lstStyle/>
                    <a:p>
                      <a:pPr algn="ctr"/>
                      <a:endParaRPr lang="zh-CN" altLang="en-US" sz="1500" dirty="0" smtClean="0"/>
                    </a:p>
                    <a:p>
                      <a:pPr algn="ctr"/>
                      <a:r>
                        <a:rPr lang="en-US" altLang="zh-CN" sz="1500" dirty="0" smtClean="0"/>
                        <a:t>CNN</a:t>
                      </a:r>
                      <a:endParaRPr lang="zh-CN" altLang="en-US" sz="1500" dirty="0"/>
                    </a:p>
                  </a:txBody>
                  <a:tcPr/>
                </a:tc>
                <a:tc>
                  <a:txBody>
                    <a:bodyPr/>
                    <a:lstStyle/>
                    <a:p>
                      <a:pPr algn="ctr"/>
                      <a:endParaRPr lang="zh-CN" altLang="en-US" sz="1600" dirty="0" smtClean="0"/>
                    </a:p>
                    <a:p>
                      <a:pPr algn="ctr"/>
                      <a:r>
                        <a:rPr lang="zh-CN" altLang="en-US" sz="1600" dirty="0" smtClean="0"/>
                        <a:t>所有系统</a:t>
                      </a:r>
                      <a:endParaRPr lang="zh-CN" altLang="en-US" sz="1600" dirty="0"/>
                    </a:p>
                  </a:txBody>
                  <a:tcPr/>
                </a:tc>
                <a:tc>
                  <a:txBody>
                    <a:bodyPr/>
                    <a:lstStyle/>
                    <a:p>
                      <a:pPr algn="ctr"/>
                      <a:endParaRPr lang="zh-CN" altLang="en-US" sz="1500" dirty="0" smtClean="0"/>
                    </a:p>
                    <a:p>
                      <a:pPr algn="ctr"/>
                      <a:r>
                        <a:rPr lang="zh-CN" altLang="en-US" sz="1500" dirty="0" smtClean="0"/>
                        <a:t>中等</a:t>
                      </a:r>
                    </a:p>
                    <a:p>
                      <a:pPr algn="ctr"/>
                      <a:endParaRPr lang="zh-CN" altLang="en-US" sz="1500" dirty="0"/>
                    </a:p>
                  </a:txBody>
                  <a:tcPr/>
                </a:tc>
              </a:tr>
              <a:tr h="846924">
                <a:tc>
                  <a:txBody>
                    <a:bodyPr/>
                    <a:lstStyle/>
                    <a:p>
                      <a:pPr algn="ctr"/>
                      <a:endParaRPr lang="zh-CN" altLang="en-US" sz="1900" dirty="0" smtClean="0"/>
                    </a:p>
                    <a:p>
                      <a:pPr algn="ctr"/>
                      <a:r>
                        <a:rPr lang="en-US" altLang="zh-CN" sz="1900" b="1" dirty="0" err="1" smtClean="0">
                          <a:solidFill>
                            <a:srgbClr val="FF0000"/>
                          </a:solidFill>
                        </a:rPr>
                        <a:t>TensorFlow</a:t>
                      </a:r>
                      <a:endParaRPr lang="zh-CN" altLang="en-US" sz="1900" b="1" dirty="0">
                        <a:solidFill>
                          <a:srgbClr val="FF0000"/>
                        </a:solidFill>
                      </a:endParaRPr>
                    </a:p>
                  </a:txBody>
                  <a:tcPr/>
                </a:tc>
                <a:tc>
                  <a:txBody>
                    <a:bodyPr/>
                    <a:lstStyle/>
                    <a:p>
                      <a:pPr algn="ctr"/>
                      <a:endParaRPr lang="zh-CN" altLang="en-US" sz="1900" dirty="0" smtClean="0"/>
                    </a:p>
                    <a:p>
                      <a:pPr algn="ctr"/>
                      <a:r>
                        <a:rPr lang="en-US" altLang="zh-CN" sz="1900" b="0" i="0" kern="1200" dirty="0" err="1" smtClean="0">
                          <a:solidFill>
                            <a:schemeClr val="dk1"/>
                          </a:solidFill>
                          <a:effectLst/>
                          <a:latin typeface="+mn-lt"/>
                          <a:ea typeface="+mn-ea"/>
                          <a:cs typeface="+mn-cs"/>
                        </a:rPr>
                        <a:t>c++</a:t>
                      </a:r>
                      <a:r>
                        <a:rPr lang="en-US" altLang="zh-CN" sz="1900" b="0" i="0" kern="1200" dirty="0" smtClean="0">
                          <a:solidFill>
                            <a:schemeClr val="dk1"/>
                          </a:solidFill>
                          <a:effectLst/>
                          <a:latin typeface="+mn-lt"/>
                          <a:ea typeface="+mn-ea"/>
                          <a:cs typeface="+mn-cs"/>
                        </a:rPr>
                        <a:t>/</a:t>
                      </a:r>
                      <a:r>
                        <a:rPr lang="en-US" altLang="zh-CN" sz="1900" b="0" i="0" kern="1200" dirty="0" err="1" smtClean="0">
                          <a:solidFill>
                            <a:schemeClr val="dk1"/>
                          </a:solidFill>
                          <a:effectLst/>
                          <a:latin typeface="+mn-lt"/>
                          <a:ea typeface="+mn-ea"/>
                          <a:cs typeface="+mn-cs"/>
                        </a:rPr>
                        <a:t>cuda</a:t>
                      </a:r>
                      <a:r>
                        <a:rPr lang="en-US" altLang="zh-CN" sz="1900" b="0" i="0" kern="1200" dirty="0" smtClean="0">
                          <a:solidFill>
                            <a:schemeClr val="dk1"/>
                          </a:solidFill>
                          <a:effectLst/>
                          <a:latin typeface="+mn-lt"/>
                          <a:ea typeface="+mn-ea"/>
                          <a:cs typeface="+mn-cs"/>
                        </a:rPr>
                        <a:t>/python</a:t>
                      </a:r>
                      <a:endParaRPr lang="zh-CN" altLang="en-US" sz="1900" dirty="0"/>
                    </a:p>
                  </a:txBody>
                  <a:tcPr/>
                </a:tc>
                <a:tc>
                  <a:txBody>
                    <a:bodyPr/>
                    <a:lstStyle/>
                    <a:p>
                      <a:pPr algn="ctr"/>
                      <a:endParaRPr lang="zh-CN" altLang="en-US" sz="1500" dirty="0" smtClean="0"/>
                    </a:p>
                    <a:p>
                      <a:pPr algn="ctr"/>
                      <a:r>
                        <a:rPr lang="zh-CN" altLang="en-US" sz="1500" dirty="0" smtClean="0"/>
                        <a:t>中等</a:t>
                      </a:r>
                      <a:endParaRPr lang="zh-CN" altLang="en-US" sz="1500" dirty="0"/>
                    </a:p>
                  </a:txBody>
                  <a:tcPr/>
                </a:tc>
                <a:tc>
                  <a:txBody>
                    <a:bodyPr/>
                    <a:lstStyle/>
                    <a:p>
                      <a:pPr algn="ctr"/>
                      <a:endParaRPr lang="zh-CN" altLang="en-US" sz="1500" dirty="0" smtClean="0"/>
                    </a:p>
                    <a:p>
                      <a:pPr algn="ctr"/>
                      <a:r>
                        <a:rPr lang="zh-CN" altLang="en-US" sz="1500" dirty="0" smtClean="0"/>
                        <a:t>好</a:t>
                      </a:r>
                      <a:endParaRPr lang="zh-CN" altLang="en-US" sz="1500" dirty="0"/>
                    </a:p>
                  </a:txBody>
                  <a:tcPr/>
                </a:tc>
                <a:tc>
                  <a:txBody>
                    <a:bodyPr/>
                    <a:lstStyle/>
                    <a:p>
                      <a:pPr algn="ctr"/>
                      <a:endParaRPr lang="zh-CN" altLang="en-US" sz="1500" dirty="0" smtClean="0"/>
                    </a:p>
                    <a:p>
                      <a:pPr algn="ctr"/>
                      <a:r>
                        <a:rPr lang="zh-CN" altLang="en-US" sz="1500" dirty="0" smtClean="0"/>
                        <a:t>中等</a:t>
                      </a:r>
                      <a:endParaRPr lang="zh-CN" altLang="en-US" sz="1500" dirty="0"/>
                    </a:p>
                  </a:txBody>
                  <a:tcPr/>
                </a:tc>
                <a:tc>
                  <a:txBody>
                    <a:bodyPr/>
                    <a:lstStyle/>
                    <a:p>
                      <a:pPr algn="ctr"/>
                      <a:endParaRPr lang="zh-CN" altLang="en-US" sz="1500" dirty="0" smtClean="0"/>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500" dirty="0" smtClean="0"/>
                        <a:t>CNN/RNN</a:t>
                      </a:r>
                      <a:endParaRPr lang="zh-CN" altLang="en-US" sz="1500" dirty="0" smtClean="0"/>
                    </a:p>
                    <a:p>
                      <a:pPr algn="ctr"/>
                      <a:endParaRPr lang="zh-CN" altLang="en-US" sz="1500" dirty="0"/>
                    </a:p>
                  </a:txBody>
                  <a:tcPr/>
                </a:tc>
                <a:tc>
                  <a:txBody>
                    <a:bodyPr/>
                    <a:lstStyle/>
                    <a:p>
                      <a:pPr algn="ctr"/>
                      <a:endParaRPr lang="zh-CN" altLang="en-US" sz="1600" dirty="0" smtClean="0"/>
                    </a:p>
                    <a:p>
                      <a:pPr algn="ctr"/>
                      <a:r>
                        <a:rPr lang="en-US" altLang="zh-CN" sz="1600" b="0" i="0" kern="1200" dirty="0" smtClean="0">
                          <a:solidFill>
                            <a:schemeClr val="dk1"/>
                          </a:solidFill>
                          <a:effectLst/>
                          <a:latin typeface="+mn-lt"/>
                          <a:ea typeface="+mn-ea"/>
                          <a:cs typeface="+mn-cs"/>
                        </a:rPr>
                        <a:t>Linux,</a:t>
                      </a:r>
                      <a:r>
                        <a:rPr lang="zh-CN" altLang="en-US" sz="1600" b="0" i="0" kern="1200" dirty="0" smtClean="0">
                          <a:solidFill>
                            <a:schemeClr val="dk1"/>
                          </a:solidFill>
                          <a:effectLst/>
                          <a:latin typeface="+mn-lt"/>
                          <a:ea typeface="+mn-ea"/>
                          <a:cs typeface="+mn-cs"/>
                        </a:rPr>
                        <a:t> </a:t>
                      </a:r>
                      <a:r>
                        <a:rPr lang="en-US" altLang="zh-CN" sz="1600" b="0" i="0" kern="1200" dirty="0" smtClean="0">
                          <a:solidFill>
                            <a:schemeClr val="dk1"/>
                          </a:solidFill>
                          <a:effectLst/>
                          <a:latin typeface="+mn-lt"/>
                          <a:ea typeface="+mn-ea"/>
                          <a:cs typeface="+mn-cs"/>
                        </a:rPr>
                        <a:t>OSX</a:t>
                      </a:r>
                      <a:endParaRPr lang="zh-CN" altLang="en-US" sz="1600" dirty="0"/>
                    </a:p>
                  </a:txBody>
                  <a:tcPr/>
                </a:tc>
                <a:tc>
                  <a:txBody>
                    <a:bodyPr/>
                    <a:lstStyle/>
                    <a:p>
                      <a:pPr algn="ctr"/>
                      <a:endParaRPr lang="zh-CN" altLang="en-US" sz="1500" dirty="0" smtClean="0"/>
                    </a:p>
                    <a:p>
                      <a:pPr algn="ctr"/>
                      <a:r>
                        <a:rPr lang="zh-CN" altLang="en-US" sz="1500" dirty="0" smtClean="0"/>
                        <a:t>难</a:t>
                      </a:r>
                      <a:endParaRPr lang="zh-CN" altLang="en-US" sz="1500" dirty="0"/>
                    </a:p>
                  </a:txBody>
                  <a:tcPr/>
                </a:tc>
              </a:tr>
              <a:tr h="718180">
                <a:tc>
                  <a:txBody>
                    <a:bodyPr/>
                    <a:lstStyle/>
                    <a:p>
                      <a:pPr algn="ctr"/>
                      <a:endParaRPr lang="zh-CN" altLang="en-US" sz="1900" dirty="0" smtClean="0"/>
                    </a:p>
                    <a:p>
                      <a:pPr algn="ctr"/>
                      <a:r>
                        <a:rPr lang="en-US" altLang="zh-CN" sz="1900" dirty="0" err="1" smtClean="0"/>
                        <a:t>MXNet</a:t>
                      </a:r>
                      <a:endParaRPr lang="zh-CN" altLang="en-US" sz="1900" dirty="0"/>
                    </a:p>
                  </a:txBody>
                  <a:tcPr/>
                </a:tc>
                <a:tc>
                  <a:txBody>
                    <a:bodyPr/>
                    <a:lstStyle/>
                    <a:p>
                      <a:pPr algn="ctr"/>
                      <a:r>
                        <a:rPr lang="en-US" sz="1900" dirty="0" err="1" smtClean="0">
                          <a:effectLst/>
                        </a:rPr>
                        <a:t>c++</a:t>
                      </a:r>
                      <a:r>
                        <a:rPr lang="en-US" sz="1900" dirty="0" smtClean="0">
                          <a:effectLst/>
                        </a:rPr>
                        <a:t>/</a:t>
                      </a:r>
                      <a:r>
                        <a:rPr lang="en-US" sz="1900" dirty="0" err="1" smtClean="0">
                          <a:effectLst/>
                        </a:rPr>
                        <a:t>cuda</a:t>
                      </a:r>
                      <a:endParaRPr lang="en-US" sz="1900" dirty="0">
                        <a:effectLst/>
                      </a:endParaRPr>
                    </a:p>
                  </a:txBody>
                  <a:tcPr marL="254000" marR="254000" marT="76200" marB="76200" anchor="ctr"/>
                </a:tc>
                <a:tc>
                  <a:txBody>
                    <a:bodyPr/>
                    <a:lstStyle/>
                    <a:p>
                      <a:pPr algn="ctr"/>
                      <a:endParaRPr lang="zh-CN" altLang="en-US" sz="1500" dirty="0" smtClean="0"/>
                    </a:p>
                    <a:p>
                      <a:pPr algn="ctr"/>
                      <a:r>
                        <a:rPr lang="zh-CN" altLang="en-US" sz="1500" dirty="0" smtClean="0"/>
                        <a:t>快</a:t>
                      </a:r>
                      <a:endParaRPr lang="zh-CN" altLang="en-US" sz="1500" dirty="0"/>
                    </a:p>
                  </a:txBody>
                  <a:tcPr/>
                </a:tc>
                <a:tc>
                  <a:txBody>
                    <a:bodyPr/>
                    <a:lstStyle/>
                    <a:p>
                      <a:pPr algn="ctr"/>
                      <a:endParaRPr lang="zh-CN" altLang="en-US" sz="1500" dirty="0" smtClean="0"/>
                    </a:p>
                    <a:p>
                      <a:pPr algn="ctr"/>
                      <a:r>
                        <a:rPr lang="zh-CN" altLang="en-US" sz="1500" dirty="0" smtClean="0"/>
                        <a:t>好</a:t>
                      </a:r>
                    </a:p>
                    <a:p>
                      <a:pPr algn="ctr"/>
                      <a:endParaRPr lang="zh-CN" altLang="en-US" sz="1500" dirty="0"/>
                    </a:p>
                  </a:txBody>
                  <a:tcPr/>
                </a:tc>
                <a:tc>
                  <a:txBody>
                    <a:bodyPr/>
                    <a:lstStyle/>
                    <a:p>
                      <a:pPr algn="ctr"/>
                      <a:endParaRPr lang="zh-CN" altLang="en-US" sz="1500" dirty="0" smtClean="0"/>
                    </a:p>
                    <a:p>
                      <a:pPr algn="ctr"/>
                      <a:r>
                        <a:rPr lang="zh-CN" altLang="en-US" sz="1500" dirty="0" smtClean="0"/>
                        <a:t>全面</a:t>
                      </a:r>
                      <a:endParaRPr lang="zh-CN" altLang="en-US" sz="1500" dirty="0"/>
                    </a:p>
                  </a:txBody>
                  <a:tcPr/>
                </a:tc>
                <a:tc>
                  <a:txBody>
                    <a:bodyPr/>
                    <a:lstStyle/>
                    <a:p>
                      <a:pPr algn="ctr"/>
                      <a:endParaRPr lang="zh-CN" altLang="en-US" sz="1500" dirty="0" smtClean="0"/>
                    </a:p>
                    <a:p>
                      <a:pPr algn="ctr"/>
                      <a:r>
                        <a:rPr lang="en-US" altLang="zh-CN" sz="1500" dirty="0" smtClean="0"/>
                        <a:t>CNN</a:t>
                      </a:r>
                      <a:endParaRPr lang="zh-CN" altLang="en-US" sz="1500" dirty="0"/>
                    </a:p>
                  </a:txBody>
                  <a:tcPr/>
                </a:tc>
                <a:tc>
                  <a:txBody>
                    <a:bodyPr/>
                    <a:lstStyle/>
                    <a:p>
                      <a:pPr algn="ctr"/>
                      <a:endParaRPr lang="zh-CN" altLang="en-US" sz="1600" dirty="0" smtClean="0"/>
                    </a:p>
                    <a:p>
                      <a:pPr algn="ctr"/>
                      <a:r>
                        <a:rPr lang="zh-CN" altLang="en-US" sz="1600" dirty="0" smtClean="0"/>
                        <a:t>所有系统</a:t>
                      </a:r>
                      <a:endParaRPr lang="zh-CN" altLang="en-US" sz="1600" dirty="0"/>
                    </a:p>
                  </a:txBody>
                  <a:tcPr/>
                </a:tc>
                <a:tc>
                  <a:txBody>
                    <a:bodyPr/>
                    <a:lstStyle/>
                    <a:p>
                      <a:pPr algn="ctr"/>
                      <a:endParaRPr lang="zh-CN" altLang="en-US" sz="1500" dirty="0" smtClean="0"/>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500" dirty="0" smtClean="0"/>
                        <a:t>中等</a:t>
                      </a:r>
                    </a:p>
                    <a:p>
                      <a:pPr algn="ctr"/>
                      <a:endParaRPr lang="zh-CN" altLang="en-US" sz="1500" dirty="0"/>
                    </a:p>
                  </a:txBody>
                  <a:tcPr/>
                </a:tc>
              </a:tr>
              <a:tr h="846924">
                <a:tc>
                  <a:txBody>
                    <a:bodyPr/>
                    <a:lstStyle/>
                    <a:p>
                      <a:pPr algn="ctr"/>
                      <a:endParaRPr lang="zh-CN" altLang="en-US" sz="1900" dirty="0" smtClean="0"/>
                    </a:p>
                    <a:p>
                      <a:pPr algn="ctr"/>
                      <a:r>
                        <a:rPr lang="en-US" altLang="zh-CN" sz="1900" dirty="0" smtClean="0"/>
                        <a:t>Torch</a:t>
                      </a:r>
                      <a:endParaRPr lang="zh-CN" altLang="en-US" sz="1900" dirty="0"/>
                    </a:p>
                  </a:txBody>
                  <a:tcPr/>
                </a:tc>
                <a:tc>
                  <a:txBody>
                    <a:bodyPr/>
                    <a:lstStyle/>
                    <a:p>
                      <a:pPr algn="ctr"/>
                      <a:endParaRPr lang="zh-CN" altLang="en-US" sz="1900" dirty="0" smtClean="0"/>
                    </a:p>
                    <a:p>
                      <a:pPr algn="ctr"/>
                      <a:r>
                        <a:rPr lang="en-US" altLang="zh-CN" sz="1900" dirty="0" smtClean="0"/>
                        <a:t>c/</a:t>
                      </a:r>
                      <a:r>
                        <a:rPr lang="en-US" altLang="zh-CN" sz="1900" dirty="0" err="1" smtClean="0"/>
                        <a:t>lua</a:t>
                      </a:r>
                      <a:r>
                        <a:rPr lang="en-US" altLang="zh-CN" sz="1900" dirty="0" smtClean="0"/>
                        <a:t>/</a:t>
                      </a:r>
                      <a:r>
                        <a:rPr lang="en-US" altLang="zh-CN" sz="1900" dirty="0" err="1" smtClean="0"/>
                        <a:t>cuda</a:t>
                      </a:r>
                      <a:endParaRPr lang="zh-CN" altLang="en-US" sz="1900" dirty="0"/>
                    </a:p>
                  </a:txBody>
                  <a:tcPr/>
                </a:tc>
                <a:tc>
                  <a:txBody>
                    <a:bodyPr/>
                    <a:lstStyle/>
                    <a:p>
                      <a:pPr algn="ctr"/>
                      <a:endParaRPr lang="zh-CN" altLang="en-US" sz="1500" dirty="0" smtClean="0"/>
                    </a:p>
                    <a:p>
                      <a:pPr algn="ctr"/>
                      <a:r>
                        <a:rPr lang="zh-CN" altLang="en-US" sz="1500" dirty="0" smtClean="0"/>
                        <a:t>快</a:t>
                      </a:r>
                      <a:endParaRPr lang="zh-CN" altLang="en-US" sz="1500" dirty="0"/>
                    </a:p>
                  </a:txBody>
                  <a:tcPr/>
                </a:tc>
                <a:tc>
                  <a:txBody>
                    <a:bodyPr/>
                    <a:lstStyle/>
                    <a:p>
                      <a:pPr algn="ctr"/>
                      <a:endParaRPr lang="zh-CN" altLang="en-US" sz="1500" dirty="0" smtClean="0"/>
                    </a:p>
                    <a:p>
                      <a:pPr algn="ctr"/>
                      <a:r>
                        <a:rPr lang="zh-CN" altLang="en-US" sz="1500" dirty="0" smtClean="0"/>
                        <a:t>好</a:t>
                      </a:r>
                      <a:endParaRPr lang="zh-CN" altLang="en-US" sz="1500" dirty="0"/>
                    </a:p>
                  </a:txBody>
                  <a:tcPr/>
                </a:tc>
                <a:tc>
                  <a:txBody>
                    <a:bodyPr/>
                    <a:lstStyle/>
                    <a:p>
                      <a:pPr algn="ctr"/>
                      <a:endParaRPr lang="zh-CN" altLang="en-US" sz="1500" dirty="0" smtClean="0"/>
                    </a:p>
                    <a:p>
                      <a:pPr algn="ctr"/>
                      <a:r>
                        <a:rPr lang="zh-CN" altLang="en-US" sz="1500" dirty="0" smtClean="0"/>
                        <a:t>全面</a:t>
                      </a:r>
                    </a:p>
                    <a:p>
                      <a:pPr algn="ctr"/>
                      <a:endParaRPr lang="zh-CN" altLang="en-US" sz="15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500" dirty="0" smtClean="0"/>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500" dirty="0" smtClean="0"/>
                        <a:t>CNN/RNN</a:t>
                      </a:r>
                      <a:endParaRPr lang="zh-CN" altLang="en-US" sz="1500" dirty="0" smtClean="0"/>
                    </a:p>
                    <a:p>
                      <a:pPr algn="ctr"/>
                      <a:endParaRPr lang="zh-CN" altLang="en-US" sz="1500" dirty="0"/>
                    </a:p>
                  </a:txBody>
                  <a:tcPr/>
                </a:tc>
                <a:tc>
                  <a:txBody>
                    <a:bodyPr/>
                    <a:lstStyle/>
                    <a:p>
                      <a:pPr algn="ctr"/>
                      <a:endParaRPr lang="zh-CN" altLang="en-US" sz="1600" dirty="0" smtClean="0"/>
                    </a:p>
                    <a:p>
                      <a:pPr algn="ctr"/>
                      <a:r>
                        <a:rPr lang="en-US" altLang="zh-CN" sz="1600" b="0" i="0" kern="1200" dirty="0" smtClean="0">
                          <a:solidFill>
                            <a:schemeClr val="dk1"/>
                          </a:solidFill>
                          <a:effectLst/>
                          <a:latin typeface="+mn-lt"/>
                          <a:ea typeface="+mn-ea"/>
                          <a:cs typeface="+mn-cs"/>
                        </a:rPr>
                        <a:t>Linux,</a:t>
                      </a:r>
                      <a:r>
                        <a:rPr lang="zh-CN" altLang="en-US" sz="1600" b="0" i="0" kern="1200" dirty="0" smtClean="0">
                          <a:solidFill>
                            <a:schemeClr val="dk1"/>
                          </a:solidFill>
                          <a:effectLst/>
                          <a:latin typeface="+mn-lt"/>
                          <a:ea typeface="+mn-ea"/>
                          <a:cs typeface="+mn-cs"/>
                        </a:rPr>
                        <a:t> </a:t>
                      </a:r>
                      <a:r>
                        <a:rPr lang="en-US" altLang="zh-CN" sz="1600" b="0" i="0" kern="1200" dirty="0" smtClean="0">
                          <a:solidFill>
                            <a:schemeClr val="dk1"/>
                          </a:solidFill>
                          <a:effectLst/>
                          <a:latin typeface="+mn-lt"/>
                          <a:ea typeface="+mn-ea"/>
                          <a:cs typeface="+mn-cs"/>
                        </a:rPr>
                        <a:t>OSX</a:t>
                      </a:r>
                      <a:endParaRPr lang="zh-CN" altLang="en-US" sz="1600" dirty="0"/>
                    </a:p>
                  </a:txBody>
                  <a:tcPr/>
                </a:tc>
                <a:tc>
                  <a:txBody>
                    <a:bodyPr/>
                    <a:lstStyle/>
                    <a:p>
                      <a:pPr algn="ctr"/>
                      <a:endParaRPr lang="zh-CN" altLang="en-US" sz="1500" dirty="0" smtClean="0"/>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500" dirty="0" smtClean="0"/>
                        <a:t>中等</a:t>
                      </a:r>
                    </a:p>
                    <a:p>
                      <a:pPr algn="ctr"/>
                      <a:endParaRPr lang="zh-CN" altLang="en-US" sz="1500" dirty="0"/>
                    </a:p>
                  </a:txBody>
                  <a:tcPr/>
                </a:tc>
              </a:tr>
              <a:tr h="1027821">
                <a:tc>
                  <a:txBody>
                    <a:bodyPr/>
                    <a:lstStyle/>
                    <a:p>
                      <a:pPr algn="ctr"/>
                      <a:endParaRPr lang="zh-CN" altLang="en-US" sz="1900" dirty="0" smtClean="0"/>
                    </a:p>
                    <a:p>
                      <a:pPr algn="ctr"/>
                      <a:r>
                        <a:rPr lang="en-US" altLang="zh-CN" sz="1900" dirty="0" err="1" smtClean="0"/>
                        <a:t>Theano</a:t>
                      </a:r>
                      <a:endParaRPr lang="zh-CN" altLang="en-US" sz="1900" dirty="0"/>
                    </a:p>
                  </a:txBody>
                  <a:tcPr/>
                </a:tc>
                <a:tc>
                  <a:txBody>
                    <a:bodyPr/>
                    <a:lstStyle/>
                    <a:p>
                      <a:pPr algn="ctr"/>
                      <a:r>
                        <a:rPr lang="en-US" altLang="zh-CN" sz="1900" b="0" i="0" kern="1200" dirty="0" smtClean="0">
                          <a:solidFill>
                            <a:schemeClr val="dk1"/>
                          </a:solidFill>
                          <a:effectLst/>
                          <a:latin typeface="+mn-lt"/>
                          <a:ea typeface="+mn-ea"/>
                          <a:cs typeface="+mn-cs"/>
                        </a:rPr>
                        <a:t>python/</a:t>
                      </a:r>
                      <a:r>
                        <a:rPr lang="en-US" altLang="zh-CN" sz="1900" b="0" i="0" kern="1200" dirty="0" err="1" smtClean="0">
                          <a:solidFill>
                            <a:schemeClr val="dk1"/>
                          </a:solidFill>
                          <a:effectLst/>
                          <a:latin typeface="+mn-lt"/>
                          <a:ea typeface="+mn-ea"/>
                          <a:cs typeface="+mn-cs"/>
                        </a:rPr>
                        <a:t>c++</a:t>
                      </a:r>
                      <a:r>
                        <a:rPr lang="en-US" altLang="zh-CN" sz="1900" b="0" i="0" kern="1200" dirty="0" smtClean="0">
                          <a:solidFill>
                            <a:schemeClr val="dk1"/>
                          </a:solidFill>
                          <a:effectLst/>
                          <a:latin typeface="+mn-lt"/>
                          <a:ea typeface="+mn-ea"/>
                          <a:cs typeface="+mn-cs"/>
                        </a:rPr>
                        <a:t>/</a:t>
                      </a:r>
                      <a:r>
                        <a:rPr lang="en-US" altLang="zh-CN" sz="1900" b="0" i="0" kern="1200" dirty="0" err="1" smtClean="0">
                          <a:solidFill>
                            <a:schemeClr val="dk1"/>
                          </a:solidFill>
                          <a:effectLst/>
                          <a:latin typeface="+mn-lt"/>
                          <a:ea typeface="+mn-ea"/>
                          <a:cs typeface="+mn-cs"/>
                        </a:rPr>
                        <a:t>cuda</a:t>
                      </a:r>
                      <a:endParaRPr lang="en-US" altLang="zh-CN" sz="1900" b="0" i="0" kern="1200" dirty="0" smtClean="0">
                        <a:solidFill>
                          <a:schemeClr val="dk1"/>
                        </a:solidFill>
                        <a:effectLst/>
                        <a:latin typeface="+mn-lt"/>
                        <a:ea typeface="+mn-ea"/>
                        <a:cs typeface="+mn-cs"/>
                      </a:endParaRPr>
                    </a:p>
                  </a:txBody>
                  <a:tcPr/>
                </a:tc>
                <a:tc>
                  <a:txBody>
                    <a:bodyPr/>
                    <a:lstStyle/>
                    <a:p>
                      <a:pPr algn="ctr"/>
                      <a:endParaRPr lang="zh-CN" altLang="en-US" sz="1500" dirty="0" smtClean="0"/>
                    </a:p>
                    <a:p>
                      <a:pPr algn="ctr"/>
                      <a:r>
                        <a:rPr lang="zh-CN" altLang="en-US" sz="1500" dirty="0" smtClean="0"/>
                        <a:t>中等</a:t>
                      </a:r>
                      <a:endParaRPr lang="zh-CN" altLang="en-US" sz="1500" dirty="0"/>
                    </a:p>
                  </a:txBody>
                  <a:tcPr/>
                </a:tc>
                <a:tc>
                  <a:txBody>
                    <a:bodyPr/>
                    <a:lstStyle/>
                    <a:p>
                      <a:pPr algn="ctr"/>
                      <a:endParaRPr lang="zh-CN" altLang="en-US" sz="1500" dirty="0" smtClean="0"/>
                    </a:p>
                    <a:p>
                      <a:pPr algn="ctr"/>
                      <a:r>
                        <a:rPr lang="zh-CN" altLang="en-US" sz="1500" dirty="0" smtClean="0"/>
                        <a:t>好</a:t>
                      </a:r>
                      <a:endParaRPr lang="zh-CN" altLang="en-US" sz="1500" dirty="0"/>
                    </a:p>
                  </a:txBody>
                  <a:tcPr/>
                </a:tc>
                <a:tc>
                  <a:txBody>
                    <a:bodyPr/>
                    <a:lstStyle/>
                    <a:p>
                      <a:pPr algn="ctr"/>
                      <a:endParaRPr lang="zh-CN" altLang="en-US" sz="1500" dirty="0" smtClean="0"/>
                    </a:p>
                    <a:p>
                      <a:pPr algn="ctr"/>
                      <a:r>
                        <a:rPr lang="zh-CN" altLang="en-US" sz="1500" dirty="0" smtClean="0"/>
                        <a:t>中等</a:t>
                      </a:r>
                      <a:endParaRPr lang="zh-CN" altLang="en-US" sz="1500" dirty="0"/>
                    </a:p>
                  </a:txBody>
                  <a:tcPr/>
                </a:tc>
                <a:tc>
                  <a:txBody>
                    <a:bodyPr/>
                    <a:lstStyle/>
                    <a:p>
                      <a:pPr algn="ctr"/>
                      <a:endParaRPr lang="zh-CN" altLang="en-US" sz="1500" dirty="0" smtClean="0"/>
                    </a:p>
                    <a:p>
                      <a:pPr algn="ctr"/>
                      <a:r>
                        <a:rPr lang="en-US" altLang="zh-CN" sz="1500" dirty="0" smtClean="0"/>
                        <a:t>CNN/RNN</a:t>
                      </a:r>
                      <a:endParaRPr lang="zh-CN" altLang="en-US" sz="1500" dirty="0"/>
                    </a:p>
                  </a:txBody>
                  <a:tcPr/>
                </a:tc>
                <a:tc>
                  <a:txBody>
                    <a:bodyPr/>
                    <a:lstStyle/>
                    <a:p>
                      <a:pPr algn="ctr"/>
                      <a:endParaRPr lang="zh-CN" altLang="en-US" sz="1600" dirty="0" smtClean="0"/>
                    </a:p>
                    <a:p>
                      <a:pPr algn="ctr"/>
                      <a:r>
                        <a:rPr lang="en-US" altLang="zh-CN" sz="1600" b="0" i="0" kern="1200" dirty="0" smtClean="0">
                          <a:solidFill>
                            <a:schemeClr val="dk1"/>
                          </a:solidFill>
                          <a:effectLst/>
                          <a:latin typeface="+mn-lt"/>
                          <a:ea typeface="+mn-ea"/>
                          <a:cs typeface="+mn-cs"/>
                        </a:rPr>
                        <a:t>Linux,</a:t>
                      </a:r>
                      <a:r>
                        <a:rPr lang="zh-CN" altLang="en-US" sz="1600" b="0" i="0" kern="1200" dirty="0" smtClean="0">
                          <a:solidFill>
                            <a:schemeClr val="dk1"/>
                          </a:solidFill>
                          <a:effectLst/>
                          <a:latin typeface="+mn-lt"/>
                          <a:ea typeface="+mn-ea"/>
                          <a:cs typeface="+mn-cs"/>
                        </a:rPr>
                        <a:t> </a:t>
                      </a:r>
                      <a:r>
                        <a:rPr lang="en-US" altLang="zh-CN" sz="1600" b="0" i="0" kern="1200" dirty="0" smtClean="0">
                          <a:solidFill>
                            <a:schemeClr val="dk1"/>
                          </a:solidFill>
                          <a:effectLst/>
                          <a:latin typeface="+mn-lt"/>
                          <a:ea typeface="+mn-ea"/>
                          <a:cs typeface="+mn-cs"/>
                        </a:rPr>
                        <a:t>OSX</a:t>
                      </a:r>
                      <a:endParaRPr lang="zh-CN" altLang="en-US" sz="1600" dirty="0" smtClean="0"/>
                    </a:p>
                    <a:p>
                      <a:pPr algn="ctr"/>
                      <a:endParaRPr lang="zh-CN" altLang="en-US" sz="1600" dirty="0"/>
                    </a:p>
                  </a:txBody>
                  <a:tcPr/>
                </a:tc>
                <a:tc>
                  <a:txBody>
                    <a:bodyPr/>
                    <a:lstStyle/>
                    <a:p>
                      <a:pPr algn="ctr"/>
                      <a:endParaRPr lang="zh-CN" altLang="en-US" sz="1500" dirty="0" smtClean="0"/>
                    </a:p>
                    <a:p>
                      <a:pPr algn="ctr"/>
                      <a:r>
                        <a:rPr lang="zh-CN" altLang="en-US" sz="1500" dirty="0" smtClean="0"/>
                        <a:t>易</a:t>
                      </a:r>
                    </a:p>
                  </a:txBody>
                  <a:tcPr/>
                </a:tc>
              </a:tr>
            </a:tbl>
          </a:graphicData>
        </a:graphic>
      </p:graphicFrame>
    </p:spTree>
    <p:extLst>
      <p:ext uri="{BB962C8B-B14F-4D97-AF65-F5344CB8AC3E}">
        <p14:creationId xmlns:p14="http://schemas.microsoft.com/office/powerpoint/2010/main" val="282681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1331640" y="1196752"/>
            <a:ext cx="2031325" cy="1107996"/>
          </a:xfrm>
          <a:prstGeom prst="rect">
            <a:avLst/>
          </a:prstGeom>
          <a:noFill/>
          <a:ln w="9525">
            <a:noFill/>
            <a:miter lim="800000"/>
            <a:headEnd/>
            <a:tailEnd/>
          </a:ln>
          <a:effectLst/>
        </p:spPr>
        <p:txBody>
          <a:bodyPr wrap="none">
            <a:spAutoFit/>
          </a:bodyPr>
          <a:lstStyle/>
          <a:p>
            <a:pPr>
              <a:lnSpc>
                <a:spcPct val="150000"/>
              </a:lnSpc>
              <a:defRPr/>
            </a:pPr>
            <a:r>
              <a:rPr lang="zh-CN" altLang="en-US" sz="4800" b="1" dirty="0">
                <a:solidFill>
                  <a:schemeClr val="accent2"/>
                </a:solidFill>
                <a:effectLst>
                  <a:outerShdw blurRad="38100" dist="38100" dir="2700000" algn="tl">
                    <a:srgbClr val="C0C0C0"/>
                  </a:outerShdw>
                </a:effectLst>
                <a:ea typeface="华文行楷" pitchFamily="2" charset="-122"/>
              </a:rPr>
              <a:t>谢谢！</a:t>
            </a:r>
          </a:p>
        </p:txBody>
      </p:sp>
      <p:sp>
        <p:nvSpPr>
          <p:cNvPr id="3" name="灯片编号占位符 2"/>
          <p:cNvSpPr>
            <a:spLocks noGrp="1"/>
          </p:cNvSpPr>
          <p:nvPr>
            <p:ph type="sldNum" sz="quarter" idx="12"/>
          </p:nvPr>
        </p:nvSpPr>
        <p:spPr/>
        <p:txBody>
          <a:bodyPr/>
          <a:lstStyle/>
          <a:p>
            <a:fld id="{0C913308-F349-4B6D-A68A-DD1791B4A57B}" type="slidenum">
              <a:rPr lang="zh-CN" altLang="en-US" smtClean="0"/>
              <a:t>123</a:t>
            </a:fld>
            <a:endParaRPr lang="zh-CN" altLang="en-US"/>
          </a:p>
        </p:txBody>
      </p:sp>
    </p:spTree>
    <p:extLst>
      <p:ext uri="{BB962C8B-B14F-4D97-AF65-F5344CB8AC3E}">
        <p14:creationId xmlns:p14="http://schemas.microsoft.com/office/powerpoint/2010/main" val="16306111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9944" y="116632"/>
            <a:ext cx="6031822" cy="4176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9208" y="4221088"/>
            <a:ext cx="3816424" cy="5674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4797152"/>
            <a:ext cx="6092104" cy="4320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39552" y="5229200"/>
            <a:ext cx="7949456" cy="1200329"/>
          </a:xfrm>
          <a:prstGeom prst="rect">
            <a:avLst/>
          </a:prstGeom>
          <a:noFill/>
        </p:spPr>
        <p:txBody>
          <a:bodyPr wrap="square" rtlCol="0">
            <a:spAutoFit/>
          </a:bodyPr>
          <a:lstStyle/>
          <a:p>
            <a:pPr algn="just"/>
            <a:r>
              <a:rPr lang="zh-CN" altLang="en-US" sz="2400" b="1" dirty="0" smtClean="0">
                <a:latin typeface="楷体" pitchFamily="49" charset="-122"/>
                <a:ea typeface="楷体" pitchFamily="49" charset="-122"/>
              </a:rPr>
              <a:t>如果用于学习的训练样本集是线性可分的，则一定有无穷多个解向量</a:t>
            </a:r>
            <a:r>
              <a:rPr lang="en-US" altLang="zh-CN" sz="2400" b="1" dirty="0" smtClean="0">
                <a:latin typeface="楷体" pitchFamily="49" charset="-122"/>
                <a:ea typeface="楷体" pitchFamily="49" charset="-122"/>
              </a:rPr>
              <a:t>w</a:t>
            </a:r>
            <a:r>
              <a:rPr lang="zh-CN" altLang="en-US" sz="2400" b="1" dirty="0" smtClean="0">
                <a:latin typeface="楷体" pitchFamily="49" charset="-122"/>
                <a:ea typeface="楷体" pitchFamily="49" charset="-122"/>
              </a:rPr>
              <a:t>满足判别函数不等式方程组，也就有无穷多的线性分类器，期望设计一个最优的线性分类器。</a:t>
            </a:r>
            <a:endParaRPr lang="zh-CN" altLang="en-US" sz="2400" b="1" dirty="0">
              <a:latin typeface="楷体" pitchFamily="49" charset="-122"/>
              <a:ea typeface="楷体" pitchFamily="49" charset="-122"/>
            </a:endParaRPr>
          </a:p>
        </p:txBody>
      </p:sp>
      <p:sp>
        <p:nvSpPr>
          <p:cNvPr id="3" name="灯片编号占位符 2"/>
          <p:cNvSpPr>
            <a:spLocks noGrp="1"/>
          </p:cNvSpPr>
          <p:nvPr>
            <p:ph type="sldNum" sz="quarter" idx="12"/>
          </p:nvPr>
        </p:nvSpPr>
        <p:spPr/>
        <p:txBody>
          <a:bodyPr/>
          <a:lstStyle/>
          <a:p>
            <a:fld id="{0C913308-F349-4B6D-A68A-DD1791B4A57B}" type="slidenum">
              <a:rPr lang="zh-CN" altLang="en-US" smtClean="0"/>
              <a:t>13</a:t>
            </a:fld>
            <a:endParaRPr lang="zh-CN" altLang="en-US"/>
          </a:p>
        </p:txBody>
      </p:sp>
    </p:spTree>
    <p:extLst>
      <p:ext uri="{BB962C8B-B14F-4D97-AF65-F5344CB8AC3E}">
        <p14:creationId xmlns:p14="http://schemas.microsoft.com/office/powerpoint/2010/main" val="11931450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16632"/>
            <a:ext cx="8229600" cy="1143000"/>
          </a:xfrm>
        </p:spPr>
        <p:txBody>
          <a:bodyPr>
            <a:normAutofit/>
          </a:bodyPr>
          <a:lstStyle/>
          <a:p>
            <a:r>
              <a:rPr lang="zh-CN" altLang="en-US" sz="4000" dirty="0" smtClean="0"/>
              <a:t>感知器（</a:t>
            </a:r>
            <a:r>
              <a:rPr lang="en-US" altLang="zh-CN" sz="4000"/>
              <a:t>Perceptron </a:t>
            </a:r>
            <a:r>
              <a:rPr lang="zh-CN" altLang="en-US" sz="4000" smtClean="0"/>
              <a:t>）算法</a:t>
            </a:r>
            <a:endParaRPr lang="zh-CN" altLang="en-US" sz="4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961" y="1484784"/>
            <a:ext cx="6048375" cy="3114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4527451"/>
            <a:ext cx="6220001" cy="20699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4616695" y="1052736"/>
            <a:ext cx="4059761" cy="1424621"/>
          </a:xfrm>
          <a:prstGeom prst="rect">
            <a:avLst/>
          </a:prstGeom>
          <a:noFill/>
        </p:spPr>
        <p:txBody>
          <a:bodyPr wrap="square" rtlCol="0">
            <a:spAutoFit/>
          </a:bodyPr>
          <a:lstStyle/>
          <a:p>
            <a:pPr algn="just">
              <a:lnSpc>
                <a:spcPct val="150000"/>
              </a:lnSpc>
            </a:pPr>
            <a:r>
              <a:rPr lang="zh-CN" altLang="en-US" sz="2000" dirty="0" smtClean="0"/>
              <a:t>感知器可作为两类线性分类器</a:t>
            </a:r>
            <a:endParaRPr lang="en-US" altLang="zh-CN" sz="2000" dirty="0" smtClean="0"/>
          </a:p>
          <a:p>
            <a:pPr algn="just">
              <a:lnSpc>
                <a:spcPct val="150000"/>
              </a:lnSpc>
            </a:pPr>
            <a:r>
              <a:rPr lang="zh-CN" altLang="en-US" sz="2000" dirty="0" smtClean="0"/>
              <a:t>如果训练集线性可分，则可以证明</a:t>
            </a:r>
            <a:endParaRPr lang="en-US" altLang="zh-CN" sz="2000" dirty="0" smtClean="0"/>
          </a:p>
          <a:p>
            <a:pPr algn="just">
              <a:lnSpc>
                <a:spcPct val="150000"/>
              </a:lnSpc>
            </a:pPr>
            <a:r>
              <a:rPr lang="zh-CN" altLang="en-US" sz="2000" dirty="0"/>
              <a:t>通过调整</a:t>
            </a:r>
            <a:r>
              <a:rPr lang="en-US" altLang="zh-CN" sz="2000" i="1" dirty="0" smtClean="0"/>
              <a:t>w</a:t>
            </a:r>
            <a:r>
              <a:rPr lang="zh-CN" altLang="en-US" sz="2000" dirty="0" smtClean="0"/>
              <a:t>使得分类错误为</a:t>
            </a:r>
            <a:r>
              <a:rPr lang="en-US" altLang="zh-CN" sz="2000" dirty="0" smtClean="0"/>
              <a:t>0</a:t>
            </a:r>
            <a:endParaRPr lang="zh-CN" altLang="en-US" sz="2000"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t>14</a:t>
            </a:fld>
            <a:endParaRPr lang="zh-CN" altLang="en-US"/>
          </a:p>
        </p:txBody>
      </p:sp>
    </p:spTree>
    <p:extLst>
      <p:ext uri="{BB962C8B-B14F-4D97-AF65-F5344CB8AC3E}">
        <p14:creationId xmlns:p14="http://schemas.microsoft.com/office/powerpoint/2010/main" val="37079026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6117" y="476672"/>
            <a:ext cx="6184459" cy="4320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7821" y="1124744"/>
            <a:ext cx="2872197" cy="3057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0573" y="1124744"/>
            <a:ext cx="2937811" cy="3057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右箭头 6"/>
          <p:cNvSpPr/>
          <p:nvPr/>
        </p:nvSpPr>
        <p:spPr>
          <a:xfrm>
            <a:off x="4078346" y="2492896"/>
            <a:ext cx="796203" cy="28803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6016" y="4156952"/>
            <a:ext cx="3529465" cy="1144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3995936" y="2060848"/>
            <a:ext cx="877163" cy="369332"/>
          </a:xfrm>
          <a:prstGeom prst="rect">
            <a:avLst/>
          </a:prstGeom>
          <a:noFill/>
        </p:spPr>
        <p:txBody>
          <a:bodyPr wrap="none" rtlCol="0">
            <a:spAutoFit/>
          </a:bodyPr>
          <a:lstStyle/>
          <a:p>
            <a:r>
              <a:rPr lang="zh-CN" altLang="en-US" dirty="0"/>
              <a:t>规范化</a:t>
            </a:r>
          </a:p>
        </p:txBody>
      </p:sp>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2229" y="4952503"/>
            <a:ext cx="3377843" cy="12807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下箭头 8"/>
          <p:cNvSpPr/>
          <p:nvPr/>
        </p:nvSpPr>
        <p:spPr>
          <a:xfrm>
            <a:off x="6123437" y="4077072"/>
            <a:ext cx="680811" cy="326876"/>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 name="TextBox 9"/>
          <p:cNvSpPr txBox="1"/>
          <p:nvPr/>
        </p:nvSpPr>
        <p:spPr>
          <a:xfrm>
            <a:off x="1115616" y="4653136"/>
            <a:ext cx="2350323" cy="461665"/>
          </a:xfrm>
          <a:prstGeom prst="rect">
            <a:avLst/>
          </a:prstGeom>
          <a:noFill/>
        </p:spPr>
        <p:txBody>
          <a:bodyPr wrap="none" rtlCol="0">
            <a:spAutoFit/>
          </a:bodyPr>
          <a:lstStyle/>
          <a:p>
            <a:r>
              <a:rPr lang="zh-CN" altLang="en-US" sz="2400" b="1" dirty="0" smtClean="0"/>
              <a:t>定义目标函数：</a:t>
            </a:r>
            <a:endParaRPr lang="zh-CN" altLang="en-US" sz="2400" b="1" dirty="0"/>
          </a:p>
        </p:txBody>
      </p:sp>
      <p:sp>
        <p:nvSpPr>
          <p:cNvPr id="11" name="圆角右箭头 10"/>
          <p:cNvSpPr/>
          <p:nvPr/>
        </p:nvSpPr>
        <p:spPr>
          <a:xfrm rot="10800000">
            <a:off x="5266158" y="5085184"/>
            <a:ext cx="1250058" cy="583936"/>
          </a:xfrm>
          <a:prstGeom prst="ben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solidFill>
                <a:schemeClr val="tx1"/>
              </a:solidFill>
            </a:endParaRPr>
          </a:p>
        </p:txBody>
      </p:sp>
      <p:pic>
        <p:nvPicPr>
          <p:cNvPr id="205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6606" y="6093296"/>
            <a:ext cx="4819650" cy="33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灯片编号占位符 1"/>
          <p:cNvSpPr>
            <a:spLocks noGrp="1"/>
          </p:cNvSpPr>
          <p:nvPr>
            <p:ph type="sldNum" sz="quarter" idx="12"/>
          </p:nvPr>
        </p:nvSpPr>
        <p:spPr/>
        <p:txBody>
          <a:bodyPr/>
          <a:lstStyle/>
          <a:p>
            <a:fld id="{0C913308-F349-4B6D-A68A-DD1791B4A57B}" type="slidenum">
              <a:rPr lang="zh-CN" altLang="en-US" smtClean="0"/>
              <a:t>15</a:t>
            </a:fld>
            <a:endParaRPr lang="zh-CN" altLang="en-US"/>
          </a:p>
        </p:txBody>
      </p:sp>
    </p:spTree>
    <p:extLst>
      <p:ext uri="{BB962C8B-B14F-4D97-AF65-F5344CB8AC3E}">
        <p14:creationId xmlns:p14="http://schemas.microsoft.com/office/powerpoint/2010/main" val="6456013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548680"/>
            <a:ext cx="8229600" cy="5577483"/>
          </a:xfrm>
        </p:spPr>
        <p:txBody>
          <a:bodyPr>
            <a:normAutofit/>
          </a:bodyPr>
          <a:lstStyle/>
          <a:p>
            <a:r>
              <a:rPr lang="zh-CN" altLang="en-US" sz="2800" dirty="0" smtClean="0"/>
              <a:t>当存在错误分类样本时，</a:t>
            </a:r>
            <a:r>
              <a:rPr lang="en-US" altLang="zh-CN" sz="2800" i="1" dirty="0" smtClean="0"/>
              <a:t>J(w)&gt;0</a:t>
            </a:r>
            <a:endParaRPr lang="en-US" altLang="zh-CN" sz="2800" dirty="0"/>
          </a:p>
          <a:p>
            <a:r>
              <a:rPr lang="zh-CN" altLang="en-US" sz="2800" dirty="0" smtClean="0"/>
              <a:t>当不存在错误分类样本时，</a:t>
            </a:r>
            <a:r>
              <a:rPr lang="en-US" altLang="zh-CN" sz="2800" i="1" dirty="0" smtClean="0"/>
              <a:t>J(w)=0</a:t>
            </a:r>
            <a:r>
              <a:rPr lang="zh-CN" altLang="en-US" sz="2800" dirty="0" smtClean="0"/>
              <a:t>，取得极小值。此时</a:t>
            </a:r>
            <a:r>
              <a:rPr lang="zh-CN" altLang="en-US" sz="2800" dirty="0"/>
              <a:t>权向量</a:t>
            </a:r>
            <a:r>
              <a:rPr lang="en-US" altLang="zh-CN" sz="2800" i="1" dirty="0" smtClean="0"/>
              <a:t>w</a:t>
            </a:r>
            <a:r>
              <a:rPr lang="zh-CN" altLang="en-US" sz="2800" dirty="0" smtClean="0"/>
              <a:t>就是求出的解</a:t>
            </a:r>
            <a:endParaRPr lang="en-US" altLang="zh-CN" sz="2800" dirty="0" smtClean="0"/>
          </a:p>
          <a:p>
            <a:r>
              <a:rPr lang="zh-CN" altLang="en-US" sz="2800" dirty="0" smtClean="0"/>
              <a:t>根据梯度下降方法，权向量</a:t>
            </a:r>
            <a:r>
              <a:rPr lang="en-US" altLang="zh-CN" sz="2800" i="1" dirty="0" smtClean="0"/>
              <a:t>w</a:t>
            </a:r>
            <a:r>
              <a:rPr lang="zh-CN" altLang="en-US" sz="2800" dirty="0" smtClean="0"/>
              <a:t>的计算公式如下：</a:t>
            </a:r>
            <a:endParaRPr lang="zh-CN" altLang="en-US" sz="2800"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3" y="2636912"/>
            <a:ext cx="5688632" cy="796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3602409"/>
            <a:ext cx="7920880" cy="9787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7033" y="4797152"/>
            <a:ext cx="6941351"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灯片编号占位符 1"/>
          <p:cNvSpPr>
            <a:spLocks noGrp="1"/>
          </p:cNvSpPr>
          <p:nvPr>
            <p:ph type="sldNum" sz="quarter" idx="12"/>
          </p:nvPr>
        </p:nvSpPr>
        <p:spPr/>
        <p:txBody>
          <a:bodyPr/>
          <a:lstStyle/>
          <a:p>
            <a:fld id="{0C913308-F349-4B6D-A68A-DD1791B4A57B}" type="slidenum">
              <a:rPr lang="zh-CN" altLang="en-US" smtClean="0"/>
              <a:t>16</a:t>
            </a:fld>
            <a:endParaRPr lang="zh-CN" altLang="en-US"/>
          </a:p>
        </p:txBody>
      </p:sp>
    </p:spTree>
    <p:extLst>
      <p:ext uri="{BB962C8B-B14F-4D97-AF65-F5344CB8AC3E}">
        <p14:creationId xmlns:p14="http://schemas.microsoft.com/office/powerpoint/2010/main" val="29940721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764704"/>
            <a:ext cx="8646612" cy="367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4509120"/>
            <a:ext cx="6624736" cy="9463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灯片编号占位符 2"/>
          <p:cNvSpPr>
            <a:spLocks noGrp="1"/>
          </p:cNvSpPr>
          <p:nvPr>
            <p:ph type="sldNum" sz="quarter" idx="12"/>
          </p:nvPr>
        </p:nvSpPr>
        <p:spPr/>
        <p:txBody>
          <a:bodyPr/>
          <a:lstStyle/>
          <a:p>
            <a:fld id="{0C913308-F349-4B6D-A68A-DD1791B4A57B}" type="slidenum">
              <a:rPr lang="zh-CN" altLang="en-US" smtClean="0"/>
              <a:t>17</a:t>
            </a:fld>
            <a:endParaRPr lang="zh-CN" altLang="en-US"/>
          </a:p>
        </p:txBody>
      </p:sp>
    </p:spTree>
    <p:extLst>
      <p:ext uri="{BB962C8B-B14F-4D97-AF65-F5344CB8AC3E}">
        <p14:creationId xmlns:p14="http://schemas.microsoft.com/office/powerpoint/2010/main" val="21635051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1" y="476672"/>
            <a:ext cx="8624455" cy="4536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灯片编号占位符 2"/>
          <p:cNvSpPr>
            <a:spLocks noGrp="1"/>
          </p:cNvSpPr>
          <p:nvPr>
            <p:ph type="sldNum" sz="quarter" idx="12"/>
          </p:nvPr>
        </p:nvSpPr>
        <p:spPr/>
        <p:txBody>
          <a:bodyPr/>
          <a:lstStyle/>
          <a:p>
            <a:fld id="{0C913308-F349-4B6D-A68A-DD1791B4A57B}" type="slidenum">
              <a:rPr lang="zh-CN" altLang="en-US" smtClean="0"/>
              <a:t>18</a:t>
            </a:fld>
            <a:endParaRPr lang="zh-CN" altLang="en-US"/>
          </a:p>
        </p:txBody>
      </p:sp>
    </p:spTree>
    <p:extLst>
      <p:ext uri="{BB962C8B-B14F-4D97-AF65-F5344CB8AC3E}">
        <p14:creationId xmlns:p14="http://schemas.microsoft.com/office/powerpoint/2010/main" val="2410013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143" y="332656"/>
            <a:ext cx="4678905" cy="4536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127" y="4932387"/>
            <a:ext cx="3171825" cy="1304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6807" y="116632"/>
            <a:ext cx="3352800" cy="122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0072" y="1412776"/>
            <a:ext cx="3067050"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0072" y="1844824"/>
            <a:ext cx="3533775" cy="120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2"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81972" y="3047826"/>
            <a:ext cx="3571875" cy="3629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灯片编号占位符 2"/>
          <p:cNvSpPr>
            <a:spLocks noGrp="1"/>
          </p:cNvSpPr>
          <p:nvPr>
            <p:ph type="sldNum" sz="quarter" idx="12"/>
          </p:nvPr>
        </p:nvSpPr>
        <p:spPr/>
        <p:txBody>
          <a:bodyPr/>
          <a:lstStyle/>
          <a:p>
            <a:fld id="{0C913308-F349-4B6D-A68A-DD1791B4A57B}" type="slidenum">
              <a:rPr lang="zh-CN" altLang="en-US" smtClean="0"/>
              <a:t>19</a:t>
            </a:fld>
            <a:endParaRPr lang="zh-CN" altLang="en-US"/>
          </a:p>
        </p:txBody>
      </p:sp>
    </p:spTree>
    <p:extLst>
      <p:ext uri="{BB962C8B-B14F-4D97-AF65-F5344CB8AC3E}">
        <p14:creationId xmlns:p14="http://schemas.microsoft.com/office/powerpoint/2010/main" val="2062400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1143000"/>
          </a:xfrm>
        </p:spPr>
        <p:txBody>
          <a:bodyPr/>
          <a:lstStyle/>
          <a:p>
            <a:r>
              <a:rPr lang="zh-CN" altLang="en-US" dirty="0" smtClean="0"/>
              <a:t>内容提要</a:t>
            </a:r>
            <a:endParaRPr lang="zh-CN" altLang="en-US" dirty="0"/>
          </a:p>
        </p:txBody>
      </p:sp>
      <p:sp>
        <p:nvSpPr>
          <p:cNvPr id="3" name="内容占位符 2"/>
          <p:cNvSpPr>
            <a:spLocks noGrp="1"/>
          </p:cNvSpPr>
          <p:nvPr>
            <p:ph idx="1"/>
          </p:nvPr>
        </p:nvSpPr>
        <p:spPr>
          <a:xfrm>
            <a:off x="457200" y="1196752"/>
            <a:ext cx="8229600" cy="5159598"/>
          </a:xfrm>
        </p:spPr>
        <p:txBody>
          <a:bodyPr>
            <a:normAutofit fontScale="92500" lnSpcReduction="20000"/>
          </a:bodyPr>
          <a:lstStyle/>
          <a:p>
            <a:pPr>
              <a:lnSpc>
                <a:spcPct val="150000"/>
              </a:lnSpc>
            </a:pPr>
            <a:r>
              <a:rPr lang="zh-CN" altLang="en-US" sz="2800" dirty="0">
                <a:solidFill>
                  <a:srgbClr val="FF0000"/>
                </a:solidFill>
              </a:rPr>
              <a:t>分类</a:t>
            </a:r>
            <a:endParaRPr lang="en-US" altLang="zh-CN" sz="2800" dirty="0" smtClean="0">
              <a:solidFill>
                <a:srgbClr val="FF0000"/>
              </a:solidFill>
            </a:endParaRPr>
          </a:p>
          <a:p>
            <a:pPr lvl="1">
              <a:lnSpc>
                <a:spcPct val="150000"/>
              </a:lnSpc>
            </a:pPr>
            <a:r>
              <a:rPr lang="zh-CN" altLang="en-US" sz="2400" dirty="0" smtClean="0">
                <a:solidFill>
                  <a:srgbClr val="FF0000"/>
                </a:solidFill>
              </a:rPr>
              <a:t>线性分类器（</a:t>
            </a:r>
            <a:r>
              <a:rPr lang="en-US" altLang="zh-CN" sz="2400" dirty="0" smtClean="0">
                <a:solidFill>
                  <a:srgbClr val="FF0000"/>
                </a:solidFill>
              </a:rPr>
              <a:t>Linear Classifiers</a:t>
            </a:r>
            <a:r>
              <a:rPr lang="zh-CN" altLang="en-US" sz="2400" dirty="0" smtClean="0">
                <a:solidFill>
                  <a:srgbClr val="FF0000"/>
                </a:solidFill>
              </a:rPr>
              <a:t>）</a:t>
            </a:r>
            <a:endParaRPr lang="en-US" altLang="zh-CN" sz="2400" dirty="0" smtClean="0">
              <a:solidFill>
                <a:srgbClr val="FF0000"/>
              </a:solidFill>
            </a:endParaRPr>
          </a:p>
          <a:p>
            <a:pPr lvl="1">
              <a:lnSpc>
                <a:spcPct val="150000"/>
              </a:lnSpc>
            </a:pPr>
            <a:r>
              <a:rPr lang="zh-CN" altLang="en-US" sz="2400" dirty="0" smtClean="0">
                <a:solidFill>
                  <a:srgbClr val="FF0000"/>
                </a:solidFill>
              </a:rPr>
              <a:t>支撑向量机（</a:t>
            </a:r>
            <a:r>
              <a:rPr lang="en-US" altLang="zh-CN" sz="2400" dirty="0" smtClean="0">
                <a:solidFill>
                  <a:srgbClr val="FF0000"/>
                </a:solidFill>
              </a:rPr>
              <a:t>Support </a:t>
            </a:r>
            <a:r>
              <a:rPr lang="en-US" altLang="zh-CN" sz="2400" dirty="0">
                <a:solidFill>
                  <a:srgbClr val="FF0000"/>
                </a:solidFill>
              </a:rPr>
              <a:t>Vector </a:t>
            </a:r>
            <a:r>
              <a:rPr lang="en-US" altLang="zh-CN" sz="2400" dirty="0" smtClean="0">
                <a:solidFill>
                  <a:srgbClr val="FF0000"/>
                </a:solidFill>
              </a:rPr>
              <a:t>Machine</a:t>
            </a:r>
            <a:r>
              <a:rPr lang="zh-CN" altLang="en-US" sz="2400" dirty="0" smtClean="0">
                <a:solidFill>
                  <a:srgbClr val="FF0000"/>
                </a:solidFill>
              </a:rPr>
              <a:t>）</a:t>
            </a:r>
            <a:endParaRPr lang="en-US" altLang="zh-CN" sz="2400" dirty="0" smtClean="0">
              <a:solidFill>
                <a:srgbClr val="FF0000"/>
              </a:solidFill>
            </a:endParaRPr>
          </a:p>
          <a:p>
            <a:pPr lvl="1">
              <a:lnSpc>
                <a:spcPct val="150000"/>
              </a:lnSpc>
            </a:pPr>
            <a:r>
              <a:rPr lang="en-US" altLang="zh-CN" sz="2400" dirty="0">
                <a:solidFill>
                  <a:srgbClr val="FF0000"/>
                </a:solidFill>
              </a:rPr>
              <a:t>k</a:t>
            </a:r>
            <a:r>
              <a:rPr lang="zh-CN" altLang="en-US" sz="2400" dirty="0" smtClean="0">
                <a:solidFill>
                  <a:srgbClr val="FF0000"/>
                </a:solidFill>
              </a:rPr>
              <a:t>近邻分类器（</a:t>
            </a:r>
            <a:r>
              <a:rPr lang="en-US" altLang="zh-CN" sz="2400" dirty="0" smtClean="0">
                <a:solidFill>
                  <a:srgbClr val="FF0000"/>
                </a:solidFill>
              </a:rPr>
              <a:t>k-NN</a:t>
            </a:r>
            <a:r>
              <a:rPr lang="zh-CN" altLang="en-US" sz="2400" dirty="0" smtClean="0">
                <a:solidFill>
                  <a:srgbClr val="FF0000"/>
                </a:solidFill>
              </a:rPr>
              <a:t>）</a:t>
            </a:r>
            <a:endParaRPr lang="en-US" altLang="zh-CN" sz="2400" dirty="0" smtClean="0">
              <a:solidFill>
                <a:srgbClr val="FF0000"/>
              </a:solidFill>
            </a:endParaRPr>
          </a:p>
          <a:p>
            <a:pPr>
              <a:lnSpc>
                <a:spcPct val="150000"/>
              </a:lnSpc>
            </a:pPr>
            <a:r>
              <a:rPr lang="zh-CN" altLang="en-US" sz="2800" dirty="0" smtClean="0"/>
              <a:t>聚类</a:t>
            </a:r>
            <a:endParaRPr lang="en-US" altLang="zh-CN" sz="2800" dirty="0" smtClean="0"/>
          </a:p>
          <a:p>
            <a:pPr lvl="1">
              <a:lnSpc>
                <a:spcPct val="150000"/>
              </a:lnSpc>
            </a:pPr>
            <a:r>
              <a:rPr lang="en-US" altLang="zh-CN" sz="2400" dirty="0"/>
              <a:t>k</a:t>
            </a:r>
            <a:r>
              <a:rPr lang="zh-CN" altLang="en-US" sz="2400" dirty="0" smtClean="0"/>
              <a:t>均值（</a:t>
            </a:r>
            <a:r>
              <a:rPr lang="en-US" altLang="zh-CN" sz="2400" dirty="0"/>
              <a:t>k</a:t>
            </a:r>
            <a:r>
              <a:rPr lang="en-US" altLang="zh-CN" sz="2400" dirty="0" smtClean="0"/>
              <a:t>-Means</a:t>
            </a:r>
            <a:r>
              <a:rPr lang="zh-CN" altLang="en-US" sz="2400" dirty="0" smtClean="0"/>
              <a:t>）</a:t>
            </a:r>
            <a:endParaRPr lang="en-US" altLang="zh-CN" sz="2400" dirty="0" smtClean="0"/>
          </a:p>
          <a:p>
            <a:pPr lvl="1">
              <a:lnSpc>
                <a:spcPct val="150000"/>
              </a:lnSpc>
            </a:pPr>
            <a:r>
              <a:rPr lang="zh-CN" altLang="en-US" sz="2400" dirty="0"/>
              <a:t>矢</a:t>
            </a:r>
            <a:r>
              <a:rPr lang="zh-CN" altLang="en-US" sz="2400" dirty="0" smtClean="0"/>
              <a:t>量量化（</a:t>
            </a:r>
            <a:r>
              <a:rPr lang="en-US" altLang="zh-CN" sz="2400" dirty="0" smtClean="0"/>
              <a:t>Vector </a:t>
            </a:r>
            <a:r>
              <a:rPr lang="en-US" altLang="zh-CN" sz="2400" smtClean="0"/>
              <a:t>Quantization</a:t>
            </a:r>
            <a:r>
              <a:rPr lang="zh-CN" altLang="en-US" sz="2400" smtClean="0"/>
              <a:t>）</a:t>
            </a:r>
            <a:endParaRPr lang="en-US" altLang="zh-CN" sz="2400" smtClean="0"/>
          </a:p>
          <a:p>
            <a:pPr>
              <a:lnSpc>
                <a:spcPct val="150000"/>
              </a:lnSpc>
            </a:pPr>
            <a:r>
              <a:rPr lang="zh-CN" altLang="en-US" sz="2800" smtClean="0"/>
              <a:t>隐马尔科夫模型（</a:t>
            </a:r>
            <a:r>
              <a:rPr lang="en-US" altLang="zh-CN" sz="2800" smtClean="0"/>
              <a:t>HMM</a:t>
            </a:r>
            <a:r>
              <a:rPr lang="zh-CN" altLang="en-US" sz="2800" smtClean="0"/>
              <a:t>）</a:t>
            </a:r>
            <a:endParaRPr lang="en-US" altLang="zh-CN" sz="2800" smtClean="0"/>
          </a:p>
          <a:p>
            <a:pPr>
              <a:lnSpc>
                <a:spcPct val="150000"/>
              </a:lnSpc>
            </a:pPr>
            <a:r>
              <a:rPr lang="zh-CN" altLang="en-US" sz="2800" smtClean="0"/>
              <a:t>深度卷积神经网络</a:t>
            </a:r>
            <a:endParaRPr lang="en-US" altLang="zh-CN" sz="2800" dirty="0" smtClean="0"/>
          </a:p>
          <a:p>
            <a:pPr>
              <a:lnSpc>
                <a:spcPct val="150000"/>
              </a:lnSpc>
            </a:pPr>
            <a:endParaRPr lang="zh-CN" altLang="en-US" sz="2800"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t>2</a:t>
            </a:fld>
            <a:endParaRPr lang="zh-CN" altLang="en-US"/>
          </a:p>
        </p:txBody>
      </p:sp>
    </p:spTree>
    <p:extLst>
      <p:ext uri="{BB962C8B-B14F-4D97-AF65-F5344CB8AC3E}">
        <p14:creationId xmlns:p14="http://schemas.microsoft.com/office/powerpoint/2010/main" val="40081795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511" y="260648"/>
            <a:ext cx="3248025" cy="1695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511" y="2132856"/>
            <a:ext cx="3400425" cy="405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260648"/>
            <a:ext cx="3333750" cy="409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40" y="4509120"/>
            <a:ext cx="3371850" cy="1543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灯片编号占位符 2"/>
          <p:cNvSpPr>
            <a:spLocks noGrp="1"/>
          </p:cNvSpPr>
          <p:nvPr>
            <p:ph type="sldNum" sz="quarter" idx="12"/>
          </p:nvPr>
        </p:nvSpPr>
        <p:spPr/>
        <p:txBody>
          <a:bodyPr/>
          <a:lstStyle/>
          <a:p>
            <a:fld id="{0C913308-F349-4B6D-A68A-DD1791B4A57B}" type="slidenum">
              <a:rPr lang="zh-CN" altLang="en-US" smtClean="0"/>
              <a:t>20</a:t>
            </a:fld>
            <a:endParaRPr lang="zh-CN" altLang="en-US"/>
          </a:p>
        </p:txBody>
      </p:sp>
    </p:spTree>
    <p:extLst>
      <p:ext uri="{BB962C8B-B14F-4D97-AF65-F5344CB8AC3E}">
        <p14:creationId xmlns:p14="http://schemas.microsoft.com/office/powerpoint/2010/main" val="15009360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323528" y="4404245"/>
            <a:ext cx="8352928" cy="1977083"/>
          </a:xfrm>
        </p:spPr>
        <p:txBody>
          <a:bodyPr>
            <a:noAutofit/>
          </a:bodyPr>
          <a:lstStyle/>
          <a:p>
            <a:pPr marL="0" indent="0">
              <a:lnSpc>
                <a:spcPct val="170000"/>
              </a:lnSpc>
              <a:buNone/>
            </a:pPr>
            <a:r>
              <a:rPr lang="zh-CN" altLang="en-US" sz="1800" dirty="0" smtClean="0"/>
              <a:t>         感知器算法十分简单，对线性可分问题理论上可以收敛，其最优解是无错分时的权向量。其缺点有三</a:t>
            </a:r>
            <a:r>
              <a:rPr lang="zh-CN" altLang="en-US" sz="1800" dirty="0" smtClean="0">
                <a:sym typeface="Wingdings" pitchFamily="2" charset="2"/>
              </a:rPr>
              <a:t>：</a:t>
            </a:r>
            <a:r>
              <a:rPr lang="zh-CN" altLang="en-US" sz="1800" dirty="0" smtClean="0"/>
              <a:t>权向量一旦落入解区域，算法即终止；求解结果与权向量初始值、样本顺序、步长都有关系，即</a:t>
            </a:r>
            <a:r>
              <a:rPr lang="zh-CN" altLang="en-US" sz="1800" b="1" dirty="0" smtClean="0">
                <a:solidFill>
                  <a:srgbClr val="FF0000"/>
                </a:solidFill>
              </a:rPr>
              <a:t>最终结果不确定</a:t>
            </a:r>
            <a:r>
              <a:rPr lang="zh-CN" altLang="en-US" sz="1800" dirty="0" smtClean="0"/>
              <a:t>；对线性不可分问题，在允许错分条件下求出次优解。</a:t>
            </a:r>
            <a:endParaRPr lang="zh-CN" altLang="en-US" sz="18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88640"/>
            <a:ext cx="3486150" cy="2400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2910830"/>
            <a:ext cx="3314700" cy="1238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1589" y="332656"/>
            <a:ext cx="5052899" cy="40978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灯片编号占位符 2"/>
          <p:cNvSpPr>
            <a:spLocks noGrp="1"/>
          </p:cNvSpPr>
          <p:nvPr>
            <p:ph type="sldNum" sz="quarter" idx="12"/>
          </p:nvPr>
        </p:nvSpPr>
        <p:spPr/>
        <p:txBody>
          <a:bodyPr/>
          <a:lstStyle/>
          <a:p>
            <a:fld id="{0C913308-F349-4B6D-A68A-DD1791B4A57B}" type="slidenum">
              <a:rPr lang="zh-CN" altLang="en-US" smtClean="0"/>
              <a:t>21</a:t>
            </a:fld>
            <a:endParaRPr lang="zh-CN" altLang="en-US"/>
          </a:p>
        </p:txBody>
      </p:sp>
    </p:spTree>
    <p:extLst>
      <p:ext uri="{BB962C8B-B14F-4D97-AF65-F5344CB8AC3E}">
        <p14:creationId xmlns:p14="http://schemas.microsoft.com/office/powerpoint/2010/main" val="41459574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16632"/>
            <a:ext cx="8229600" cy="1143000"/>
          </a:xfrm>
        </p:spPr>
        <p:txBody>
          <a:bodyPr>
            <a:normAutofit/>
          </a:bodyPr>
          <a:lstStyle/>
          <a:p>
            <a:r>
              <a:rPr lang="zh-CN" altLang="en-US" dirty="0" smtClean="0"/>
              <a:t>支撑向量机：</a:t>
            </a:r>
            <a:r>
              <a:rPr lang="en-US" altLang="zh-CN" sz="3600" dirty="0" smtClean="0"/>
              <a:t>Support Vector Machine</a:t>
            </a:r>
            <a:endParaRPr lang="zh-CN" altLang="en-US" dirty="0"/>
          </a:p>
        </p:txBody>
      </p:sp>
      <p:sp>
        <p:nvSpPr>
          <p:cNvPr id="3" name="内容占位符 2"/>
          <p:cNvSpPr>
            <a:spLocks noGrp="1"/>
          </p:cNvSpPr>
          <p:nvPr>
            <p:ph idx="1"/>
          </p:nvPr>
        </p:nvSpPr>
        <p:spPr>
          <a:xfrm>
            <a:off x="457200" y="1196752"/>
            <a:ext cx="8579296" cy="1224136"/>
          </a:xfrm>
        </p:spPr>
        <p:txBody>
          <a:bodyPr>
            <a:noAutofit/>
          </a:bodyPr>
          <a:lstStyle/>
          <a:p>
            <a:pPr algn="just">
              <a:lnSpc>
                <a:spcPct val="150000"/>
              </a:lnSpc>
            </a:pPr>
            <a:r>
              <a:rPr lang="zh-CN" altLang="en-US" sz="2400" dirty="0" smtClean="0"/>
              <a:t>对于</a:t>
            </a:r>
            <a:r>
              <a:rPr lang="en-US" altLang="zh-CN" sz="2400" dirty="0" smtClean="0"/>
              <a:t>n</a:t>
            </a:r>
            <a:r>
              <a:rPr lang="zh-CN" altLang="en-US" sz="2400" dirty="0" smtClean="0"/>
              <a:t>维线性可分的两类问题，其分类边界</a:t>
            </a:r>
            <a:r>
              <a:rPr lang="en-US" altLang="zh-CN" sz="2400" i="1" dirty="0" smtClean="0"/>
              <a:t>H</a:t>
            </a:r>
            <a:r>
              <a:rPr lang="zh-CN" altLang="en-US" sz="2400" dirty="0" smtClean="0"/>
              <a:t>是超平面，有无穷多个超平面，如下图：</a:t>
            </a:r>
            <a:endParaRPr lang="zh-CN" altLang="en-US" sz="24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2276872"/>
            <a:ext cx="59055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椭圆形标注 7"/>
          <p:cNvSpPr/>
          <p:nvPr/>
        </p:nvSpPr>
        <p:spPr>
          <a:xfrm>
            <a:off x="1965424" y="5363368"/>
            <a:ext cx="1368152" cy="557336"/>
          </a:xfrm>
          <a:prstGeom prst="wedgeEllipseCallout">
            <a:avLst>
              <a:gd name="adj1" fmla="val 44154"/>
              <a:gd name="adj2" fmla="val -40676"/>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1400" dirty="0" smtClean="0">
                <a:solidFill>
                  <a:srgbClr val="FF0000"/>
                </a:solidFill>
              </a:rPr>
              <a:t>分类间隔</a:t>
            </a:r>
            <a:endParaRPr lang="en-US" altLang="zh-CN" sz="1400" dirty="0" smtClean="0">
              <a:solidFill>
                <a:srgbClr val="FF0000"/>
              </a:solidFill>
            </a:endParaRPr>
          </a:p>
          <a:p>
            <a:pPr algn="ctr"/>
            <a:r>
              <a:rPr lang="en-US" altLang="zh-CN" sz="1400" dirty="0" smtClean="0">
                <a:solidFill>
                  <a:srgbClr val="FF0000"/>
                </a:solidFill>
              </a:rPr>
              <a:t>(margin)</a:t>
            </a:r>
            <a:endParaRPr lang="zh-CN" altLang="en-US" sz="1400" dirty="0">
              <a:solidFill>
                <a:srgbClr val="FF0000"/>
              </a:solidFill>
            </a:endParaRPr>
          </a:p>
        </p:txBody>
      </p:sp>
      <p:sp>
        <p:nvSpPr>
          <p:cNvPr id="9" name="TextBox 8"/>
          <p:cNvSpPr txBox="1"/>
          <p:nvPr/>
        </p:nvSpPr>
        <p:spPr>
          <a:xfrm>
            <a:off x="5220072" y="2636912"/>
            <a:ext cx="3672408" cy="2862322"/>
          </a:xfrm>
          <a:prstGeom prst="rect">
            <a:avLst/>
          </a:prstGeom>
          <a:noFill/>
          <a:ln>
            <a:solidFill>
              <a:schemeClr val="accent1"/>
            </a:solidFill>
          </a:ln>
        </p:spPr>
        <p:txBody>
          <a:bodyPr wrap="square" rtlCol="0">
            <a:spAutoFit/>
          </a:bodyPr>
          <a:lstStyle/>
          <a:p>
            <a:pPr algn="just">
              <a:lnSpc>
                <a:spcPct val="150000"/>
              </a:lnSpc>
            </a:pPr>
            <a:r>
              <a:rPr lang="zh-CN" altLang="en-US" sz="2000" dirty="0" smtClean="0"/>
              <a:t>找到分类间隔</a:t>
            </a:r>
            <a:r>
              <a:rPr lang="en-US" altLang="zh-CN" sz="2000" i="1" dirty="0" smtClean="0"/>
              <a:t>d</a:t>
            </a:r>
            <a:r>
              <a:rPr lang="zh-CN" altLang="en-US" sz="2000" dirty="0" smtClean="0"/>
              <a:t>最大的最优权向量</a:t>
            </a:r>
            <a:r>
              <a:rPr lang="en-US" altLang="zh-CN" sz="2000" i="1" dirty="0" smtClean="0"/>
              <a:t>w</a:t>
            </a:r>
            <a:r>
              <a:rPr lang="zh-CN" altLang="en-US" sz="2000" dirty="0" smtClean="0"/>
              <a:t>，可以发现</a:t>
            </a:r>
            <a:r>
              <a:rPr lang="en-US" altLang="zh-CN" sz="2000" i="1" dirty="0" smtClean="0"/>
              <a:t>d</a:t>
            </a:r>
            <a:r>
              <a:rPr lang="zh-CN" altLang="en-US" sz="2000" dirty="0" smtClean="0"/>
              <a:t>是由距离分类边界最近的样本所决定的，这些少量的样本称为支撑向量，其他样本都不会影响最优权向量的确定。</a:t>
            </a:r>
            <a:endParaRPr lang="zh-CN" altLang="en-US" sz="2000"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t>22</a:t>
            </a:fld>
            <a:endParaRPr lang="zh-CN" altLang="en-US"/>
          </a:p>
        </p:txBody>
      </p:sp>
    </p:spTree>
    <p:extLst>
      <p:ext uri="{BB962C8B-B14F-4D97-AF65-F5344CB8AC3E}">
        <p14:creationId xmlns:p14="http://schemas.microsoft.com/office/powerpoint/2010/main" val="17817692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27"/>
          <p:cNvSpPr txBox="1">
            <a:spLocks noChangeArrowheads="1"/>
          </p:cNvSpPr>
          <p:nvPr/>
        </p:nvSpPr>
        <p:spPr>
          <a:xfrm>
            <a:off x="395536" y="404664"/>
            <a:ext cx="8218487" cy="547260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70000"/>
              </a:lnSpc>
              <a:buNone/>
            </a:pPr>
            <a:r>
              <a:rPr lang="zh-CN" altLang="en-US" sz="3600" b="1" dirty="0">
                <a:latin typeface="楷体_GB2312" pitchFamily="49" charset="-122"/>
                <a:ea typeface="楷体_GB2312" pitchFamily="49" charset="-122"/>
              </a:rPr>
              <a:t>支撑向量机</a:t>
            </a:r>
            <a:r>
              <a:rPr lang="zh-CN" altLang="en-US" b="1" dirty="0" smtClean="0">
                <a:latin typeface="楷体_GB2312" pitchFamily="49" charset="-122"/>
                <a:ea typeface="楷体_GB2312" pitchFamily="49" charset="-122"/>
              </a:rPr>
              <a:t>历史</a:t>
            </a:r>
            <a:endParaRPr lang="en-US" altLang="zh-CN" b="1" dirty="0" smtClean="0">
              <a:latin typeface="楷体_GB2312" pitchFamily="49" charset="-122"/>
              <a:ea typeface="楷体_GB2312" pitchFamily="49" charset="-122"/>
            </a:endParaRPr>
          </a:p>
          <a:p>
            <a:pPr>
              <a:lnSpc>
                <a:spcPct val="170000"/>
              </a:lnSpc>
            </a:pPr>
            <a:endParaRPr lang="en-US" altLang="zh-CN" sz="1600" dirty="0" smtClean="0">
              <a:latin typeface="楷体_GB2312" pitchFamily="49" charset="-122"/>
              <a:ea typeface="楷体_GB2312" pitchFamily="49" charset="-122"/>
            </a:endParaRPr>
          </a:p>
          <a:p>
            <a:pPr>
              <a:lnSpc>
                <a:spcPct val="170000"/>
              </a:lnSpc>
            </a:pPr>
            <a:r>
              <a:rPr lang="en-US" altLang="zh-CN" sz="2400" dirty="0" smtClean="0">
                <a:latin typeface="楷体_GB2312" pitchFamily="49" charset="-122"/>
                <a:ea typeface="楷体_GB2312" pitchFamily="49" charset="-122"/>
              </a:rPr>
              <a:t>1963</a:t>
            </a:r>
            <a:r>
              <a:rPr lang="zh-CN" altLang="en-US" sz="2400" dirty="0" smtClean="0">
                <a:latin typeface="楷体_GB2312" pitchFamily="49" charset="-122"/>
                <a:ea typeface="楷体_GB2312" pitchFamily="49" charset="-122"/>
              </a:rPr>
              <a:t>年，</a:t>
            </a:r>
            <a:r>
              <a:rPr lang="en-US" altLang="zh-CN" sz="2400" dirty="0" err="1" smtClean="0">
                <a:latin typeface="楷体_GB2312" pitchFamily="49" charset="-122"/>
                <a:ea typeface="楷体_GB2312" pitchFamily="49" charset="-122"/>
              </a:rPr>
              <a:t>Vapnik</a:t>
            </a:r>
            <a:r>
              <a:rPr lang="zh-CN" altLang="en-US" sz="2400" dirty="0" smtClean="0">
                <a:latin typeface="楷体_GB2312" pitchFamily="49" charset="-122"/>
                <a:ea typeface="楷体_GB2312" pitchFamily="49" charset="-122"/>
              </a:rPr>
              <a:t>在解决模式识别问题时提出了支持向量方法</a:t>
            </a:r>
            <a:r>
              <a:rPr lang="en-US" altLang="zh-CN" sz="2400" dirty="0" smtClean="0">
                <a:latin typeface="楷体_GB2312" pitchFamily="49" charset="-122"/>
                <a:ea typeface="楷体_GB2312" pitchFamily="49" charset="-122"/>
              </a:rPr>
              <a:t>,</a:t>
            </a:r>
            <a:r>
              <a:rPr lang="zh-CN" altLang="en-US" sz="2400" dirty="0" smtClean="0">
                <a:latin typeface="楷体_GB2312" pitchFamily="49" charset="-122"/>
                <a:ea typeface="楷体_GB2312" pitchFamily="49" charset="-122"/>
              </a:rPr>
              <a:t>这种方法从训练集中选择一组特征子集</a:t>
            </a:r>
            <a:r>
              <a:rPr lang="en-US" altLang="zh-CN" sz="2400" dirty="0" smtClean="0">
                <a:latin typeface="楷体_GB2312" pitchFamily="49" charset="-122"/>
                <a:ea typeface="楷体_GB2312" pitchFamily="49" charset="-122"/>
              </a:rPr>
              <a:t>,</a:t>
            </a:r>
            <a:r>
              <a:rPr lang="zh-CN" altLang="en-US" sz="2400" dirty="0" smtClean="0">
                <a:latin typeface="楷体_GB2312" pitchFamily="49" charset="-122"/>
                <a:ea typeface="楷体_GB2312" pitchFamily="49" charset="-122"/>
              </a:rPr>
              <a:t>使得对特征子集的划分等价于对整个数据集的划分</a:t>
            </a:r>
            <a:r>
              <a:rPr lang="en-US" altLang="zh-CN" sz="2400" dirty="0" smtClean="0">
                <a:latin typeface="楷体_GB2312" pitchFamily="49" charset="-122"/>
                <a:ea typeface="楷体_GB2312" pitchFamily="49" charset="-122"/>
              </a:rPr>
              <a:t>,</a:t>
            </a:r>
            <a:r>
              <a:rPr lang="zh-CN" altLang="en-US" sz="2400" dirty="0" smtClean="0">
                <a:latin typeface="楷体_GB2312" pitchFamily="49" charset="-122"/>
                <a:ea typeface="楷体_GB2312" pitchFamily="49" charset="-122"/>
              </a:rPr>
              <a:t>这组特征子集就被称为支持向量</a:t>
            </a:r>
            <a:r>
              <a:rPr lang="en-US" altLang="zh-CN" sz="2400" dirty="0" smtClean="0">
                <a:latin typeface="楷体_GB2312" pitchFamily="49" charset="-122"/>
                <a:ea typeface="楷体_GB2312" pitchFamily="49" charset="-122"/>
              </a:rPr>
              <a:t>(Support Vector)</a:t>
            </a:r>
            <a:r>
              <a:rPr lang="zh-CN" altLang="en-US" sz="2400" dirty="0" smtClean="0">
                <a:latin typeface="楷体_GB2312" pitchFamily="49" charset="-122"/>
                <a:ea typeface="楷体_GB2312" pitchFamily="49" charset="-122"/>
              </a:rPr>
              <a:t>。</a:t>
            </a:r>
          </a:p>
          <a:p>
            <a:pPr>
              <a:lnSpc>
                <a:spcPct val="170000"/>
              </a:lnSpc>
            </a:pPr>
            <a:r>
              <a:rPr lang="en-US" altLang="zh-CN" sz="2400" dirty="0" smtClean="0">
                <a:latin typeface="楷体_GB2312" pitchFamily="49" charset="-122"/>
                <a:ea typeface="楷体_GB2312" pitchFamily="49" charset="-122"/>
              </a:rPr>
              <a:t>1990</a:t>
            </a:r>
            <a:r>
              <a:rPr lang="zh-CN" altLang="en-US" sz="2400" dirty="0" smtClean="0">
                <a:latin typeface="楷体_GB2312" pitchFamily="49" charset="-122"/>
                <a:ea typeface="楷体_GB2312" pitchFamily="49" charset="-122"/>
              </a:rPr>
              <a:t>年，</a:t>
            </a:r>
            <a:r>
              <a:rPr lang="en-US" altLang="zh-CN" sz="2400" dirty="0" err="1" smtClean="0">
                <a:latin typeface="楷体_GB2312" pitchFamily="49" charset="-122"/>
                <a:ea typeface="楷体_GB2312" pitchFamily="49" charset="-122"/>
              </a:rPr>
              <a:t>Grace,Boser</a:t>
            </a:r>
            <a:r>
              <a:rPr lang="zh-CN" altLang="en-US" sz="2400" dirty="0" smtClean="0">
                <a:latin typeface="楷体_GB2312" pitchFamily="49" charset="-122"/>
                <a:ea typeface="楷体_GB2312" pitchFamily="49" charset="-122"/>
              </a:rPr>
              <a:t>和</a:t>
            </a:r>
            <a:r>
              <a:rPr lang="en-US" altLang="zh-CN" sz="2400" dirty="0" err="1" smtClean="0">
                <a:latin typeface="楷体_GB2312" pitchFamily="49" charset="-122"/>
                <a:ea typeface="楷体_GB2312" pitchFamily="49" charset="-122"/>
              </a:rPr>
              <a:t>Vapnik</a:t>
            </a:r>
            <a:r>
              <a:rPr lang="zh-CN" altLang="en-US" sz="2400" dirty="0" smtClean="0">
                <a:latin typeface="楷体_GB2312" pitchFamily="49" charset="-122"/>
                <a:ea typeface="楷体_GB2312" pitchFamily="49" charset="-122"/>
              </a:rPr>
              <a:t>等人开始对</a:t>
            </a:r>
            <a:r>
              <a:rPr lang="en-US" altLang="zh-CN" sz="2400" dirty="0" smtClean="0">
                <a:latin typeface="楷体_GB2312" pitchFamily="49" charset="-122"/>
                <a:ea typeface="楷体_GB2312" pitchFamily="49" charset="-122"/>
              </a:rPr>
              <a:t>SVM</a:t>
            </a:r>
            <a:r>
              <a:rPr lang="zh-CN" altLang="en-US" sz="2400" dirty="0" smtClean="0">
                <a:latin typeface="楷体_GB2312" pitchFamily="49" charset="-122"/>
                <a:ea typeface="楷体_GB2312" pitchFamily="49" charset="-122"/>
              </a:rPr>
              <a:t>进行研究。</a:t>
            </a:r>
          </a:p>
          <a:p>
            <a:pPr>
              <a:lnSpc>
                <a:spcPct val="170000"/>
              </a:lnSpc>
            </a:pPr>
            <a:r>
              <a:rPr lang="en-US" altLang="zh-CN" sz="2400" dirty="0" smtClean="0">
                <a:latin typeface="楷体_GB2312" pitchFamily="49" charset="-122"/>
                <a:ea typeface="楷体_GB2312" pitchFamily="49" charset="-122"/>
              </a:rPr>
              <a:t>1995</a:t>
            </a:r>
            <a:r>
              <a:rPr lang="zh-CN" altLang="en-US" sz="2400" dirty="0" smtClean="0">
                <a:latin typeface="楷体_GB2312" pitchFamily="49" charset="-122"/>
                <a:ea typeface="楷体_GB2312" pitchFamily="49" charset="-122"/>
              </a:rPr>
              <a:t>年，</a:t>
            </a:r>
            <a:r>
              <a:rPr lang="en-US" altLang="zh-CN" sz="2400" dirty="0" err="1" smtClean="0">
                <a:latin typeface="楷体_GB2312" pitchFamily="49" charset="-122"/>
                <a:ea typeface="楷体_GB2312" pitchFamily="49" charset="-122"/>
              </a:rPr>
              <a:t>Vapnik</a:t>
            </a:r>
            <a:r>
              <a:rPr lang="zh-CN" altLang="en-US" sz="2400" dirty="0" smtClean="0">
                <a:latin typeface="楷体_GB2312" pitchFamily="49" charset="-122"/>
                <a:ea typeface="楷体_GB2312" pitchFamily="49" charset="-122"/>
              </a:rPr>
              <a:t>正式提出统计学习理论。</a:t>
            </a:r>
            <a:endParaRPr lang="zh-CN" altLang="en-US" sz="2400" dirty="0">
              <a:latin typeface="楷体_GB2312" pitchFamily="49" charset="-122"/>
              <a:ea typeface="楷体_GB2312" pitchFamily="49" charset="-122"/>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t>23</a:t>
            </a:fld>
            <a:endParaRPr lang="zh-CN" altLang="en-US"/>
          </a:p>
        </p:txBody>
      </p:sp>
    </p:spTree>
    <p:extLst>
      <p:ext uri="{BB962C8B-B14F-4D97-AF65-F5344CB8AC3E}">
        <p14:creationId xmlns:p14="http://schemas.microsoft.com/office/powerpoint/2010/main" val="19390857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348632" y="160599"/>
            <a:ext cx="6535736" cy="34124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8" name="矩形 7"/>
          <p:cNvSpPr/>
          <p:nvPr/>
        </p:nvSpPr>
        <p:spPr>
          <a:xfrm>
            <a:off x="251520" y="3571713"/>
            <a:ext cx="8568952" cy="2809615"/>
          </a:xfrm>
          <a:prstGeom prst="rect">
            <a:avLst/>
          </a:prstGeom>
        </p:spPr>
        <p:txBody>
          <a:bodyPr wrap="square">
            <a:spAutoFit/>
          </a:bodyPr>
          <a:lstStyle/>
          <a:p>
            <a:pPr marL="342900" indent="-342900" algn="just">
              <a:lnSpc>
                <a:spcPct val="150000"/>
              </a:lnSpc>
              <a:buFont typeface="Arial" pitchFamily="34" charset="0"/>
              <a:buChar char="•"/>
            </a:pPr>
            <a:r>
              <a:rPr lang="en-US" altLang="zh-CN" sz="2000" dirty="0" smtClean="0">
                <a:latin typeface="楷体_GB2312" pitchFamily="49" charset="-122"/>
                <a:ea typeface="楷体_GB2312" pitchFamily="49" charset="-122"/>
              </a:rPr>
              <a:t>SVM</a:t>
            </a:r>
            <a:r>
              <a:rPr lang="zh-CN" altLang="en-US" sz="2000" dirty="0" smtClean="0">
                <a:latin typeface="楷体_GB2312" pitchFamily="49" charset="-122"/>
                <a:ea typeface="楷体_GB2312" pitchFamily="49" charset="-122"/>
              </a:rPr>
              <a:t>是从</a:t>
            </a:r>
            <a:r>
              <a:rPr lang="zh-CN" altLang="en-US" sz="2000" dirty="0">
                <a:latin typeface="楷体_GB2312" pitchFamily="49" charset="-122"/>
                <a:ea typeface="楷体_GB2312" pitchFamily="49" charset="-122"/>
              </a:rPr>
              <a:t>线性可分情况下的最优分类面发展而</a:t>
            </a:r>
            <a:r>
              <a:rPr lang="zh-CN" altLang="en-US" sz="2000" dirty="0" smtClean="0">
                <a:latin typeface="楷体_GB2312" pitchFamily="49" charset="-122"/>
                <a:ea typeface="楷体_GB2312" pitchFamily="49" charset="-122"/>
              </a:rPr>
              <a:t>来，最</a:t>
            </a:r>
            <a:r>
              <a:rPr lang="zh-CN" altLang="en-US" sz="2000" dirty="0">
                <a:latin typeface="楷体_GB2312" pitchFamily="49" charset="-122"/>
                <a:ea typeface="楷体_GB2312" pitchFamily="49" charset="-122"/>
              </a:rPr>
              <a:t>优分类面</a:t>
            </a:r>
            <a:r>
              <a:rPr lang="zh-CN" altLang="en-US" sz="2000" dirty="0" smtClean="0">
                <a:latin typeface="楷体_GB2312" pitchFamily="49" charset="-122"/>
                <a:ea typeface="楷体_GB2312" pitchFamily="49" charset="-122"/>
              </a:rPr>
              <a:t>就是不但</a:t>
            </a:r>
            <a:r>
              <a:rPr lang="zh-CN" altLang="en-US" sz="2000" dirty="0">
                <a:latin typeface="楷体_GB2312" pitchFamily="49" charset="-122"/>
                <a:ea typeface="楷体_GB2312" pitchFamily="49" charset="-122"/>
              </a:rPr>
              <a:t>能将两类正确分开</a:t>
            </a:r>
            <a:r>
              <a:rPr lang="en-US" altLang="zh-CN" sz="2000" dirty="0">
                <a:latin typeface="楷体_GB2312" pitchFamily="49" charset="-122"/>
                <a:ea typeface="楷体_GB2312" pitchFamily="49" charset="-122"/>
              </a:rPr>
              <a:t>(</a:t>
            </a:r>
            <a:r>
              <a:rPr lang="zh-CN" altLang="en-US" sz="2000" dirty="0">
                <a:latin typeface="楷体_GB2312" pitchFamily="49" charset="-122"/>
                <a:ea typeface="楷体_GB2312" pitchFamily="49" charset="-122"/>
              </a:rPr>
              <a:t>训练错误率为</a:t>
            </a:r>
            <a:r>
              <a:rPr lang="en-US" altLang="zh-CN" sz="2000" dirty="0">
                <a:latin typeface="楷体_GB2312" pitchFamily="49" charset="-122"/>
                <a:ea typeface="楷体_GB2312" pitchFamily="49" charset="-122"/>
              </a:rPr>
              <a:t>0),</a:t>
            </a:r>
            <a:r>
              <a:rPr lang="zh-CN" altLang="en-US" sz="2000" dirty="0">
                <a:latin typeface="楷体_GB2312" pitchFamily="49" charset="-122"/>
                <a:ea typeface="楷体_GB2312" pitchFamily="49" charset="-122"/>
              </a:rPr>
              <a:t>且使分类</a:t>
            </a:r>
            <a:r>
              <a:rPr lang="zh-CN" altLang="en-US" sz="2000" dirty="0" smtClean="0">
                <a:latin typeface="楷体_GB2312" pitchFamily="49" charset="-122"/>
                <a:ea typeface="楷体_GB2312" pitchFamily="49" charset="-122"/>
              </a:rPr>
              <a:t>间隔（</a:t>
            </a:r>
            <a:r>
              <a:rPr lang="en-US" altLang="zh-CN" sz="2000" dirty="0" smtClean="0">
                <a:latin typeface="楷体_GB2312" pitchFamily="49" charset="-122"/>
                <a:ea typeface="楷体_GB2312" pitchFamily="49" charset="-122"/>
              </a:rPr>
              <a:t>margin</a:t>
            </a:r>
            <a:r>
              <a:rPr lang="zh-CN" altLang="en-US" sz="2000" dirty="0" smtClean="0">
                <a:latin typeface="楷体_GB2312" pitchFamily="49" charset="-122"/>
                <a:ea typeface="楷体_GB2312" pitchFamily="49" charset="-122"/>
              </a:rPr>
              <a:t>）最大化。</a:t>
            </a:r>
            <a:endParaRPr lang="zh-CN" altLang="en-US" sz="2000" dirty="0">
              <a:latin typeface="楷体_GB2312" pitchFamily="49" charset="-122"/>
              <a:ea typeface="楷体_GB2312" pitchFamily="49" charset="-122"/>
            </a:endParaRPr>
          </a:p>
          <a:p>
            <a:pPr marL="342900" indent="-342900" algn="just">
              <a:lnSpc>
                <a:spcPct val="150000"/>
              </a:lnSpc>
              <a:buFont typeface="Arial" pitchFamily="34" charset="0"/>
              <a:buChar char="•"/>
            </a:pPr>
            <a:r>
              <a:rPr lang="en-US" altLang="zh-CN" sz="2000" dirty="0" smtClean="0">
                <a:latin typeface="楷体_GB2312" pitchFamily="49" charset="-122"/>
                <a:ea typeface="楷体_GB2312" pitchFamily="49" charset="-122"/>
              </a:rPr>
              <a:t>SVM</a:t>
            </a:r>
            <a:r>
              <a:rPr lang="zh-CN" altLang="en-US" sz="2000" dirty="0" smtClean="0">
                <a:latin typeface="楷体_GB2312" pitchFamily="49" charset="-122"/>
                <a:ea typeface="楷体_GB2312" pitchFamily="49" charset="-122"/>
              </a:rPr>
              <a:t>寻找</a:t>
            </a:r>
            <a:r>
              <a:rPr lang="zh-CN" altLang="en-US" sz="2000" dirty="0">
                <a:latin typeface="楷体_GB2312" pitchFamily="49" charset="-122"/>
                <a:ea typeface="楷体_GB2312" pitchFamily="49" charset="-122"/>
              </a:rPr>
              <a:t>一个满足分类要求的超平面</a:t>
            </a:r>
            <a:r>
              <a:rPr lang="en-US" altLang="zh-CN" sz="2000" dirty="0">
                <a:latin typeface="楷体_GB2312" pitchFamily="49" charset="-122"/>
                <a:ea typeface="楷体_GB2312" pitchFamily="49" charset="-122"/>
              </a:rPr>
              <a:t>,</a:t>
            </a:r>
            <a:r>
              <a:rPr lang="zh-CN" altLang="en-US" sz="2000" dirty="0">
                <a:latin typeface="楷体_GB2312" pitchFamily="49" charset="-122"/>
                <a:ea typeface="楷体_GB2312" pitchFamily="49" charset="-122"/>
              </a:rPr>
              <a:t>并且使训练集中的点距离分类面</a:t>
            </a:r>
            <a:r>
              <a:rPr lang="zh-CN" altLang="en-US" sz="2000" dirty="0" smtClean="0">
                <a:latin typeface="楷体_GB2312" pitchFamily="49" charset="-122"/>
                <a:ea typeface="楷体_GB2312" pitchFamily="49" charset="-122"/>
              </a:rPr>
              <a:t>尽可能远</a:t>
            </a:r>
            <a:r>
              <a:rPr lang="en-US" altLang="zh-CN" sz="2000" dirty="0">
                <a:latin typeface="楷体_GB2312" pitchFamily="49" charset="-122"/>
                <a:ea typeface="楷体_GB2312" pitchFamily="49" charset="-122"/>
              </a:rPr>
              <a:t>,</a:t>
            </a:r>
            <a:r>
              <a:rPr lang="zh-CN" altLang="en-US" sz="2000" dirty="0">
                <a:latin typeface="楷体_GB2312" pitchFamily="49" charset="-122"/>
                <a:ea typeface="楷体_GB2312" pitchFamily="49" charset="-122"/>
              </a:rPr>
              <a:t>也就是寻找一个分类面使它两侧的空白区域</a:t>
            </a:r>
            <a:r>
              <a:rPr lang="en-US" altLang="zh-CN" sz="2000" dirty="0">
                <a:latin typeface="楷体_GB2312" pitchFamily="49" charset="-122"/>
                <a:ea typeface="楷体_GB2312" pitchFamily="49" charset="-122"/>
              </a:rPr>
              <a:t>(margin)</a:t>
            </a:r>
            <a:r>
              <a:rPr lang="zh-CN" altLang="en-US" sz="2000" dirty="0" smtClean="0">
                <a:latin typeface="楷体_GB2312" pitchFamily="49" charset="-122"/>
                <a:ea typeface="楷体_GB2312" pitchFamily="49" charset="-122"/>
              </a:rPr>
              <a:t>最大化。</a:t>
            </a:r>
            <a:endParaRPr lang="zh-CN" altLang="en-US" sz="2000" dirty="0">
              <a:latin typeface="楷体_GB2312" pitchFamily="49" charset="-122"/>
              <a:ea typeface="楷体_GB2312" pitchFamily="49" charset="-122"/>
            </a:endParaRPr>
          </a:p>
          <a:p>
            <a:pPr marL="342900" indent="-342900" algn="just">
              <a:lnSpc>
                <a:spcPct val="150000"/>
              </a:lnSpc>
              <a:buFont typeface="Arial" pitchFamily="34" charset="0"/>
              <a:buChar char="•"/>
            </a:pPr>
            <a:r>
              <a:rPr lang="zh-CN" altLang="en-US" sz="2000" dirty="0" smtClean="0">
                <a:latin typeface="楷体_GB2312" pitchFamily="49" charset="-122"/>
                <a:ea typeface="楷体_GB2312" pitchFamily="49" charset="-122"/>
              </a:rPr>
              <a:t>经过</a:t>
            </a:r>
            <a:r>
              <a:rPr lang="zh-CN" altLang="en-US" sz="2000" dirty="0">
                <a:latin typeface="楷体_GB2312" pitchFamily="49" charset="-122"/>
                <a:ea typeface="楷体_GB2312" pitchFamily="49" charset="-122"/>
              </a:rPr>
              <a:t>两类样本中离分类面最近的点且平行于最优分类面的超平面上</a:t>
            </a:r>
            <a:r>
              <a:rPr lang="en-US" altLang="zh-CN" sz="2000" dirty="0" smtClean="0">
                <a:latin typeface="楷体_GB2312" pitchFamily="49" charset="-122"/>
                <a:ea typeface="楷体_GB2312" pitchFamily="49" charset="-122"/>
              </a:rPr>
              <a:t>H</a:t>
            </a:r>
            <a:r>
              <a:rPr lang="en-US" altLang="zh-CN" sz="2000" baseline="-25000" dirty="0" smtClean="0">
                <a:latin typeface="楷体_GB2312" pitchFamily="49" charset="-122"/>
                <a:ea typeface="楷体_GB2312" pitchFamily="49" charset="-122"/>
              </a:rPr>
              <a:t>1</a:t>
            </a:r>
            <a:r>
              <a:rPr lang="zh-CN" altLang="en-US" sz="2000" dirty="0">
                <a:latin typeface="楷体_GB2312" pitchFamily="49" charset="-122"/>
                <a:ea typeface="楷体_GB2312" pitchFamily="49" charset="-122"/>
              </a:rPr>
              <a:t>和</a:t>
            </a:r>
            <a:r>
              <a:rPr lang="en-US" altLang="zh-CN" sz="2000" dirty="0" smtClean="0">
                <a:latin typeface="楷体_GB2312" pitchFamily="49" charset="-122"/>
                <a:ea typeface="楷体_GB2312" pitchFamily="49" charset="-122"/>
              </a:rPr>
              <a:t>H</a:t>
            </a:r>
            <a:r>
              <a:rPr lang="en-US" altLang="zh-CN" sz="2000" baseline="-25000" dirty="0" smtClean="0">
                <a:latin typeface="楷体_GB2312" pitchFamily="49" charset="-122"/>
                <a:ea typeface="楷体_GB2312" pitchFamily="49" charset="-122"/>
              </a:rPr>
              <a:t>2</a:t>
            </a:r>
            <a:r>
              <a:rPr lang="zh-CN" altLang="en-US" sz="2000" dirty="0">
                <a:latin typeface="楷体_GB2312" pitchFamily="49" charset="-122"/>
                <a:ea typeface="楷体_GB2312" pitchFamily="49" charset="-122"/>
              </a:rPr>
              <a:t>的</a:t>
            </a:r>
            <a:r>
              <a:rPr lang="zh-CN" altLang="en-US" sz="2000" dirty="0" smtClean="0">
                <a:latin typeface="楷体_GB2312" pitchFamily="49" charset="-122"/>
                <a:ea typeface="楷体_GB2312" pitchFamily="49" charset="-122"/>
              </a:rPr>
              <a:t>训练样本叫做支持</a:t>
            </a:r>
            <a:r>
              <a:rPr lang="zh-CN" altLang="en-US" sz="2000" dirty="0">
                <a:latin typeface="楷体_GB2312" pitchFamily="49" charset="-122"/>
                <a:ea typeface="楷体_GB2312" pitchFamily="49" charset="-122"/>
              </a:rPr>
              <a:t>向量。</a:t>
            </a:r>
            <a:endParaRPr lang="zh-CN" altLang="en-US" sz="2000"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t>24</a:t>
            </a:fld>
            <a:endParaRPr lang="zh-CN" altLang="en-US"/>
          </a:p>
        </p:txBody>
      </p:sp>
    </p:spTree>
    <p:extLst>
      <p:ext uri="{BB962C8B-B14F-4D97-AF65-F5344CB8AC3E}">
        <p14:creationId xmlns:p14="http://schemas.microsoft.com/office/powerpoint/2010/main" val="38939621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最优分类面</a:t>
            </a:r>
            <a:endParaRPr lang="zh-CN" altLang="en-US" dirty="0"/>
          </a:p>
        </p:txBody>
      </p:sp>
      <p:sp>
        <p:nvSpPr>
          <p:cNvPr id="7" name="Rectangle 3"/>
          <p:cNvSpPr txBox="1">
            <a:spLocks noChangeArrowheads="1"/>
          </p:cNvSpPr>
          <p:nvPr/>
        </p:nvSpPr>
        <p:spPr>
          <a:xfrm>
            <a:off x="395536" y="1621060"/>
            <a:ext cx="7807325" cy="404018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zh-CN" altLang="en-US" sz="2800" dirty="0" smtClean="0">
                <a:ea typeface="楷体_GB2312" pitchFamily="49" charset="-122"/>
              </a:rPr>
              <a:t>训练数据：</a:t>
            </a:r>
          </a:p>
          <a:p>
            <a:pPr>
              <a:lnSpc>
                <a:spcPct val="150000"/>
              </a:lnSpc>
            </a:pPr>
            <a:r>
              <a:rPr lang="zh-CN" altLang="en-US" sz="2800" dirty="0" smtClean="0">
                <a:ea typeface="楷体_GB2312" pitchFamily="49" charset="-122"/>
              </a:rPr>
              <a:t>被一个超平面分开：</a:t>
            </a:r>
          </a:p>
          <a:p>
            <a:pPr>
              <a:lnSpc>
                <a:spcPct val="150000"/>
              </a:lnSpc>
            </a:pPr>
            <a:r>
              <a:rPr lang="zh-CN" altLang="en-US" sz="2800" dirty="0" smtClean="0">
                <a:ea typeface="楷体_GB2312" pitchFamily="49" charset="-122"/>
              </a:rPr>
              <a:t>进行正归化：</a:t>
            </a:r>
          </a:p>
          <a:p>
            <a:pPr>
              <a:lnSpc>
                <a:spcPct val="150000"/>
              </a:lnSpc>
            </a:pPr>
            <a:r>
              <a:rPr lang="zh-CN" altLang="en-US" sz="2800" dirty="0" smtClean="0">
                <a:ea typeface="楷体_GB2312" pitchFamily="49" charset="-122"/>
              </a:rPr>
              <a:t>分类间隔等于：</a:t>
            </a:r>
          </a:p>
          <a:p>
            <a:pPr>
              <a:lnSpc>
                <a:spcPct val="150000"/>
              </a:lnSpc>
            </a:pPr>
            <a:r>
              <a:rPr lang="zh-CN" altLang="en-US" sz="2800" dirty="0" smtClean="0">
                <a:ea typeface="楷体_GB2312" pitchFamily="49" charset="-122"/>
              </a:rPr>
              <a:t>使间隔最大等价于使       最小</a:t>
            </a:r>
          </a:p>
          <a:p>
            <a:pPr>
              <a:lnSpc>
                <a:spcPct val="150000"/>
              </a:lnSpc>
              <a:buFont typeface="Wingdings" pitchFamily="2" charset="2"/>
              <a:buNone/>
            </a:pPr>
            <a:endParaRPr lang="en-US" altLang="ko-KR" sz="2800" dirty="0"/>
          </a:p>
        </p:txBody>
      </p:sp>
      <p:graphicFrame>
        <p:nvGraphicFramePr>
          <p:cNvPr id="8" name="Object 24"/>
          <p:cNvGraphicFramePr>
            <a:graphicFrameLocks noGrp="1" noChangeAspect="1"/>
          </p:cNvGraphicFramePr>
          <p:nvPr>
            <p:ph sz="quarter" idx="4294967295"/>
            <p:extLst>
              <p:ext uri="{D42A27DB-BD31-4B8C-83A1-F6EECF244321}">
                <p14:modId xmlns:p14="http://schemas.microsoft.com/office/powerpoint/2010/main" val="2725914121"/>
              </p:ext>
            </p:extLst>
          </p:nvPr>
        </p:nvGraphicFramePr>
        <p:xfrm>
          <a:off x="2797596" y="3184301"/>
          <a:ext cx="3430588" cy="574675"/>
        </p:xfrm>
        <a:graphic>
          <a:graphicData uri="http://schemas.openxmlformats.org/presentationml/2006/ole">
            <mc:AlternateContent xmlns:mc="http://schemas.openxmlformats.org/markup-compatibility/2006">
              <mc:Choice xmlns:v="urn:schemas-microsoft-com:vml" Requires="v">
                <p:oleObj spid="_x0000_s4423" name="Equation" r:id="rId3" imgW="1663560" imgH="241200" progId="Equation.DSMT4">
                  <p:embed/>
                </p:oleObj>
              </mc:Choice>
              <mc:Fallback>
                <p:oleObj name="Equation" r:id="rId3" imgW="1663560" imgH="241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7596" y="3184301"/>
                        <a:ext cx="3430588" cy="5746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4"/>
          <p:cNvGraphicFramePr>
            <a:graphicFrameLocks noChangeAspect="1"/>
          </p:cNvGraphicFramePr>
          <p:nvPr>
            <p:extLst>
              <p:ext uri="{D42A27DB-BD31-4B8C-83A1-F6EECF244321}">
                <p14:modId xmlns:p14="http://schemas.microsoft.com/office/powerpoint/2010/main" val="232060417"/>
              </p:ext>
            </p:extLst>
          </p:nvPr>
        </p:nvGraphicFramePr>
        <p:xfrm>
          <a:off x="3995936" y="2536825"/>
          <a:ext cx="3025775" cy="406400"/>
        </p:xfrm>
        <a:graphic>
          <a:graphicData uri="http://schemas.openxmlformats.org/presentationml/2006/ole">
            <mc:AlternateContent xmlns:mc="http://schemas.openxmlformats.org/markup-compatibility/2006">
              <mc:Choice xmlns:v="urn:schemas-microsoft-com:vml" Requires="v">
                <p:oleObj spid="_x0000_s4424" name="Equation" r:id="rId5" imgW="3276360" imgH="406080" progId="Equation.DSMT4">
                  <p:embed/>
                </p:oleObj>
              </mc:Choice>
              <mc:Fallback>
                <p:oleObj name="Equation" r:id="rId5" imgW="3276360" imgH="4060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5936" y="2536825"/>
                        <a:ext cx="3025775" cy="4064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26"/>
          <p:cNvGraphicFramePr>
            <a:graphicFrameLocks noChangeAspect="1"/>
          </p:cNvGraphicFramePr>
          <p:nvPr>
            <p:extLst>
              <p:ext uri="{D42A27DB-BD31-4B8C-83A1-F6EECF244321}">
                <p14:modId xmlns:p14="http://schemas.microsoft.com/office/powerpoint/2010/main" val="2766855234"/>
              </p:ext>
            </p:extLst>
          </p:nvPr>
        </p:nvGraphicFramePr>
        <p:xfrm>
          <a:off x="2482949" y="1791097"/>
          <a:ext cx="4105275" cy="504825"/>
        </p:xfrm>
        <a:graphic>
          <a:graphicData uri="http://schemas.openxmlformats.org/presentationml/2006/ole">
            <mc:AlternateContent xmlns:mc="http://schemas.openxmlformats.org/markup-compatibility/2006">
              <mc:Choice xmlns:v="urn:schemas-microsoft-com:vml" Requires="v">
                <p:oleObj spid="_x0000_s4425" name="Equation" r:id="rId7" imgW="2273040" imgH="241200" progId="Equation.DSMT4">
                  <p:embed/>
                </p:oleObj>
              </mc:Choice>
              <mc:Fallback>
                <p:oleObj name="Equation" r:id="rId7" imgW="2273040" imgH="2412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82949" y="1791097"/>
                        <a:ext cx="4105275" cy="5048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27"/>
          <p:cNvGraphicFramePr>
            <a:graphicFrameLocks noChangeAspect="1"/>
          </p:cNvGraphicFramePr>
          <p:nvPr>
            <p:extLst>
              <p:ext uri="{D42A27DB-BD31-4B8C-83A1-F6EECF244321}">
                <p14:modId xmlns:p14="http://schemas.microsoft.com/office/powerpoint/2010/main" val="4073419512"/>
              </p:ext>
            </p:extLst>
          </p:nvPr>
        </p:nvGraphicFramePr>
        <p:xfrm>
          <a:off x="3200159" y="3861048"/>
          <a:ext cx="795777" cy="569665"/>
        </p:xfrm>
        <a:graphic>
          <a:graphicData uri="http://schemas.openxmlformats.org/presentationml/2006/ole">
            <mc:AlternateContent xmlns:mc="http://schemas.openxmlformats.org/markup-compatibility/2006">
              <mc:Choice xmlns:v="urn:schemas-microsoft-com:vml" Requires="v">
                <p:oleObj spid="_x0000_s4426" name="Equation" r:id="rId9" imgW="266400" imgH="444240" progId="Equation.DSMT4">
                  <p:embed/>
                </p:oleObj>
              </mc:Choice>
              <mc:Fallback>
                <p:oleObj name="Equation" r:id="rId9" imgW="266400" imgH="44424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00159" y="3861048"/>
                        <a:ext cx="795777" cy="569665"/>
                      </a:xfrm>
                      <a:prstGeom prst="rect">
                        <a:avLst/>
                      </a:prstGeom>
                      <a:noFill/>
                      <a:ln>
                        <a:noFill/>
                      </a:ln>
                      <a:effectLst/>
                    </p:spPr>
                  </p:pic>
                </p:oleObj>
              </mc:Fallback>
            </mc:AlternateContent>
          </a:graphicData>
        </a:graphic>
      </p:graphicFrame>
      <p:graphicFrame>
        <p:nvGraphicFramePr>
          <p:cNvPr id="12" name="Object 28"/>
          <p:cNvGraphicFramePr>
            <a:graphicFrameLocks noChangeAspect="1"/>
          </p:cNvGraphicFramePr>
          <p:nvPr>
            <p:extLst>
              <p:ext uri="{D42A27DB-BD31-4B8C-83A1-F6EECF244321}">
                <p14:modId xmlns:p14="http://schemas.microsoft.com/office/powerpoint/2010/main" val="3243835921"/>
              </p:ext>
            </p:extLst>
          </p:nvPr>
        </p:nvGraphicFramePr>
        <p:xfrm>
          <a:off x="4139183" y="4671417"/>
          <a:ext cx="504825" cy="485775"/>
        </p:xfrm>
        <a:graphic>
          <a:graphicData uri="http://schemas.openxmlformats.org/presentationml/2006/ole">
            <mc:AlternateContent xmlns:mc="http://schemas.openxmlformats.org/markup-compatibility/2006">
              <mc:Choice xmlns:v="urn:schemas-microsoft-com:vml" Requires="v">
                <p:oleObj spid="_x0000_s4427" name="Equation" r:id="rId11" imgW="291960" imgH="279360" progId="Equation.DSMT4">
                  <p:embed/>
                </p:oleObj>
              </mc:Choice>
              <mc:Fallback>
                <p:oleObj name="Equation" r:id="rId11" imgW="291960" imgH="27936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39183" y="4671417"/>
                        <a:ext cx="504825" cy="4857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灯片编号占位符 2"/>
          <p:cNvSpPr>
            <a:spLocks noGrp="1"/>
          </p:cNvSpPr>
          <p:nvPr>
            <p:ph type="sldNum" sz="quarter" idx="12"/>
          </p:nvPr>
        </p:nvSpPr>
        <p:spPr/>
        <p:txBody>
          <a:bodyPr/>
          <a:lstStyle/>
          <a:p>
            <a:fld id="{0C913308-F349-4B6D-A68A-DD1791B4A57B}" type="slidenum">
              <a:rPr lang="zh-CN" altLang="en-US" smtClean="0"/>
              <a:t>25</a:t>
            </a:fld>
            <a:endParaRPr lang="zh-CN" altLang="en-US"/>
          </a:p>
        </p:txBody>
      </p:sp>
    </p:spTree>
    <p:extLst>
      <p:ext uri="{BB962C8B-B14F-4D97-AF65-F5344CB8AC3E}">
        <p14:creationId xmlns:p14="http://schemas.microsoft.com/office/powerpoint/2010/main" val="37537146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0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23528" y="908720"/>
            <a:ext cx="8567619" cy="482453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灯片编号占位符 1"/>
          <p:cNvSpPr>
            <a:spLocks noGrp="1"/>
          </p:cNvSpPr>
          <p:nvPr>
            <p:ph type="sldNum" sz="quarter" idx="12"/>
          </p:nvPr>
        </p:nvSpPr>
        <p:spPr/>
        <p:txBody>
          <a:bodyPr/>
          <a:lstStyle/>
          <a:p>
            <a:fld id="{0C913308-F349-4B6D-A68A-DD1791B4A57B}" type="slidenum">
              <a:rPr lang="zh-CN" altLang="en-US" smtClean="0"/>
              <a:t>26</a:t>
            </a:fld>
            <a:endParaRPr lang="zh-CN" altLang="en-US"/>
          </a:p>
        </p:txBody>
      </p:sp>
    </p:spTree>
    <p:extLst>
      <p:ext uri="{BB962C8B-B14F-4D97-AF65-F5344CB8AC3E}">
        <p14:creationId xmlns:p14="http://schemas.microsoft.com/office/powerpoint/2010/main" val="2405680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457200" y="548680"/>
            <a:ext cx="8229600" cy="561662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2800" dirty="0" smtClean="0">
                <a:ea typeface="楷体_GB2312" pitchFamily="49" charset="-122"/>
              </a:rPr>
              <a:t>最优分类面问题可以表示成约束优化问题</a:t>
            </a:r>
            <a:endParaRPr lang="en-US" altLang="zh-CN" sz="2800" dirty="0" smtClean="0">
              <a:ea typeface="楷体_GB2312" pitchFamily="49" charset="-122"/>
            </a:endParaRPr>
          </a:p>
          <a:p>
            <a:endParaRPr lang="en-US" altLang="ko-KR" sz="2800" dirty="0" smtClean="0"/>
          </a:p>
          <a:p>
            <a:pPr lvl="1"/>
            <a:r>
              <a:rPr lang="en-US" altLang="ko-KR" sz="2400" dirty="0" smtClean="0"/>
              <a:t>Minimize</a:t>
            </a:r>
            <a:r>
              <a:rPr lang="zh-CN" altLang="en-US" sz="2400" dirty="0" smtClean="0"/>
              <a:t>：</a:t>
            </a:r>
            <a:endParaRPr lang="en-US" altLang="ko-KR" sz="2400" dirty="0" smtClean="0"/>
          </a:p>
          <a:p>
            <a:pPr lvl="1"/>
            <a:endParaRPr lang="en-US" altLang="ko-KR" sz="2400" dirty="0" smtClean="0"/>
          </a:p>
          <a:p>
            <a:pPr lvl="1"/>
            <a:r>
              <a:rPr lang="en-US" altLang="ko-KR" sz="2400" dirty="0" smtClean="0"/>
              <a:t>Subject to</a:t>
            </a:r>
            <a:r>
              <a:rPr lang="zh-CN" altLang="en-US" sz="2400" dirty="0" smtClean="0"/>
              <a:t>：</a:t>
            </a:r>
            <a:endParaRPr lang="en-US" altLang="ko-KR" sz="2400" dirty="0" smtClean="0"/>
          </a:p>
          <a:p>
            <a:pPr lvl="1"/>
            <a:endParaRPr lang="en-US" altLang="zh-CN" sz="2400" dirty="0" smtClean="0"/>
          </a:p>
          <a:p>
            <a:pPr marL="457200" lvl="1" indent="0">
              <a:buNone/>
            </a:pPr>
            <a:r>
              <a:rPr lang="zh-CN" altLang="en-US" sz="2400" dirty="0" smtClean="0"/>
              <a:t>这是二次凸规划问题，存在</a:t>
            </a:r>
            <a:r>
              <a:rPr lang="zh-CN" altLang="en-US" sz="2400" dirty="0"/>
              <a:t>唯一</a:t>
            </a:r>
            <a:r>
              <a:rPr lang="zh-CN" altLang="en-US" sz="2400" dirty="0" smtClean="0"/>
              <a:t>全局最小解。</a:t>
            </a:r>
            <a:endParaRPr lang="en-US" altLang="zh-CN" sz="2400" dirty="0" smtClean="0"/>
          </a:p>
          <a:p>
            <a:pPr lvl="1"/>
            <a:endParaRPr lang="en-US" altLang="ko-KR" sz="2400" dirty="0" smtClean="0"/>
          </a:p>
          <a:p>
            <a:r>
              <a:rPr lang="zh-CN" altLang="en-US" sz="2800" dirty="0" smtClean="0">
                <a:latin typeface="楷体_GB2312" pitchFamily="49" charset="-122"/>
                <a:ea typeface="楷体_GB2312" pitchFamily="49" charset="-122"/>
              </a:rPr>
              <a:t>定义</a:t>
            </a:r>
            <a:r>
              <a:rPr lang="en-US" altLang="zh-CN" sz="2800" dirty="0" smtClean="0">
                <a:latin typeface="楷体_GB2312" pitchFamily="49" charset="-122"/>
                <a:ea typeface="楷体_GB2312" pitchFamily="49" charset="-122"/>
              </a:rPr>
              <a:t>Lagrange</a:t>
            </a:r>
            <a:r>
              <a:rPr lang="zh-CN" altLang="en-US" sz="2800" dirty="0" smtClean="0">
                <a:latin typeface="楷体_GB2312" pitchFamily="49" charset="-122"/>
                <a:ea typeface="楷体_GB2312" pitchFamily="49" charset="-122"/>
              </a:rPr>
              <a:t>函数</a:t>
            </a:r>
          </a:p>
          <a:p>
            <a:pPr>
              <a:buFont typeface="Wingdings" pitchFamily="2" charset="2"/>
              <a:buNone/>
            </a:pPr>
            <a:endParaRPr lang="en-US" altLang="zh-CN" sz="2800" dirty="0" smtClean="0"/>
          </a:p>
          <a:p>
            <a:pPr>
              <a:buFont typeface="Wingdings" pitchFamily="2" charset="2"/>
              <a:buNone/>
            </a:pPr>
            <a:r>
              <a:rPr lang="en-US" altLang="ko-KR" sz="2800" dirty="0" smtClean="0"/>
              <a:t>	</a:t>
            </a:r>
            <a:endParaRPr lang="en-US" altLang="ko-KR" sz="2800" dirty="0"/>
          </a:p>
        </p:txBody>
      </p:sp>
      <p:graphicFrame>
        <p:nvGraphicFramePr>
          <p:cNvPr id="6" name="Object 4"/>
          <p:cNvGraphicFramePr>
            <a:graphicFrameLocks noChangeAspect="1"/>
          </p:cNvGraphicFramePr>
          <p:nvPr>
            <p:extLst>
              <p:ext uri="{D42A27DB-BD31-4B8C-83A1-F6EECF244321}">
                <p14:modId xmlns:p14="http://schemas.microsoft.com/office/powerpoint/2010/main" val="2396270735"/>
              </p:ext>
            </p:extLst>
          </p:nvPr>
        </p:nvGraphicFramePr>
        <p:xfrm>
          <a:off x="2771502" y="1412776"/>
          <a:ext cx="3168650" cy="1453704"/>
        </p:xfrm>
        <a:graphic>
          <a:graphicData uri="http://schemas.openxmlformats.org/presentationml/2006/ole">
            <mc:AlternateContent xmlns:mc="http://schemas.openxmlformats.org/markup-compatibility/2006">
              <mc:Choice xmlns:v="urn:schemas-microsoft-com:vml" Requires="v">
                <p:oleObj spid="_x0000_s5257" name="Equation" r:id="rId3" imgW="1663560" imgH="634680" progId="Equation.DSMT4">
                  <p:embed/>
                </p:oleObj>
              </mc:Choice>
              <mc:Fallback>
                <p:oleObj name="Equation" r:id="rId3" imgW="1663560" imgH="6346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502" y="1412776"/>
                        <a:ext cx="3168650" cy="1453704"/>
                      </a:xfrm>
                      <a:prstGeom prst="rect">
                        <a:avLst/>
                      </a:prstGeom>
                      <a:noFill/>
                      <a:ln>
                        <a:noFill/>
                      </a:ln>
                      <a:effectLst/>
                    </p:spPr>
                  </p:pic>
                </p:oleObj>
              </mc:Fallback>
            </mc:AlternateContent>
          </a:graphicData>
        </a:graphic>
      </p:graphicFrame>
      <p:graphicFrame>
        <p:nvGraphicFramePr>
          <p:cNvPr id="7" name="Object 5"/>
          <p:cNvGraphicFramePr>
            <a:graphicFrameLocks noChangeAspect="1"/>
          </p:cNvGraphicFramePr>
          <p:nvPr>
            <p:extLst>
              <p:ext uri="{D42A27DB-BD31-4B8C-83A1-F6EECF244321}">
                <p14:modId xmlns:p14="http://schemas.microsoft.com/office/powerpoint/2010/main" val="1271194563"/>
              </p:ext>
            </p:extLst>
          </p:nvPr>
        </p:nvGraphicFramePr>
        <p:xfrm>
          <a:off x="899592" y="4941168"/>
          <a:ext cx="5617893" cy="792088"/>
        </p:xfrm>
        <a:graphic>
          <a:graphicData uri="http://schemas.openxmlformats.org/presentationml/2006/ole">
            <mc:AlternateContent xmlns:mc="http://schemas.openxmlformats.org/markup-compatibility/2006">
              <mc:Choice xmlns:v="urn:schemas-microsoft-com:vml" Requires="v">
                <p:oleObj spid="_x0000_s5258" name="Equation" r:id="rId5" imgW="5321160" imgH="660240" progId="Equation.DSMT4">
                  <p:embed/>
                </p:oleObj>
              </mc:Choice>
              <mc:Fallback>
                <p:oleObj name="Equation" r:id="rId5" imgW="5321160" imgH="6602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592" y="4941168"/>
                        <a:ext cx="5617893" cy="792088"/>
                      </a:xfrm>
                      <a:prstGeom prst="rect">
                        <a:avLst/>
                      </a:prstGeom>
                      <a:noFill/>
                      <a:ln>
                        <a:noFill/>
                      </a:ln>
                      <a:effectLst/>
                    </p:spPr>
                  </p:pic>
                </p:oleObj>
              </mc:Fallback>
            </mc:AlternateContent>
          </a:graphicData>
        </a:graphic>
      </p:graphicFrame>
      <p:sp>
        <p:nvSpPr>
          <p:cNvPr id="3" name="灯片编号占位符 2"/>
          <p:cNvSpPr>
            <a:spLocks noGrp="1"/>
          </p:cNvSpPr>
          <p:nvPr>
            <p:ph type="sldNum" sz="quarter" idx="12"/>
          </p:nvPr>
        </p:nvSpPr>
        <p:spPr/>
        <p:txBody>
          <a:bodyPr/>
          <a:lstStyle/>
          <a:p>
            <a:fld id="{0C913308-F349-4B6D-A68A-DD1791B4A57B}" type="slidenum">
              <a:rPr lang="zh-CN" altLang="en-US" smtClean="0"/>
              <a:t>27</a:t>
            </a:fld>
            <a:endParaRPr lang="zh-CN" altLang="en-US"/>
          </a:p>
        </p:txBody>
      </p:sp>
    </p:spTree>
    <p:extLst>
      <p:ext uri="{BB962C8B-B14F-4D97-AF65-F5344CB8AC3E}">
        <p14:creationId xmlns:p14="http://schemas.microsoft.com/office/powerpoint/2010/main" val="33695587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对象 4"/>
          <p:cNvGraphicFramePr>
            <a:graphicFrameLocks noChangeAspect="1"/>
          </p:cNvGraphicFramePr>
          <p:nvPr>
            <p:extLst>
              <p:ext uri="{D42A27DB-BD31-4B8C-83A1-F6EECF244321}">
                <p14:modId xmlns:p14="http://schemas.microsoft.com/office/powerpoint/2010/main" val="2024492092"/>
              </p:ext>
            </p:extLst>
          </p:nvPr>
        </p:nvGraphicFramePr>
        <p:xfrm>
          <a:off x="958533" y="404664"/>
          <a:ext cx="5036289" cy="864096"/>
        </p:xfrm>
        <a:graphic>
          <a:graphicData uri="http://schemas.openxmlformats.org/presentationml/2006/ole">
            <mc:AlternateContent xmlns:mc="http://schemas.openxmlformats.org/markup-compatibility/2006">
              <mc:Choice xmlns:v="urn:schemas-microsoft-com:vml" Requires="v">
                <p:oleObj spid="_x0000_s6281" name="Equation" r:id="rId3" imgW="4279900" imgH="723900" progId="Equation.DSMT4">
                  <p:embed/>
                </p:oleObj>
              </mc:Choice>
              <mc:Fallback>
                <p:oleObj name="Equation" r:id="rId3" imgW="4279900" imgH="723900" progId="Equation.DSMT4">
                  <p:embed/>
                  <p:pic>
                    <p:nvPicPr>
                      <p:cNvPr id="0" name="对象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8533" y="404664"/>
                        <a:ext cx="5036289" cy="864096"/>
                      </a:xfrm>
                      <a:prstGeom prst="rect">
                        <a:avLst/>
                      </a:prstGeom>
                      <a:noFill/>
                      <a:ln>
                        <a:noFill/>
                      </a:ln>
                      <a:effec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495601555"/>
              </p:ext>
            </p:extLst>
          </p:nvPr>
        </p:nvGraphicFramePr>
        <p:xfrm>
          <a:off x="958533" y="1916832"/>
          <a:ext cx="4710985" cy="864096"/>
        </p:xfrm>
        <a:graphic>
          <a:graphicData uri="http://schemas.openxmlformats.org/presentationml/2006/ole">
            <mc:AlternateContent xmlns:mc="http://schemas.openxmlformats.org/markup-compatibility/2006">
              <mc:Choice xmlns:v="urn:schemas-microsoft-com:vml" Requires="v">
                <p:oleObj spid="_x0000_s6282" name="Equation" r:id="rId5" imgW="3009900" imgH="660400" progId="Equation.DSMT4">
                  <p:embed/>
                </p:oleObj>
              </mc:Choice>
              <mc:Fallback>
                <p:oleObj name="Equation" r:id="rId5" imgW="3009900" imgH="660400" progId="Equation.DSMT4">
                  <p:embed/>
                  <p:pic>
                    <p:nvPicPr>
                      <p:cNvPr id="0" name="对象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8533" y="1916832"/>
                        <a:ext cx="4710985" cy="864096"/>
                      </a:xfrm>
                      <a:prstGeom prst="rect">
                        <a:avLst/>
                      </a:prstGeom>
                      <a:noFill/>
                      <a:ln>
                        <a:noFill/>
                      </a:ln>
                      <a:effectLst/>
                    </p:spPr>
                  </p:pic>
                </p:oleObj>
              </mc:Fallback>
            </mc:AlternateContent>
          </a:graphicData>
        </a:graphic>
      </p:graphicFrame>
      <p:sp>
        <p:nvSpPr>
          <p:cNvPr id="7" name="下箭头 6"/>
          <p:cNvSpPr/>
          <p:nvPr/>
        </p:nvSpPr>
        <p:spPr>
          <a:xfrm>
            <a:off x="2902749" y="1484784"/>
            <a:ext cx="360040" cy="432048"/>
          </a:xfrm>
          <a:prstGeom prst="downArrow">
            <a:avLst/>
          </a:prstGeom>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0" name="下箭头 9"/>
          <p:cNvSpPr/>
          <p:nvPr/>
        </p:nvSpPr>
        <p:spPr>
          <a:xfrm>
            <a:off x="2902749" y="2974205"/>
            <a:ext cx="360040" cy="886843"/>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6153"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8533" y="4027811"/>
            <a:ext cx="4968552" cy="1849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3262789" y="3068960"/>
            <a:ext cx="1107996" cy="646331"/>
          </a:xfrm>
          <a:prstGeom prst="rect">
            <a:avLst/>
          </a:prstGeom>
          <a:noFill/>
        </p:spPr>
        <p:txBody>
          <a:bodyPr wrap="none" rtlCol="0">
            <a:spAutoFit/>
          </a:bodyPr>
          <a:lstStyle/>
          <a:p>
            <a:r>
              <a:rPr lang="zh-CN" altLang="en-US" dirty="0" smtClean="0"/>
              <a:t>拉格朗日</a:t>
            </a:r>
            <a:endParaRPr lang="en-US" altLang="zh-CN" dirty="0" smtClean="0"/>
          </a:p>
          <a:p>
            <a:r>
              <a:rPr lang="zh-CN" altLang="en-US" dirty="0" smtClean="0"/>
              <a:t>对偶问题</a:t>
            </a:r>
            <a:endParaRPr lang="zh-CN" altLang="en-US" dirty="0"/>
          </a:p>
        </p:txBody>
      </p:sp>
      <p:sp>
        <p:nvSpPr>
          <p:cNvPr id="12" name="TextBox 11"/>
          <p:cNvSpPr txBox="1"/>
          <p:nvPr/>
        </p:nvSpPr>
        <p:spPr>
          <a:xfrm>
            <a:off x="6071101" y="4221088"/>
            <a:ext cx="1398140" cy="369332"/>
          </a:xfrm>
          <a:prstGeom prst="rect">
            <a:avLst/>
          </a:prstGeom>
          <a:noFill/>
        </p:spPr>
        <p:txBody>
          <a:bodyPr wrap="none" rtlCol="0">
            <a:spAutoFit/>
          </a:bodyPr>
          <a:lstStyle/>
          <a:p>
            <a:r>
              <a:rPr lang="en-US" altLang="zh-CN" b="1" dirty="0" smtClean="0">
                <a:solidFill>
                  <a:srgbClr val="FF0000"/>
                </a:solidFill>
              </a:rPr>
              <a:t>==〉 </a:t>
            </a:r>
            <a:r>
              <a:rPr lang="zh-CN" altLang="en-US" b="1" dirty="0" smtClean="0">
                <a:solidFill>
                  <a:srgbClr val="FF0000"/>
                </a:solidFill>
              </a:rPr>
              <a:t>最大化</a:t>
            </a:r>
            <a:endParaRPr lang="zh-CN" altLang="en-US" b="1" dirty="0">
              <a:solidFill>
                <a:srgbClr val="FF0000"/>
              </a:solidFill>
            </a:endParaRPr>
          </a:p>
        </p:txBody>
      </p:sp>
      <p:sp>
        <p:nvSpPr>
          <p:cNvPr id="13" name="椭圆形标注 12"/>
          <p:cNvSpPr/>
          <p:nvPr/>
        </p:nvSpPr>
        <p:spPr>
          <a:xfrm>
            <a:off x="5004048" y="3212976"/>
            <a:ext cx="1080120" cy="635686"/>
          </a:xfrm>
          <a:prstGeom prst="wedgeEllipse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smtClean="0"/>
              <a:t>计算内积</a:t>
            </a:r>
            <a:endParaRPr lang="zh-CN" altLang="en-US" dirty="0"/>
          </a:p>
        </p:txBody>
      </p:sp>
      <p:sp>
        <p:nvSpPr>
          <p:cNvPr id="14" name="左大括号 13"/>
          <p:cNvSpPr/>
          <p:nvPr/>
        </p:nvSpPr>
        <p:spPr>
          <a:xfrm rot="5400000">
            <a:off x="5148064" y="3789040"/>
            <a:ext cx="360040" cy="648072"/>
          </a:xfrm>
          <a:prstGeom prst="leftBrac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椭圆形标注 16"/>
          <p:cNvSpPr/>
          <p:nvPr/>
        </p:nvSpPr>
        <p:spPr>
          <a:xfrm>
            <a:off x="5148064" y="1124744"/>
            <a:ext cx="2952328" cy="923718"/>
          </a:xfrm>
          <a:prstGeom prst="wedgeEllipseCallout">
            <a:avLst>
              <a:gd name="adj1" fmla="val -32964"/>
              <a:gd name="adj2" fmla="val 69243"/>
            </a:avLst>
          </a:prstGeom>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smtClean="0"/>
              <a:t>最佳权向量</a:t>
            </a:r>
            <a:r>
              <a:rPr lang="en-US" altLang="zh-CN" i="1" dirty="0" smtClean="0"/>
              <a:t>w</a:t>
            </a:r>
            <a:r>
              <a:rPr lang="zh-CN" altLang="en-US" dirty="0" smtClean="0"/>
              <a:t>是样本</a:t>
            </a:r>
            <a:r>
              <a:rPr lang="en-US" altLang="zh-CN" i="1" dirty="0" smtClean="0"/>
              <a:t>x</a:t>
            </a:r>
            <a:r>
              <a:rPr lang="zh-CN" altLang="en-US" dirty="0" smtClean="0"/>
              <a:t>的线性组合</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t>28</a:t>
            </a:fld>
            <a:endParaRPr lang="zh-CN" altLang="en-US"/>
          </a:p>
        </p:txBody>
      </p:sp>
    </p:spTree>
    <p:extLst>
      <p:ext uri="{BB962C8B-B14F-4D97-AF65-F5344CB8AC3E}">
        <p14:creationId xmlns:p14="http://schemas.microsoft.com/office/powerpoint/2010/main" val="1296759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827088" y="375691"/>
            <a:ext cx="7859712" cy="73977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4000" b="1" dirty="0" smtClean="0">
                <a:solidFill>
                  <a:srgbClr val="0070C0"/>
                </a:solidFill>
                <a:ea typeface="楷体_GB2312" pitchFamily="49" charset="-122"/>
              </a:rPr>
              <a:t>一个简单的</a:t>
            </a:r>
            <a:r>
              <a:rPr lang="en-US" altLang="zh-CN" sz="4000" b="1" dirty="0" smtClean="0">
                <a:solidFill>
                  <a:srgbClr val="0070C0"/>
                </a:solidFill>
                <a:ea typeface="楷体_GB2312" pitchFamily="49" charset="-122"/>
              </a:rPr>
              <a:t>SVM</a:t>
            </a:r>
            <a:r>
              <a:rPr lang="zh-CN" altLang="en-US" sz="4000" b="1" dirty="0" smtClean="0">
                <a:solidFill>
                  <a:srgbClr val="0070C0"/>
                </a:solidFill>
                <a:ea typeface="楷体_GB2312" pitchFamily="49" charset="-122"/>
              </a:rPr>
              <a:t>例子</a:t>
            </a:r>
            <a:endParaRPr lang="zh-CN" altLang="en-US" sz="4000" b="1" dirty="0">
              <a:solidFill>
                <a:srgbClr val="0070C0"/>
              </a:solidFill>
              <a:ea typeface="楷体_GB2312" pitchFamily="49" charset="-122"/>
            </a:endParaRPr>
          </a:p>
        </p:txBody>
      </p:sp>
      <p:sp>
        <p:nvSpPr>
          <p:cNvPr id="6" name="Line 13"/>
          <p:cNvSpPr>
            <a:spLocks noChangeShapeType="1"/>
          </p:cNvSpPr>
          <p:nvPr/>
        </p:nvSpPr>
        <p:spPr bwMode="auto">
          <a:xfrm flipV="1">
            <a:off x="2194942" y="1196752"/>
            <a:ext cx="0" cy="2232025"/>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 name="Line 14"/>
          <p:cNvSpPr>
            <a:spLocks noChangeShapeType="1"/>
          </p:cNvSpPr>
          <p:nvPr/>
        </p:nvSpPr>
        <p:spPr bwMode="auto">
          <a:xfrm>
            <a:off x="2194942" y="3428777"/>
            <a:ext cx="2305050" cy="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8" name="Object 19"/>
          <p:cNvGraphicFramePr>
            <a:graphicFrameLocks noChangeAspect="1"/>
          </p:cNvGraphicFramePr>
          <p:nvPr>
            <p:extLst>
              <p:ext uri="{D42A27DB-BD31-4B8C-83A1-F6EECF244321}">
                <p14:modId xmlns:p14="http://schemas.microsoft.com/office/powerpoint/2010/main" val="2641810017"/>
              </p:ext>
            </p:extLst>
          </p:nvPr>
        </p:nvGraphicFramePr>
        <p:xfrm>
          <a:off x="2194942" y="1557114"/>
          <a:ext cx="228600" cy="228600"/>
        </p:xfrm>
        <a:graphic>
          <a:graphicData uri="http://schemas.openxmlformats.org/presentationml/2006/ole">
            <mc:AlternateContent xmlns:mc="http://schemas.openxmlformats.org/markup-compatibility/2006">
              <mc:Choice xmlns:v="urn:schemas-microsoft-com:vml" Requires="v">
                <p:oleObj spid="_x0000_s7421" name="Equation" r:id="rId3" imgW="228600" imgH="228600" progId="Equation.DSMT4">
                  <p:embed/>
                </p:oleObj>
              </mc:Choice>
              <mc:Fallback>
                <p:oleObj name="Equation" r:id="rId3" imgW="2286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4942" y="1557114"/>
                        <a:ext cx="228600" cy="228600"/>
                      </a:xfrm>
                      <a:prstGeom prst="rect">
                        <a:avLst/>
                      </a:prstGeom>
                      <a:solidFill>
                        <a:srgbClr val="00B0F0"/>
                      </a:solidFill>
                      <a:ln>
                        <a:noFill/>
                      </a:ln>
                      <a:effectLst/>
                      <a:extLst/>
                    </p:spPr>
                  </p:pic>
                </p:oleObj>
              </mc:Fallback>
            </mc:AlternateContent>
          </a:graphicData>
        </a:graphic>
      </p:graphicFrame>
      <p:sp>
        <p:nvSpPr>
          <p:cNvPr id="9" name="Line 20"/>
          <p:cNvSpPr>
            <a:spLocks noChangeShapeType="1"/>
          </p:cNvSpPr>
          <p:nvPr/>
        </p:nvSpPr>
        <p:spPr bwMode="auto">
          <a:xfrm flipH="1" flipV="1">
            <a:off x="1763142" y="1628552"/>
            <a:ext cx="2160588" cy="2233612"/>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 name="Line 21"/>
          <p:cNvSpPr>
            <a:spLocks noChangeShapeType="1"/>
          </p:cNvSpPr>
          <p:nvPr/>
        </p:nvSpPr>
        <p:spPr bwMode="auto">
          <a:xfrm>
            <a:off x="2052067" y="1485677"/>
            <a:ext cx="2159000" cy="2232025"/>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 name="Line 22"/>
          <p:cNvSpPr>
            <a:spLocks noChangeShapeType="1"/>
          </p:cNvSpPr>
          <p:nvPr/>
        </p:nvSpPr>
        <p:spPr bwMode="auto">
          <a:xfrm flipH="1" flipV="1">
            <a:off x="1618680" y="1917477"/>
            <a:ext cx="1873250" cy="1944687"/>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12" name="Object 23"/>
          <p:cNvGraphicFramePr>
            <a:graphicFrameLocks noChangeAspect="1"/>
          </p:cNvGraphicFramePr>
          <p:nvPr>
            <p:extLst>
              <p:ext uri="{D42A27DB-BD31-4B8C-83A1-F6EECF244321}">
                <p14:modId xmlns:p14="http://schemas.microsoft.com/office/powerpoint/2010/main" val="472598523"/>
              </p:ext>
            </p:extLst>
          </p:nvPr>
        </p:nvGraphicFramePr>
        <p:xfrm>
          <a:off x="3923730" y="3357339"/>
          <a:ext cx="228600" cy="228600"/>
        </p:xfrm>
        <a:graphic>
          <a:graphicData uri="http://schemas.openxmlformats.org/presentationml/2006/ole">
            <mc:AlternateContent xmlns:mc="http://schemas.openxmlformats.org/markup-compatibility/2006">
              <mc:Choice xmlns:v="urn:schemas-microsoft-com:vml" Requires="v">
                <p:oleObj spid="_x0000_s7422" name="Equation" r:id="rId5" imgW="228600" imgH="228600" progId="Equation.DSMT4">
                  <p:embed/>
                </p:oleObj>
              </mc:Choice>
              <mc:Fallback>
                <p:oleObj name="Equation" r:id="rId5" imgW="2286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3730" y="3357339"/>
                        <a:ext cx="228600" cy="228600"/>
                      </a:xfrm>
                      <a:prstGeom prst="rect">
                        <a:avLst/>
                      </a:prstGeom>
                      <a:solidFill>
                        <a:srgbClr val="00B0F0"/>
                      </a:solidFill>
                      <a:ln>
                        <a:noFill/>
                      </a:ln>
                      <a:effectLst/>
                      <a:extLst/>
                    </p:spPr>
                  </p:pic>
                </p:oleObj>
              </mc:Fallback>
            </mc:AlternateContent>
          </a:graphicData>
        </a:graphic>
      </p:graphicFrame>
      <p:graphicFrame>
        <p:nvGraphicFramePr>
          <p:cNvPr id="13" name="Object 24"/>
          <p:cNvGraphicFramePr>
            <a:graphicFrameLocks noChangeAspect="1"/>
          </p:cNvGraphicFramePr>
          <p:nvPr>
            <p:extLst>
              <p:ext uri="{D42A27DB-BD31-4B8C-83A1-F6EECF244321}">
                <p14:modId xmlns:p14="http://schemas.microsoft.com/office/powerpoint/2010/main" val="2856997690"/>
              </p:ext>
            </p:extLst>
          </p:nvPr>
        </p:nvGraphicFramePr>
        <p:xfrm>
          <a:off x="3060130" y="3357339"/>
          <a:ext cx="228600" cy="228600"/>
        </p:xfrm>
        <a:graphic>
          <a:graphicData uri="http://schemas.openxmlformats.org/presentationml/2006/ole">
            <mc:AlternateContent xmlns:mc="http://schemas.openxmlformats.org/markup-compatibility/2006">
              <mc:Choice xmlns:v="urn:schemas-microsoft-com:vml" Requires="v">
                <p:oleObj spid="_x0000_s7423" name="Equation" r:id="rId7" imgW="228600" imgH="228600" progId="Equation.DSMT4">
                  <p:embed/>
                </p:oleObj>
              </mc:Choice>
              <mc:Fallback>
                <p:oleObj name="Equation" r:id="rId7" imgW="2286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0130" y="3357339"/>
                        <a:ext cx="228600" cy="228600"/>
                      </a:xfrm>
                      <a:prstGeom prst="rect">
                        <a:avLst/>
                      </a:prstGeom>
                      <a:solidFill>
                        <a:schemeClr val="accent2"/>
                      </a:solidFill>
                      <a:ln>
                        <a:noFill/>
                      </a:ln>
                      <a:effectLst/>
                      <a:extLst/>
                    </p:spPr>
                  </p:pic>
                </p:oleObj>
              </mc:Fallback>
            </mc:AlternateContent>
          </a:graphicData>
        </a:graphic>
      </p:graphicFrame>
      <p:graphicFrame>
        <p:nvGraphicFramePr>
          <p:cNvPr id="14" name="Object 25"/>
          <p:cNvGraphicFramePr>
            <a:graphicFrameLocks noChangeAspect="1"/>
          </p:cNvGraphicFramePr>
          <p:nvPr>
            <p:extLst>
              <p:ext uri="{D42A27DB-BD31-4B8C-83A1-F6EECF244321}">
                <p14:modId xmlns:p14="http://schemas.microsoft.com/office/powerpoint/2010/main" val="3114673486"/>
              </p:ext>
            </p:extLst>
          </p:nvPr>
        </p:nvGraphicFramePr>
        <p:xfrm>
          <a:off x="2112392" y="3370039"/>
          <a:ext cx="203200" cy="228600"/>
        </p:xfrm>
        <a:graphic>
          <a:graphicData uri="http://schemas.openxmlformats.org/presentationml/2006/ole">
            <mc:AlternateContent xmlns:mc="http://schemas.openxmlformats.org/markup-compatibility/2006">
              <mc:Choice xmlns:v="urn:schemas-microsoft-com:vml" Requires="v">
                <p:oleObj spid="_x0000_s7424" name="Equation" r:id="rId9" imgW="203040" imgH="228600" progId="Equation.DSMT4">
                  <p:embed/>
                </p:oleObj>
              </mc:Choice>
              <mc:Fallback>
                <p:oleObj name="Equation" r:id="rId9" imgW="20304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12392" y="3370039"/>
                        <a:ext cx="203200" cy="228600"/>
                      </a:xfrm>
                      <a:prstGeom prst="rect">
                        <a:avLst/>
                      </a:prstGeom>
                      <a:solidFill>
                        <a:schemeClr val="accent2"/>
                      </a:solidFill>
                      <a:ln>
                        <a:noFill/>
                      </a:ln>
                      <a:effectLst/>
                      <a:extLst/>
                    </p:spPr>
                  </p:pic>
                </p:oleObj>
              </mc:Fallback>
            </mc:AlternateContent>
          </a:graphicData>
        </a:graphic>
      </p:graphicFrame>
      <p:sp>
        <p:nvSpPr>
          <p:cNvPr id="16" name="Text Box 29"/>
          <p:cNvSpPr txBox="1">
            <a:spLocks noChangeArrowheads="1"/>
          </p:cNvSpPr>
          <p:nvPr/>
        </p:nvSpPr>
        <p:spPr bwMode="auto">
          <a:xfrm>
            <a:off x="4859338" y="1412776"/>
            <a:ext cx="3581400" cy="210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sz="2400" b="1" dirty="0">
                <a:latin typeface="Times New Roman" pitchFamily="18" charset="0"/>
              </a:rPr>
              <a:t>x</a:t>
            </a:r>
            <a:r>
              <a:rPr kumimoji="1" lang="en-US" altLang="zh-CN" sz="2400" b="1" baseline="-25000" dirty="0">
                <a:latin typeface="Times New Roman" pitchFamily="18" charset="0"/>
              </a:rPr>
              <a:t>1</a:t>
            </a:r>
            <a:r>
              <a:rPr kumimoji="1" lang="en-US" altLang="zh-CN" sz="2400" b="1" dirty="0">
                <a:latin typeface="Times New Roman" pitchFamily="18" charset="0"/>
              </a:rPr>
              <a:t> =(0, 0),  y</a:t>
            </a:r>
            <a:r>
              <a:rPr kumimoji="1" lang="en-US" altLang="zh-CN" sz="2400" b="1" baseline="-25000" dirty="0">
                <a:latin typeface="Times New Roman" pitchFamily="18" charset="0"/>
              </a:rPr>
              <a:t>1</a:t>
            </a:r>
            <a:r>
              <a:rPr kumimoji="1" lang="en-US" altLang="zh-CN" sz="2400" b="1" dirty="0">
                <a:latin typeface="Times New Roman" pitchFamily="18" charset="0"/>
              </a:rPr>
              <a:t> = +1</a:t>
            </a:r>
          </a:p>
          <a:p>
            <a:pPr algn="ctr">
              <a:spcBef>
                <a:spcPct val="50000"/>
              </a:spcBef>
            </a:pPr>
            <a:r>
              <a:rPr kumimoji="1" lang="en-US" altLang="zh-CN" sz="2400" b="1" dirty="0">
                <a:latin typeface="Times New Roman" pitchFamily="18" charset="0"/>
              </a:rPr>
              <a:t>x</a:t>
            </a:r>
            <a:r>
              <a:rPr kumimoji="1" lang="en-US" altLang="zh-CN" sz="2400" b="1" baseline="-25000" dirty="0">
                <a:latin typeface="Times New Roman" pitchFamily="18" charset="0"/>
              </a:rPr>
              <a:t>2</a:t>
            </a:r>
            <a:r>
              <a:rPr kumimoji="1" lang="en-US" altLang="zh-CN" sz="2400" b="1" dirty="0">
                <a:latin typeface="Times New Roman" pitchFamily="18" charset="0"/>
              </a:rPr>
              <a:t> =(1, 0),  y</a:t>
            </a:r>
            <a:r>
              <a:rPr kumimoji="1" lang="en-US" altLang="zh-CN" sz="2400" b="1" baseline="-25000" dirty="0">
                <a:latin typeface="Times New Roman" pitchFamily="18" charset="0"/>
              </a:rPr>
              <a:t>2</a:t>
            </a:r>
            <a:r>
              <a:rPr kumimoji="1" lang="en-US" altLang="zh-CN" sz="2400" b="1" dirty="0">
                <a:latin typeface="Times New Roman" pitchFamily="18" charset="0"/>
              </a:rPr>
              <a:t> = +1</a:t>
            </a:r>
          </a:p>
          <a:p>
            <a:pPr algn="ctr">
              <a:spcBef>
                <a:spcPct val="50000"/>
              </a:spcBef>
            </a:pPr>
            <a:r>
              <a:rPr kumimoji="1" lang="en-US" altLang="zh-CN" sz="2400" b="1" dirty="0">
                <a:latin typeface="Times New Roman" pitchFamily="18" charset="0"/>
              </a:rPr>
              <a:t>x</a:t>
            </a:r>
            <a:r>
              <a:rPr kumimoji="1" lang="en-US" altLang="zh-CN" sz="2400" b="1" baseline="-25000" dirty="0">
                <a:latin typeface="Times New Roman" pitchFamily="18" charset="0"/>
              </a:rPr>
              <a:t>3</a:t>
            </a:r>
            <a:r>
              <a:rPr kumimoji="1" lang="en-US" altLang="zh-CN" sz="2400" b="1" dirty="0">
                <a:latin typeface="Times New Roman" pitchFamily="18" charset="0"/>
              </a:rPr>
              <a:t> =(2, 0),  y</a:t>
            </a:r>
            <a:r>
              <a:rPr kumimoji="1" lang="en-US" altLang="zh-CN" sz="2400" b="1" baseline="-25000" dirty="0">
                <a:latin typeface="Times New Roman" pitchFamily="18" charset="0"/>
              </a:rPr>
              <a:t>3</a:t>
            </a:r>
            <a:r>
              <a:rPr kumimoji="1" lang="en-US" altLang="zh-CN" sz="2400" b="1" dirty="0">
                <a:latin typeface="Times New Roman" pitchFamily="18" charset="0"/>
              </a:rPr>
              <a:t> = -1</a:t>
            </a:r>
          </a:p>
          <a:p>
            <a:pPr algn="ctr">
              <a:spcBef>
                <a:spcPct val="50000"/>
              </a:spcBef>
            </a:pPr>
            <a:r>
              <a:rPr kumimoji="1" lang="en-US" altLang="zh-CN" sz="2400" b="1" dirty="0">
                <a:latin typeface="Times New Roman" pitchFamily="18" charset="0"/>
              </a:rPr>
              <a:t>x</a:t>
            </a:r>
            <a:r>
              <a:rPr kumimoji="1" lang="en-US" altLang="zh-CN" sz="2400" b="1" baseline="-25000" dirty="0">
                <a:latin typeface="Times New Roman" pitchFamily="18" charset="0"/>
              </a:rPr>
              <a:t>4</a:t>
            </a:r>
            <a:r>
              <a:rPr kumimoji="1" lang="en-US" altLang="zh-CN" sz="2400" b="1" dirty="0">
                <a:latin typeface="Times New Roman" pitchFamily="18" charset="0"/>
              </a:rPr>
              <a:t> =(0, 2),  y</a:t>
            </a:r>
            <a:r>
              <a:rPr kumimoji="1" lang="en-US" altLang="zh-CN" sz="2400" b="1" baseline="-25000" dirty="0">
                <a:latin typeface="Times New Roman" pitchFamily="18" charset="0"/>
              </a:rPr>
              <a:t>4</a:t>
            </a:r>
            <a:r>
              <a:rPr kumimoji="1" lang="en-US" altLang="zh-CN" sz="2400" b="1" dirty="0">
                <a:latin typeface="Times New Roman" pitchFamily="18" charset="0"/>
              </a:rPr>
              <a:t> = -1</a:t>
            </a:r>
          </a:p>
        </p:txBody>
      </p:sp>
      <p:sp>
        <p:nvSpPr>
          <p:cNvPr id="17" name="Text Box 30"/>
          <p:cNvSpPr txBox="1">
            <a:spLocks noChangeArrowheads="1"/>
          </p:cNvSpPr>
          <p:nvPr/>
        </p:nvSpPr>
        <p:spPr bwMode="auto">
          <a:xfrm>
            <a:off x="755650" y="5157192"/>
            <a:ext cx="76327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dirty="0" smtClean="0">
                <a:latin typeface="楷体_GB2312" pitchFamily="49" charset="-122"/>
                <a:ea typeface="楷体_GB2312" pitchFamily="49" charset="-122"/>
              </a:rPr>
              <a:t>调用二次规划</a:t>
            </a:r>
            <a:r>
              <a:rPr kumimoji="1" lang="zh-CN" altLang="en-US" sz="2800" dirty="0">
                <a:latin typeface="楷体_GB2312" pitchFamily="49" charset="-122"/>
                <a:ea typeface="楷体_GB2312" pitchFamily="49" charset="-122"/>
              </a:rPr>
              <a:t>程序，求得</a:t>
            </a:r>
            <a:r>
              <a:rPr kumimoji="1" lang="zh-CN" altLang="en-US" sz="2800" dirty="0">
                <a:latin typeface="楷体_GB2312" pitchFamily="49" charset="-122"/>
                <a:ea typeface="楷体_GB2312" pitchFamily="49" charset="-122"/>
                <a:sym typeface="Symbol" pitchFamily="18" charset="2"/>
              </a:rPr>
              <a:t></a:t>
            </a:r>
            <a:r>
              <a:rPr kumimoji="1" lang="en-US" altLang="zh-CN" sz="2800" baseline="-25000" dirty="0">
                <a:latin typeface="楷体_GB2312" pitchFamily="49" charset="-122"/>
                <a:ea typeface="楷体_GB2312" pitchFamily="49" charset="-122"/>
                <a:sym typeface="Symbol" pitchFamily="18" charset="2"/>
              </a:rPr>
              <a:t>1</a:t>
            </a:r>
            <a:r>
              <a:rPr kumimoji="1" lang="en-US" altLang="zh-CN" sz="2800" dirty="0">
                <a:latin typeface="楷体_GB2312" pitchFamily="49" charset="-122"/>
                <a:ea typeface="楷体_GB2312" pitchFamily="49" charset="-122"/>
              </a:rPr>
              <a:t>, </a:t>
            </a:r>
            <a:r>
              <a:rPr kumimoji="1" lang="en-US" altLang="zh-CN" sz="2800" dirty="0">
                <a:latin typeface="楷体_GB2312" pitchFamily="49" charset="-122"/>
                <a:ea typeface="楷体_GB2312" pitchFamily="49" charset="-122"/>
                <a:sym typeface="Symbol" pitchFamily="18" charset="2"/>
              </a:rPr>
              <a:t></a:t>
            </a:r>
            <a:r>
              <a:rPr kumimoji="1" lang="en-US" altLang="zh-CN" sz="2800" baseline="-25000" dirty="0">
                <a:latin typeface="楷体_GB2312" pitchFamily="49" charset="-122"/>
                <a:ea typeface="楷体_GB2312" pitchFamily="49" charset="-122"/>
                <a:sym typeface="Symbol" pitchFamily="18" charset="2"/>
              </a:rPr>
              <a:t>2</a:t>
            </a:r>
            <a:r>
              <a:rPr kumimoji="1" lang="en-US" altLang="zh-CN" sz="2800" dirty="0">
                <a:latin typeface="楷体_GB2312" pitchFamily="49" charset="-122"/>
                <a:ea typeface="楷体_GB2312" pitchFamily="49" charset="-122"/>
                <a:sym typeface="Symbol" pitchFamily="18" charset="2"/>
              </a:rPr>
              <a:t>, </a:t>
            </a:r>
            <a:r>
              <a:rPr kumimoji="1" lang="en-US" altLang="zh-CN" sz="2800" baseline="-25000" dirty="0">
                <a:latin typeface="楷体_GB2312" pitchFamily="49" charset="-122"/>
                <a:ea typeface="楷体_GB2312" pitchFamily="49" charset="-122"/>
                <a:sym typeface="Symbol" pitchFamily="18" charset="2"/>
              </a:rPr>
              <a:t>3</a:t>
            </a:r>
            <a:r>
              <a:rPr kumimoji="1" lang="en-US" altLang="zh-CN" sz="2800" dirty="0">
                <a:latin typeface="楷体_GB2312" pitchFamily="49" charset="-122"/>
                <a:ea typeface="楷体_GB2312" pitchFamily="49" charset="-122"/>
                <a:sym typeface="Symbol" pitchFamily="18" charset="2"/>
              </a:rPr>
              <a:t>, </a:t>
            </a:r>
            <a:r>
              <a:rPr kumimoji="1" lang="en-US" altLang="zh-CN" sz="2800" baseline="-25000" dirty="0">
                <a:latin typeface="楷体_GB2312" pitchFamily="49" charset="-122"/>
                <a:ea typeface="楷体_GB2312" pitchFamily="49" charset="-122"/>
                <a:sym typeface="Symbol" pitchFamily="18" charset="2"/>
              </a:rPr>
              <a:t>4</a:t>
            </a:r>
            <a:r>
              <a:rPr kumimoji="1" lang="zh-CN" altLang="en-US" sz="2800" dirty="0">
                <a:latin typeface="楷体_GB2312" pitchFamily="49" charset="-122"/>
                <a:ea typeface="楷体_GB2312" pitchFamily="49" charset="-122"/>
                <a:sym typeface="Symbol" pitchFamily="18" charset="2"/>
              </a:rPr>
              <a:t>的值，进而求得</a:t>
            </a:r>
            <a:r>
              <a:rPr kumimoji="1" lang="en-US" altLang="zh-CN" sz="2800" dirty="0">
                <a:latin typeface="楷体_GB2312" pitchFamily="49" charset="-122"/>
                <a:ea typeface="楷体_GB2312" pitchFamily="49" charset="-122"/>
                <a:sym typeface="Symbol" pitchFamily="18" charset="2"/>
              </a:rPr>
              <a:t>w</a:t>
            </a:r>
            <a:r>
              <a:rPr kumimoji="1" lang="zh-CN" altLang="en-US" sz="2800" dirty="0">
                <a:latin typeface="楷体_GB2312" pitchFamily="49" charset="-122"/>
                <a:ea typeface="楷体_GB2312" pitchFamily="49" charset="-122"/>
                <a:sym typeface="Symbol" pitchFamily="18" charset="2"/>
              </a:rPr>
              <a:t>和</a:t>
            </a:r>
            <a:r>
              <a:rPr kumimoji="1" lang="en-US" altLang="zh-CN" sz="2800" dirty="0">
                <a:latin typeface="楷体_GB2312" pitchFamily="49" charset="-122"/>
                <a:ea typeface="楷体_GB2312" pitchFamily="49" charset="-122"/>
                <a:sym typeface="Symbol" pitchFamily="18" charset="2"/>
              </a:rPr>
              <a:t>b</a:t>
            </a:r>
            <a:r>
              <a:rPr kumimoji="1" lang="zh-CN" altLang="en-US" sz="2800" dirty="0">
                <a:latin typeface="楷体_GB2312" pitchFamily="49" charset="-122"/>
                <a:ea typeface="楷体_GB2312" pitchFamily="49" charset="-122"/>
                <a:sym typeface="Symbol" pitchFamily="18" charset="2"/>
              </a:rPr>
              <a:t>的值。 </a:t>
            </a:r>
          </a:p>
        </p:txBody>
      </p:sp>
      <p:pic>
        <p:nvPicPr>
          <p:cNvPr id="7172"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7583" y="4221088"/>
            <a:ext cx="7148307" cy="9441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灯片编号占位符 2"/>
          <p:cNvSpPr>
            <a:spLocks noGrp="1"/>
          </p:cNvSpPr>
          <p:nvPr>
            <p:ph type="sldNum" sz="quarter" idx="12"/>
          </p:nvPr>
        </p:nvSpPr>
        <p:spPr/>
        <p:txBody>
          <a:bodyPr/>
          <a:lstStyle/>
          <a:p>
            <a:fld id="{0C913308-F349-4B6D-A68A-DD1791B4A57B}" type="slidenum">
              <a:rPr lang="zh-CN" altLang="en-US" smtClean="0"/>
              <a:t>29</a:t>
            </a:fld>
            <a:endParaRPr lang="zh-CN" altLang="en-US"/>
          </a:p>
        </p:txBody>
      </p:sp>
    </p:spTree>
    <p:extLst>
      <p:ext uri="{BB962C8B-B14F-4D97-AF65-F5344CB8AC3E}">
        <p14:creationId xmlns:p14="http://schemas.microsoft.com/office/powerpoint/2010/main" val="27212909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dirty="0" smtClean="0"/>
              <a:t>分类器</a:t>
            </a:r>
            <a:endParaRPr lang="zh-CN" altLang="en-US" sz="4000" dirty="0"/>
          </a:p>
        </p:txBody>
      </p:sp>
      <p:sp>
        <p:nvSpPr>
          <p:cNvPr id="3" name="内容占位符 2"/>
          <p:cNvSpPr>
            <a:spLocks noGrp="1"/>
          </p:cNvSpPr>
          <p:nvPr>
            <p:ph idx="1"/>
          </p:nvPr>
        </p:nvSpPr>
        <p:spPr/>
        <p:txBody>
          <a:bodyPr/>
          <a:lstStyle/>
          <a:p>
            <a:r>
              <a:rPr lang="zh-CN" altLang="en-US" sz="2800" dirty="0" smtClean="0"/>
              <a:t>判别函数（</a:t>
            </a:r>
            <a:r>
              <a:rPr lang="en-US" altLang="zh-CN" sz="2800" dirty="0"/>
              <a:t>discriminant function</a:t>
            </a:r>
            <a:r>
              <a:rPr lang="zh-CN" altLang="en-US" sz="2800" dirty="0" smtClean="0"/>
              <a:t>）：</a:t>
            </a:r>
            <a:r>
              <a:rPr lang="en-US" altLang="zh-CN" sz="2800" i="1" dirty="0" smtClean="0"/>
              <a:t>G(x)</a:t>
            </a:r>
          </a:p>
          <a:p>
            <a:endParaRPr lang="zh-CN" alt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2783185"/>
            <a:ext cx="5064978" cy="30940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220072" y="2996952"/>
            <a:ext cx="3756156" cy="461665"/>
          </a:xfrm>
          <a:prstGeom prst="rect">
            <a:avLst/>
          </a:prstGeom>
          <a:noFill/>
        </p:spPr>
        <p:txBody>
          <a:bodyPr wrap="none" rtlCol="0">
            <a:spAutoFit/>
          </a:bodyPr>
          <a:lstStyle/>
          <a:p>
            <a:r>
              <a:rPr lang="zh-CN" altLang="en-US" sz="2400" dirty="0" smtClean="0"/>
              <a:t>如果</a:t>
            </a:r>
            <a:r>
              <a:rPr lang="en-US" altLang="zh-CN" sz="2400" i="1" dirty="0" smtClean="0"/>
              <a:t>G(x) &gt; 0</a:t>
            </a:r>
            <a:r>
              <a:rPr lang="zh-CN" altLang="en-US" sz="2400" i="1" dirty="0" smtClean="0"/>
              <a:t>，</a:t>
            </a:r>
            <a:r>
              <a:rPr lang="zh-CN" altLang="en-US" sz="2400" dirty="0" smtClean="0"/>
              <a:t>那么</a:t>
            </a:r>
            <a:r>
              <a:rPr lang="en-US" altLang="zh-CN" sz="2400" i="1" dirty="0" smtClean="0"/>
              <a:t>x</a:t>
            </a:r>
            <a:r>
              <a:rPr lang="zh-CN" altLang="en-US" sz="2400" dirty="0" smtClean="0"/>
              <a:t>属于</a:t>
            </a:r>
            <a:r>
              <a:rPr lang="en-US" altLang="zh-CN" sz="2400" i="1" dirty="0" smtClean="0"/>
              <a:t>w</a:t>
            </a:r>
            <a:r>
              <a:rPr lang="en-US" altLang="zh-CN" sz="2400" i="1" baseline="-25000" dirty="0" smtClean="0"/>
              <a:t>1</a:t>
            </a:r>
            <a:endParaRPr lang="zh-CN" altLang="en-US" sz="2400" i="1" baseline="-25000" dirty="0"/>
          </a:p>
        </p:txBody>
      </p:sp>
      <p:sp>
        <p:nvSpPr>
          <p:cNvPr id="5" name="矩形 4"/>
          <p:cNvSpPr/>
          <p:nvPr/>
        </p:nvSpPr>
        <p:spPr>
          <a:xfrm>
            <a:off x="5220072" y="3791942"/>
            <a:ext cx="3756156" cy="2185214"/>
          </a:xfrm>
          <a:prstGeom prst="rect">
            <a:avLst/>
          </a:prstGeom>
          <a:noFill/>
        </p:spPr>
        <p:txBody>
          <a:bodyPr wrap="none" rtlCol="0">
            <a:spAutoFit/>
          </a:bodyPr>
          <a:lstStyle/>
          <a:p>
            <a:r>
              <a:rPr lang="zh-CN" altLang="en-US" sz="2400" dirty="0"/>
              <a:t>如果</a:t>
            </a:r>
            <a:r>
              <a:rPr lang="en-US" altLang="zh-CN" sz="2400" i="1" dirty="0" smtClean="0"/>
              <a:t>G(x) &lt; 0</a:t>
            </a:r>
            <a:r>
              <a:rPr lang="zh-CN" altLang="en-US" sz="2400" dirty="0"/>
              <a:t>，那么</a:t>
            </a:r>
            <a:r>
              <a:rPr lang="en-US" altLang="zh-CN" sz="2400" i="1" dirty="0"/>
              <a:t>x</a:t>
            </a:r>
            <a:r>
              <a:rPr lang="zh-CN" altLang="en-US" sz="2400" dirty="0"/>
              <a:t>属于</a:t>
            </a:r>
            <a:r>
              <a:rPr lang="en-US" altLang="zh-CN" sz="2400" i="1" dirty="0" smtClean="0"/>
              <a:t>w</a:t>
            </a:r>
            <a:r>
              <a:rPr lang="en-US" altLang="zh-CN" sz="2400" i="1" baseline="-25000" dirty="0" smtClean="0"/>
              <a:t>2</a:t>
            </a:r>
          </a:p>
          <a:p>
            <a:endParaRPr lang="en-US" altLang="zh-CN" sz="2400" i="1" baseline="-25000" dirty="0"/>
          </a:p>
          <a:p>
            <a:endParaRPr lang="en-US" altLang="zh-CN" sz="3600" baseline="-25000" dirty="0" smtClean="0"/>
          </a:p>
          <a:p>
            <a:r>
              <a:rPr lang="zh-CN" altLang="en-US" sz="3600" baseline="-25000" dirty="0" smtClean="0"/>
              <a:t>这里：</a:t>
            </a:r>
            <a:endParaRPr lang="en-US" altLang="zh-CN" sz="3600" baseline="-25000" dirty="0" smtClean="0"/>
          </a:p>
          <a:p>
            <a:endParaRPr lang="en-US" altLang="zh-CN" sz="3600" baseline="-25000" dirty="0"/>
          </a:p>
          <a:p>
            <a:r>
              <a:rPr lang="en-US" altLang="zh-CN" sz="3600" i="1" baseline="-25000" dirty="0" smtClean="0"/>
              <a:t>      G(x)</a:t>
            </a:r>
            <a:r>
              <a:rPr lang="zh-CN" altLang="en-US" sz="3600" baseline="-25000" dirty="0" smtClean="0"/>
              <a:t>为非线性判别函数</a:t>
            </a:r>
            <a:endParaRPr lang="zh-CN" altLang="en-US" sz="3600" i="1" baseline="-25000" dirty="0"/>
          </a:p>
        </p:txBody>
      </p:sp>
      <p:sp>
        <p:nvSpPr>
          <p:cNvPr id="7" name="左大括号 6"/>
          <p:cNvSpPr/>
          <p:nvPr/>
        </p:nvSpPr>
        <p:spPr>
          <a:xfrm>
            <a:off x="5027220" y="3140968"/>
            <a:ext cx="264860" cy="936104"/>
          </a:xfrm>
          <a:prstGeom prst="lef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3</a:t>
            </a:fld>
            <a:endParaRPr lang="zh-CN" altLang="en-US"/>
          </a:p>
        </p:txBody>
      </p:sp>
    </p:spTree>
    <p:extLst>
      <p:ext uri="{BB962C8B-B14F-4D97-AF65-F5344CB8AC3E}">
        <p14:creationId xmlns:p14="http://schemas.microsoft.com/office/powerpoint/2010/main" val="415165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对象 4"/>
          <p:cNvGraphicFramePr>
            <a:graphicFrameLocks noChangeAspect="1"/>
          </p:cNvGraphicFramePr>
          <p:nvPr>
            <p:extLst>
              <p:ext uri="{D42A27DB-BD31-4B8C-83A1-F6EECF244321}">
                <p14:modId xmlns:p14="http://schemas.microsoft.com/office/powerpoint/2010/main" val="2652198729"/>
              </p:ext>
            </p:extLst>
          </p:nvPr>
        </p:nvGraphicFramePr>
        <p:xfrm>
          <a:off x="755228" y="476672"/>
          <a:ext cx="6769100" cy="5473700"/>
        </p:xfrm>
        <a:graphic>
          <a:graphicData uri="http://schemas.openxmlformats.org/presentationml/2006/ole">
            <mc:AlternateContent xmlns:mc="http://schemas.openxmlformats.org/markup-compatibility/2006">
              <mc:Choice xmlns:v="urn:schemas-microsoft-com:vml" Requires="v">
                <p:oleObj spid="_x0000_s8257" name="Equation" r:id="rId3" imgW="1943100" imgH="2489200" progId="Equation.DSMT4">
                  <p:embed/>
                </p:oleObj>
              </mc:Choice>
              <mc:Fallback>
                <p:oleObj name="Equation" r:id="rId3" imgW="1943100" imgH="2489200" progId="Equation.DSMT4">
                  <p:embed/>
                  <p:pic>
                    <p:nvPicPr>
                      <p:cNvPr id="0" name="Object 10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228" y="476672"/>
                        <a:ext cx="6769100" cy="54737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灯片编号占位符 2"/>
          <p:cNvSpPr>
            <a:spLocks noGrp="1"/>
          </p:cNvSpPr>
          <p:nvPr>
            <p:ph type="sldNum" sz="quarter" idx="12"/>
          </p:nvPr>
        </p:nvSpPr>
        <p:spPr/>
        <p:txBody>
          <a:bodyPr/>
          <a:lstStyle/>
          <a:p>
            <a:fld id="{0C913308-F349-4B6D-A68A-DD1791B4A57B}" type="slidenum">
              <a:rPr lang="zh-CN" altLang="en-US" smtClean="0"/>
              <a:t>30</a:t>
            </a:fld>
            <a:endParaRPr lang="zh-CN" altLang="en-US"/>
          </a:p>
        </p:txBody>
      </p:sp>
    </p:spTree>
    <p:extLst>
      <p:ext uri="{BB962C8B-B14F-4D97-AF65-F5344CB8AC3E}">
        <p14:creationId xmlns:p14="http://schemas.microsoft.com/office/powerpoint/2010/main" val="8901271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5536" y="332656"/>
            <a:ext cx="3427541" cy="646331"/>
          </a:xfrm>
          <a:prstGeom prst="rect">
            <a:avLst/>
          </a:prstGeom>
        </p:spPr>
        <p:txBody>
          <a:bodyPr wrap="none">
            <a:spAutoFit/>
          </a:bodyPr>
          <a:lstStyle/>
          <a:p>
            <a:r>
              <a:rPr lang="zh-CN" altLang="en-US" sz="3600" b="1" dirty="0">
                <a:solidFill>
                  <a:srgbClr val="0070C0"/>
                </a:solidFill>
                <a:latin typeface="楷体_GB2312" pitchFamily="49" charset="-122"/>
                <a:ea typeface="楷体_GB2312" pitchFamily="49" charset="-122"/>
              </a:rPr>
              <a:t>支持向量机实现</a:t>
            </a:r>
            <a:endParaRPr lang="zh-CN" altLang="en-US" sz="3600" dirty="0">
              <a:solidFill>
                <a:srgbClr val="0070C0"/>
              </a:solidFill>
            </a:endParaRPr>
          </a:p>
        </p:txBody>
      </p:sp>
      <p:sp>
        <p:nvSpPr>
          <p:cNvPr id="6" name="Rectangle 3"/>
          <p:cNvSpPr txBox="1">
            <a:spLocks noChangeArrowheads="1"/>
          </p:cNvSpPr>
          <p:nvPr/>
        </p:nvSpPr>
        <p:spPr>
          <a:xfrm>
            <a:off x="468313" y="1333723"/>
            <a:ext cx="8218487" cy="432752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chemeClr val="tx1"/>
              </a:buClr>
              <a:buFont typeface="Wingdings" pitchFamily="2" charset="2"/>
              <a:buChar char="Ø"/>
            </a:pPr>
            <a:r>
              <a:rPr lang="en-US" altLang="zh-CN" smtClean="0">
                <a:latin typeface="Times New Roman" pitchFamily="18" charset="0"/>
              </a:rPr>
              <a:t>SVM</a:t>
            </a:r>
            <a:r>
              <a:rPr lang="en-US" altLang="zh-CN" i="1" baseline="30000" smtClean="0">
                <a:latin typeface="Times New Roman" pitchFamily="18" charset="0"/>
              </a:rPr>
              <a:t>light</a:t>
            </a:r>
            <a:r>
              <a:rPr lang="en-US" altLang="zh-CN" i="1" smtClean="0">
                <a:latin typeface="Times New Roman" pitchFamily="18" charset="0"/>
              </a:rPr>
              <a:t> 	- satyr.net2.private:/usr/local/bin</a:t>
            </a:r>
          </a:p>
          <a:p>
            <a:pPr lvl="4">
              <a:buClr>
                <a:srgbClr val="FF0066"/>
              </a:buClr>
              <a:buFont typeface="Wingdings" pitchFamily="2" charset="2"/>
              <a:buChar char="ü"/>
            </a:pPr>
            <a:r>
              <a:rPr lang="en-US" altLang="zh-CN" sz="2400" i="1" smtClean="0">
                <a:latin typeface="Times New Roman" pitchFamily="18" charset="0"/>
              </a:rPr>
              <a:t>svm_learn, svm_classify</a:t>
            </a:r>
          </a:p>
          <a:p>
            <a:pPr>
              <a:buClr>
                <a:schemeClr val="tx1"/>
              </a:buClr>
              <a:buFont typeface="Wingdings" pitchFamily="2" charset="2"/>
              <a:buChar char="Ø"/>
            </a:pPr>
            <a:r>
              <a:rPr lang="en-US" altLang="zh-CN" smtClean="0">
                <a:latin typeface="Times New Roman" pitchFamily="18" charset="0"/>
              </a:rPr>
              <a:t>bsvm 	- </a:t>
            </a:r>
            <a:r>
              <a:rPr lang="en-US" altLang="zh-CN" i="1" smtClean="0">
                <a:latin typeface="Times New Roman" pitchFamily="18" charset="0"/>
              </a:rPr>
              <a:t>satyr.net2.private:/usr/local/bin</a:t>
            </a:r>
          </a:p>
          <a:p>
            <a:pPr lvl="4">
              <a:buClr>
                <a:srgbClr val="FF0066"/>
              </a:buClr>
              <a:buFont typeface="Wingdings" pitchFamily="2" charset="2"/>
              <a:buChar char="ü"/>
            </a:pPr>
            <a:r>
              <a:rPr lang="en-US" altLang="zh-CN" sz="2400" smtClean="0">
                <a:latin typeface="Times New Roman" pitchFamily="18" charset="0"/>
              </a:rPr>
              <a:t>svm-train, svm-classify, svm-scale</a:t>
            </a:r>
          </a:p>
          <a:p>
            <a:pPr>
              <a:buClr>
                <a:schemeClr val="tx1"/>
              </a:buClr>
              <a:buFont typeface="Wingdings" pitchFamily="2" charset="2"/>
              <a:buChar char="Ø"/>
            </a:pPr>
            <a:r>
              <a:rPr lang="en-US" altLang="zh-CN" smtClean="0">
                <a:latin typeface="Times New Roman" pitchFamily="18" charset="0"/>
              </a:rPr>
              <a:t>libsvm 	- </a:t>
            </a:r>
            <a:r>
              <a:rPr lang="en-US" altLang="zh-CN" i="1" smtClean="0">
                <a:latin typeface="Times New Roman" pitchFamily="18" charset="0"/>
              </a:rPr>
              <a:t>satyr.net2.private:/usr/local/bin</a:t>
            </a:r>
          </a:p>
          <a:p>
            <a:pPr lvl="4">
              <a:buClr>
                <a:srgbClr val="FF0066"/>
              </a:buClr>
              <a:buFont typeface="Wingdings" pitchFamily="2" charset="2"/>
              <a:buChar char="ü"/>
            </a:pPr>
            <a:r>
              <a:rPr lang="en-US" altLang="zh-CN" sz="2400" smtClean="0">
                <a:latin typeface="Times New Roman" pitchFamily="18" charset="0"/>
              </a:rPr>
              <a:t>svm-train, svm-predict, svm-scale, svm-toy</a:t>
            </a:r>
            <a:endParaRPr lang="en-US" altLang="zh-CN" smtClean="0">
              <a:latin typeface="Times New Roman" pitchFamily="18" charset="0"/>
            </a:endParaRPr>
          </a:p>
          <a:p>
            <a:pPr>
              <a:buClr>
                <a:schemeClr val="tx1"/>
              </a:buClr>
              <a:buFont typeface="Wingdings" pitchFamily="2" charset="2"/>
              <a:buChar char="Ø"/>
            </a:pPr>
            <a:r>
              <a:rPr lang="en-US" altLang="zh-CN" smtClean="0">
                <a:latin typeface="Times New Roman" pitchFamily="18" charset="0"/>
              </a:rPr>
              <a:t>mySVM</a:t>
            </a:r>
          </a:p>
          <a:p>
            <a:pPr>
              <a:buClr>
                <a:schemeClr val="tx1"/>
              </a:buClr>
              <a:buFont typeface="Wingdings" pitchFamily="2" charset="2"/>
              <a:buChar char="Ø"/>
            </a:pPr>
            <a:r>
              <a:rPr lang="en-US" altLang="zh-CN" smtClean="0">
                <a:latin typeface="Times New Roman" pitchFamily="18" charset="0"/>
              </a:rPr>
              <a:t>MATLAB svm toolbox</a:t>
            </a:r>
            <a:endParaRPr lang="zh-CN" altLang="en-US" dirty="0">
              <a:latin typeface="Times New Roman" pitchFamily="18" charset="0"/>
            </a:endParaRPr>
          </a:p>
        </p:txBody>
      </p:sp>
      <p:sp>
        <p:nvSpPr>
          <p:cNvPr id="3" name="灯片编号占位符 2"/>
          <p:cNvSpPr>
            <a:spLocks noGrp="1"/>
          </p:cNvSpPr>
          <p:nvPr>
            <p:ph type="sldNum" sz="quarter" idx="12"/>
          </p:nvPr>
        </p:nvSpPr>
        <p:spPr/>
        <p:txBody>
          <a:bodyPr/>
          <a:lstStyle/>
          <a:p>
            <a:fld id="{0C913308-F349-4B6D-A68A-DD1791B4A57B}" type="slidenum">
              <a:rPr lang="zh-CN" altLang="en-US" smtClean="0"/>
              <a:t>31</a:t>
            </a:fld>
            <a:endParaRPr lang="zh-CN" altLang="en-US"/>
          </a:p>
        </p:txBody>
      </p:sp>
    </p:spTree>
    <p:extLst>
      <p:ext uri="{BB962C8B-B14F-4D97-AF65-F5344CB8AC3E}">
        <p14:creationId xmlns:p14="http://schemas.microsoft.com/office/powerpoint/2010/main" val="11315092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16632"/>
            <a:ext cx="8229600" cy="1143000"/>
          </a:xfrm>
        </p:spPr>
        <p:txBody>
          <a:bodyPr/>
          <a:lstStyle/>
          <a:p>
            <a:r>
              <a:rPr lang="en-US" altLang="zh-CN" i="1" dirty="0" smtClean="0"/>
              <a:t>k</a:t>
            </a:r>
            <a:r>
              <a:rPr lang="en-US" altLang="zh-CN" dirty="0" smtClean="0"/>
              <a:t>-NN</a:t>
            </a:r>
            <a:r>
              <a:rPr lang="zh-CN" altLang="en-US" dirty="0" smtClean="0"/>
              <a:t>（</a:t>
            </a:r>
            <a:r>
              <a:rPr lang="en-US" altLang="zh-CN" dirty="0"/>
              <a:t>K-</a:t>
            </a:r>
            <a:r>
              <a:rPr lang="zh-CN" altLang="en-US" dirty="0"/>
              <a:t>近邻分类器）</a:t>
            </a:r>
          </a:p>
        </p:txBody>
      </p:sp>
      <p:sp>
        <p:nvSpPr>
          <p:cNvPr id="3" name="内容占位符 2"/>
          <p:cNvSpPr>
            <a:spLocks noGrp="1"/>
          </p:cNvSpPr>
          <p:nvPr>
            <p:ph idx="1"/>
          </p:nvPr>
        </p:nvSpPr>
        <p:spPr>
          <a:xfrm>
            <a:off x="457200" y="1412776"/>
            <a:ext cx="4166524" cy="4968552"/>
          </a:xfrm>
        </p:spPr>
        <p:txBody>
          <a:bodyPr>
            <a:noAutofit/>
          </a:bodyPr>
          <a:lstStyle/>
          <a:p>
            <a:r>
              <a:rPr lang="zh-CN" altLang="en-US" sz="2400" dirty="0" smtClean="0"/>
              <a:t>最小距离分类器</a:t>
            </a:r>
            <a:endParaRPr lang="en-US" altLang="zh-CN" sz="2400" dirty="0"/>
          </a:p>
          <a:p>
            <a:pPr lvl="1"/>
            <a:r>
              <a:rPr lang="zh-CN" altLang="en-US" sz="2000" dirty="0"/>
              <a:t>从每个类中选择代表</a:t>
            </a:r>
            <a:r>
              <a:rPr lang="zh-CN" altLang="en-US" sz="2000" dirty="0" smtClean="0"/>
              <a:t>点</a:t>
            </a:r>
            <a:endParaRPr lang="en-US" altLang="zh-CN" sz="2000" dirty="0" smtClean="0"/>
          </a:p>
          <a:p>
            <a:pPr lvl="1"/>
            <a:r>
              <a:rPr lang="zh-CN" altLang="en-US" sz="2000" dirty="0"/>
              <a:t>计算待测试</a:t>
            </a:r>
            <a:r>
              <a:rPr lang="zh-CN" altLang="en-US" sz="2000" dirty="0" smtClean="0"/>
              <a:t>样本</a:t>
            </a:r>
            <a:r>
              <a:rPr lang="en-US" altLang="zh-CN" sz="2000" i="1" dirty="0">
                <a:latin typeface="Times New Roman" pitchFamily="18" charset="0"/>
              </a:rPr>
              <a:t>x</a:t>
            </a:r>
            <a:r>
              <a:rPr lang="zh-CN" altLang="en-US" sz="2000" dirty="0" smtClean="0"/>
              <a:t>与</a:t>
            </a:r>
            <a:r>
              <a:rPr lang="zh-CN" altLang="en-US" sz="2000" dirty="0"/>
              <a:t>代表点</a:t>
            </a:r>
            <a:r>
              <a:rPr lang="zh-CN" altLang="en-US" sz="2000" dirty="0" smtClean="0"/>
              <a:t>距离</a:t>
            </a:r>
            <a:endParaRPr lang="en-US" altLang="zh-CN" sz="2000" dirty="0" smtClean="0"/>
          </a:p>
          <a:p>
            <a:pPr lvl="1"/>
            <a:r>
              <a:rPr lang="zh-CN" altLang="en-US" sz="2000" dirty="0" smtClean="0"/>
              <a:t>待测试样本的类别就是最近距离代表点所属类别</a:t>
            </a:r>
            <a:endParaRPr lang="en-US" altLang="zh-CN" sz="2000" dirty="0" smtClean="0"/>
          </a:p>
          <a:p>
            <a:pPr lvl="1"/>
            <a:r>
              <a:rPr lang="zh-CN" altLang="en-US" sz="2000" b="1" dirty="0" smtClean="0">
                <a:solidFill>
                  <a:srgbClr val="FF0000"/>
                </a:solidFill>
              </a:rPr>
              <a:t>缺点</a:t>
            </a:r>
            <a:r>
              <a:rPr lang="zh-CN" altLang="en-US" sz="2000" dirty="0" smtClean="0"/>
              <a:t>：所选择的代表</a:t>
            </a:r>
            <a:r>
              <a:rPr lang="zh-CN" altLang="en-US" sz="2000" dirty="0"/>
              <a:t>点</a:t>
            </a:r>
            <a:r>
              <a:rPr lang="zh-CN" altLang="en-US" sz="2000" dirty="0" smtClean="0"/>
              <a:t>不一定能很好的代表</a:t>
            </a:r>
            <a:r>
              <a:rPr lang="zh-CN" altLang="en-US" sz="2000" dirty="0"/>
              <a:t>各个</a:t>
            </a:r>
            <a:r>
              <a:rPr lang="zh-CN" altLang="en-US" sz="2000" dirty="0" smtClean="0"/>
              <a:t>类别</a:t>
            </a:r>
            <a:endParaRPr lang="en-US" altLang="zh-CN" sz="2000" dirty="0" smtClean="0"/>
          </a:p>
          <a:p>
            <a:r>
              <a:rPr lang="zh-CN" altLang="en-US" sz="2400" dirty="0"/>
              <a:t>最近邻</a:t>
            </a:r>
            <a:r>
              <a:rPr lang="zh-CN" altLang="en-US" sz="2400" dirty="0" smtClean="0"/>
              <a:t>分类器</a:t>
            </a:r>
            <a:endParaRPr lang="en-US" altLang="zh-CN" sz="2400" dirty="0" smtClean="0"/>
          </a:p>
          <a:p>
            <a:pPr lvl="1"/>
            <a:r>
              <a:rPr lang="zh-CN" altLang="en-US" sz="2000" dirty="0" smtClean="0">
                <a:solidFill>
                  <a:srgbClr val="FF0066"/>
                </a:solidFill>
                <a:latin typeface="Times New Roman" pitchFamily="18" charset="0"/>
              </a:rPr>
              <a:t>以</a:t>
            </a:r>
            <a:r>
              <a:rPr lang="zh-CN" altLang="en-US" sz="2000" dirty="0">
                <a:solidFill>
                  <a:srgbClr val="FF0066"/>
                </a:solidFill>
                <a:latin typeface="Times New Roman" pitchFamily="18" charset="0"/>
              </a:rPr>
              <a:t>全部训练样本作为代表点</a:t>
            </a:r>
            <a:r>
              <a:rPr lang="zh-CN" altLang="en-US" sz="2000" dirty="0">
                <a:latin typeface="Times New Roman" pitchFamily="18" charset="0"/>
              </a:rPr>
              <a:t>，计算测试</a:t>
            </a:r>
            <a:r>
              <a:rPr lang="zh-CN" altLang="en-US" sz="2000" dirty="0" smtClean="0">
                <a:latin typeface="Times New Roman" pitchFamily="18" charset="0"/>
              </a:rPr>
              <a:t>样本</a:t>
            </a:r>
            <a:r>
              <a:rPr lang="en-US" altLang="zh-CN" sz="2000" i="1" dirty="0" smtClean="0">
                <a:latin typeface="Times New Roman" pitchFamily="18" charset="0"/>
              </a:rPr>
              <a:t>x</a:t>
            </a:r>
            <a:r>
              <a:rPr lang="zh-CN" altLang="en-US" sz="2000" dirty="0" smtClean="0">
                <a:latin typeface="Times New Roman" pitchFamily="18" charset="0"/>
              </a:rPr>
              <a:t>与</a:t>
            </a:r>
            <a:r>
              <a:rPr lang="zh-CN" altLang="en-US" sz="2000" dirty="0">
                <a:latin typeface="Times New Roman" pitchFamily="18" charset="0"/>
              </a:rPr>
              <a:t>所有样本的距离，并以最近邻者的类别作为</a:t>
            </a:r>
            <a:r>
              <a:rPr lang="zh-CN" altLang="en-US" sz="2000" dirty="0" smtClean="0">
                <a:latin typeface="Times New Roman" pitchFamily="18" charset="0"/>
              </a:rPr>
              <a:t>决策</a:t>
            </a:r>
            <a:endParaRPr lang="en-US" altLang="zh-CN" sz="2000" dirty="0" smtClean="0">
              <a:latin typeface="Times New Roman" pitchFamily="18" charset="0"/>
            </a:endParaRPr>
          </a:p>
          <a:p>
            <a:pPr lvl="1"/>
            <a:r>
              <a:rPr lang="zh-CN" altLang="en-US" sz="2000" b="1" dirty="0">
                <a:solidFill>
                  <a:srgbClr val="FF0066"/>
                </a:solidFill>
                <a:latin typeface="Times New Roman" pitchFamily="18" charset="0"/>
              </a:rPr>
              <a:t>缺点</a:t>
            </a:r>
            <a:r>
              <a:rPr lang="zh-CN" altLang="en-US" sz="2000" dirty="0" smtClean="0">
                <a:latin typeface="Times New Roman" pitchFamily="18" charset="0"/>
              </a:rPr>
              <a:t>：计算量大，存储量大</a:t>
            </a:r>
            <a:endParaRPr lang="en-US" altLang="zh-CN" sz="2000" dirty="0" smtClean="0"/>
          </a:p>
        </p:txBody>
      </p:sp>
      <p:grpSp>
        <p:nvGrpSpPr>
          <p:cNvPr id="7" name="组合 16"/>
          <p:cNvGrpSpPr>
            <a:grpSpLocks/>
          </p:cNvGrpSpPr>
          <p:nvPr/>
        </p:nvGrpSpPr>
        <p:grpSpPr bwMode="auto">
          <a:xfrm>
            <a:off x="4868168" y="1728192"/>
            <a:ext cx="4024312" cy="3429000"/>
            <a:chOff x="755650" y="3448050"/>
            <a:chExt cx="3024188" cy="2644775"/>
          </a:xfrm>
        </p:grpSpPr>
        <p:sp>
          <p:nvSpPr>
            <p:cNvPr id="8" name="Oval 26"/>
            <p:cNvSpPr>
              <a:spLocks noChangeArrowheads="1"/>
            </p:cNvSpPr>
            <p:nvPr/>
          </p:nvSpPr>
          <p:spPr bwMode="auto">
            <a:xfrm rot="2011150">
              <a:off x="755650" y="5084763"/>
              <a:ext cx="1800225" cy="744537"/>
            </a:xfrm>
            <a:prstGeom prst="ellipse">
              <a:avLst/>
            </a:prstGeom>
            <a:noFill/>
            <a:ln w="9525" algn="ctr">
              <a:solidFill>
                <a:schemeClr val="tx1"/>
              </a:solidFill>
              <a:prstDash val="lgDashDotDot"/>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l-GR" altLang="zh-CN" sz="2800" b="1">
                  <a:latin typeface="Times New Roman" pitchFamily="18" charset="0"/>
                </a:rPr>
                <a:t>m</a:t>
              </a:r>
              <a:r>
                <a:rPr lang="el-GR" altLang="zh-CN" sz="2000" baseline="-25000">
                  <a:latin typeface="Calibri" pitchFamily="34" charset="0"/>
                </a:rPr>
                <a:t>1</a:t>
              </a:r>
            </a:p>
          </p:txBody>
        </p:sp>
        <p:grpSp>
          <p:nvGrpSpPr>
            <p:cNvPr id="9" name="组合 24"/>
            <p:cNvGrpSpPr>
              <a:grpSpLocks/>
            </p:cNvGrpSpPr>
            <p:nvPr/>
          </p:nvGrpSpPr>
          <p:grpSpPr bwMode="auto">
            <a:xfrm>
              <a:off x="755650" y="3448050"/>
              <a:ext cx="3024188" cy="2644775"/>
              <a:chOff x="755650" y="3448050"/>
              <a:chExt cx="3024188" cy="2644775"/>
            </a:xfrm>
          </p:grpSpPr>
          <p:sp>
            <p:nvSpPr>
              <p:cNvPr id="10" name="Line 24"/>
              <p:cNvSpPr>
                <a:spLocks noChangeShapeType="1"/>
              </p:cNvSpPr>
              <p:nvPr/>
            </p:nvSpPr>
            <p:spPr bwMode="auto">
              <a:xfrm>
                <a:off x="755650" y="6092825"/>
                <a:ext cx="30241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 name="Line 25"/>
              <p:cNvSpPr>
                <a:spLocks noChangeShapeType="1"/>
              </p:cNvSpPr>
              <p:nvPr/>
            </p:nvSpPr>
            <p:spPr bwMode="auto">
              <a:xfrm flipV="1">
                <a:off x="755650" y="3798888"/>
                <a:ext cx="0" cy="22939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 name="Oval 27"/>
              <p:cNvSpPr>
                <a:spLocks noChangeArrowheads="1"/>
              </p:cNvSpPr>
              <p:nvPr/>
            </p:nvSpPr>
            <p:spPr bwMode="auto">
              <a:xfrm rot="-2773327">
                <a:off x="1679575" y="4013200"/>
                <a:ext cx="1851025" cy="720725"/>
              </a:xfrm>
              <a:prstGeom prst="ellipse">
                <a:avLst/>
              </a:prstGeom>
              <a:noFill/>
              <a:ln w="9525" algn="ctr">
                <a:solidFill>
                  <a:schemeClr val="tx1"/>
                </a:solidFill>
                <a:prstDash val="lgDashDotDot"/>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l-GR" altLang="zh-CN" sz="2400" b="1">
                    <a:latin typeface="Calibri" pitchFamily="34" charset="0"/>
                  </a:rPr>
                  <a:t>m</a:t>
                </a:r>
                <a:r>
                  <a:rPr lang="el-GR" altLang="zh-CN" sz="2000" baseline="-25000">
                    <a:latin typeface="Calibri" pitchFamily="34" charset="0"/>
                  </a:rPr>
                  <a:t>2</a:t>
                </a:r>
                <a:endParaRPr lang="en-US" altLang="zh-CN" sz="2000" baseline="-25000">
                  <a:latin typeface="Calibri" pitchFamily="34" charset="0"/>
                </a:endParaRPr>
              </a:p>
            </p:txBody>
          </p:sp>
          <p:sp>
            <p:nvSpPr>
              <p:cNvPr id="13" name="Line 28"/>
              <p:cNvSpPr>
                <a:spLocks noChangeShapeType="1"/>
              </p:cNvSpPr>
              <p:nvPr/>
            </p:nvSpPr>
            <p:spPr bwMode="auto">
              <a:xfrm flipH="1">
                <a:off x="1692275" y="4941888"/>
                <a:ext cx="287338" cy="503237"/>
              </a:xfrm>
              <a:prstGeom prst="line">
                <a:avLst/>
              </a:prstGeom>
              <a:noFill/>
              <a:ln w="9525">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4" name="Text Box 30"/>
              <p:cNvSpPr txBox="1">
                <a:spLocks noChangeArrowheads="1"/>
              </p:cNvSpPr>
              <p:nvPr/>
            </p:nvSpPr>
            <p:spPr bwMode="auto">
              <a:xfrm>
                <a:off x="1639715" y="4646701"/>
                <a:ext cx="4333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en-US" altLang="zh-CN" sz="2800" b="1" i="1" dirty="0">
                    <a:latin typeface="Times New Roman" pitchFamily="18" charset="0"/>
                  </a:rPr>
                  <a:t>x</a:t>
                </a:r>
              </a:p>
            </p:txBody>
          </p:sp>
          <p:sp>
            <p:nvSpPr>
              <p:cNvPr id="15" name="Line 34"/>
              <p:cNvSpPr>
                <a:spLocks noChangeShapeType="1"/>
              </p:cNvSpPr>
              <p:nvPr/>
            </p:nvSpPr>
            <p:spPr bwMode="auto">
              <a:xfrm flipV="1">
                <a:off x="1979613" y="4437063"/>
                <a:ext cx="647700" cy="504825"/>
              </a:xfrm>
              <a:prstGeom prst="line">
                <a:avLst/>
              </a:prstGeom>
              <a:noFill/>
              <a:ln w="9525">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grpSp>
      </p:grpSp>
      <p:sp>
        <p:nvSpPr>
          <p:cNvPr id="5" name="灯片编号占位符 4"/>
          <p:cNvSpPr>
            <a:spLocks noGrp="1"/>
          </p:cNvSpPr>
          <p:nvPr>
            <p:ph type="sldNum" sz="quarter" idx="12"/>
          </p:nvPr>
        </p:nvSpPr>
        <p:spPr/>
        <p:txBody>
          <a:bodyPr/>
          <a:lstStyle/>
          <a:p>
            <a:fld id="{0C913308-F349-4B6D-A68A-DD1791B4A57B}" type="slidenum">
              <a:rPr lang="zh-CN" altLang="en-US" smtClean="0"/>
              <a:t>32</a:t>
            </a:fld>
            <a:endParaRPr lang="zh-CN" altLang="en-US"/>
          </a:p>
        </p:txBody>
      </p:sp>
    </p:spTree>
    <p:extLst>
      <p:ext uri="{BB962C8B-B14F-4D97-AF65-F5344CB8AC3E}">
        <p14:creationId xmlns:p14="http://schemas.microsoft.com/office/powerpoint/2010/main" val="1409967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K-</a:t>
            </a:r>
            <a:r>
              <a:rPr lang="zh-CN" altLang="en-US" dirty="0" smtClean="0"/>
              <a:t>近邻分类器</a:t>
            </a:r>
            <a:endParaRPr lang="zh-CN" altLang="en-US" dirty="0"/>
          </a:p>
        </p:txBody>
      </p:sp>
      <p:sp>
        <p:nvSpPr>
          <p:cNvPr id="3" name="内容占位符 2"/>
          <p:cNvSpPr>
            <a:spLocks noGrp="1"/>
          </p:cNvSpPr>
          <p:nvPr>
            <p:ph idx="1"/>
          </p:nvPr>
        </p:nvSpPr>
        <p:spPr>
          <a:xfrm>
            <a:off x="457200" y="1412776"/>
            <a:ext cx="8229600" cy="4968551"/>
          </a:xfrm>
        </p:spPr>
        <p:txBody>
          <a:bodyPr>
            <a:normAutofit/>
          </a:bodyPr>
          <a:lstStyle/>
          <a:p>
            <a:r>
              <a:rPr lang="en-US" altLang="zh-CN" sz="2400" i="1" dirty="0" smtClean="0">
                <a:solidFill>
                  <a:schemeClr val="tx2"/>
                </a:solidFill>
              </a:rPr>
              <a:t>K-</a:t>
            </a:r>
            <a:r>
              <a:rPr lang="en-US" altLang="zh-CN" sz="2400" dirty="0" smtClean="0">
                <a:solidFill>
                  <a:schemeClr val="tx2"/>
                </a:solidFill>
              </a:rPr>
              <a:t>NN</a:t>
            </a:r>
            <a:r>
              <a:rPr lang="zh-CN" altLang="en-US" sz="2400" dirty="0" smtClean="0">
                <a:solidFill>
                  <a:schemeClr val="tx2"/>
                </a:solidFill>
              </a:rPr>
              <a:t>是最近邻法（即</a:t>
            </a:r>
            <a:r>
              <a:rPr lang="en-US" altLang="zh-CN" sz="2400" i="1" dirty="0" smtClean="0">
                <a:solidFill>
                  <a:schemeClr val="tx2"/>
                </a:solidFill>
              </a:rPr>
              <a:t>k</a:t>
            </a:r>
            <a:r>
              <a:rPr lang="en-US" altLang="zh-CN" sz="2400" dirty="0" smtClean="0">
                <a:solidFill>
                  <a:schemeClr val="tx2"/>
                </a:solidFill>
              </a:rPr>
              <a:t>=1</a:t>
            </a:r>
            <a:r>
              <a:rPr lang="zh-CN" altLang="en-US" sz="2400" dirty="0" smtClean="0">
                <a:solidFill>
                  <a:schemeClr val="tx2"/>
                </a:solidFill>
              </a:rPr>
              <a:t>）的</a:t>
            </a:r>
            <a:r>
              <a:rPr lang="zh-CN" altLang="en-US" sz="2400" dirty="0">
                <a:solidFill>
                  <a:schemeClr val="tx2"/>
                </a:solidFill>
              </a:rPr>
              <a:t>扩展，其基本规则</a:t>
            </a:r>
            <a:r>
              <a:rPr lang="zh-CN" altLang="en-US" sz="2400" dirty="0" smtClean="0">
                <a:solidFill>
                  <a:schemeClr val="tx2"/>
                </a:solidFill>
              </a:rPr>
              <a:t>是在所有类别的所有</a:t>
            </a:r>
            <a:r>
              <a:rPr lang="en-US" altLang="zh-CN" sz="2400" i="1" dirty="0" smtClean="0">
                <a:solidFill>
                  <a:schemeClr val="tx2"/>
                </a:solidFill>
                <a:latin typeface="Times New Roman" pitchFamily="18" charset="0"/>
              </a:rPr>
              <a:t>N</a:t>
            </a:r>
            <a:r>
              <a:rPr lang="zh-CN" altLang="en-US" sz="2400" dirty="0">
                <a:solidFill>
                  <a:schemeClr val="tx2"/>
                </a:solidFill>
              </a:rPr>
              <a:t>个样本中找到与测试</a:t>
            </a:r>
            <a:r>
              <a:rPr lang="zh-CN" altLang="en-US" sz="2400" dirty="0" smtClean="0">
                <a:solidFill>
                  <a:schemeClr val="tx2"/>
                </a:solidFill>
              </a:rPr>
              <a:t>样本</a:t>
            </a:r>
            <a:r>
              <a:rPr lang="en-US" altLang="zh-CN" sz="2400" i="1" dirty="0" smtClean="0">
                <a:solidFill>
                  <a:schemeClr val="tx2"/>
                </a:solidFill>
              </a:rPr>
              <a:t>x</a:t>
            </a:r>
            <a:r>
              <a:rPr lang="zh-CN" altLang="en-US" sz="2400" dirty="0" smtClean="0">
                <a:solidFill>
                  <a:schemeClr val="tx2"/>
                </a:solidFill>
              </a:rPr>
              <a:t>的</a:t>
            </a:r>
            <a:r>
              <a:rPr lang="en-US" altLang="zh-CN" sz="2400" i="1" dirty="0">
                <a:solidFill>
                  <a:schemeClr val="accent2"/>
                </a:solidFill>
                <a:latin typeface="Times New Roman" pitchFamily="18" charset="0"/>
              </a:rPr>
              <a:t>k</a:t>
            </a:r>
            <a:r>
              <a:rPr lang="zh-CN" altLang="en-US" sz="2400" dirty="0">
                <a:solidFill>
                  <a:schemeClr val="accent2"/>
                </a:solidFill>
              </a:rPr>
              <a:t>个最近邻者</a:t>
            </a:r>
            <a:r>
              <a:rPr lang="zh-CN" altLang="en-US" sz="2400" dirty="0" smtClean="0">
                <a:solidFill>
                  <a:schemeClr val="tx2"/>
                </a:solidFill>
              </a:rPr>
              <a:t>，</a:t>
            </a:r>
            <a:r>
              <a:rPr lang="zh-CN" altLang="en-US" sz="2400" dirty="0">
                <a:solidFill>
                  <a:schemeClr val="tx2"/>
                </a:solidFill>
              </a:rPr>
              <a:t>在</a:t>
            </a:r>
            <a:r>
              <a:rPr lang="en-US" altLang="zh-CN" sz="2400" i="1" dirty="0" smtClean="0">
                <a:solidFill>
                  <a:schemeClr val="tx2"/>
                </a:solidFill>
              </a:rPr>
              <a:t>k</a:t>
            </a:r>
            <a:r>
              <a:rPr lang="zh-CN" altLang="en-US" sz="2400" dirty="0" smtClean="0">
                <a:solidFill>
                  <a:schemeClr val="tx2"/>
                </a:solidFill>
              </a:rPr>
              <a:t>中各</a:t>
            </a:r>
            <a:r>
              <a:rPr lang="zh-CN" altLang="en-US" sz="2400" dirty="0">
                <a:solidFill>
                  <a:schemeClr val="tx2"/>
                </a:solidFill>
              </a:rPr>
              <a:t>类别所占个数表示成</a:t>
            </a:r>
            <a:r>
              <a:rPr lang="en-US" altLang="zh-CN" sz="2400" i="1" dirty="0" err="1">
                <a:solidFill>
                  <a:schemeClr val="tx2"/>
                </a:solidFill>
                <a:latin typeface="Times New Roman" pitchFamily="18" charset="0"/>
              </a:rPr>
              <a:t>k</a:t>
            </a:r>
            <a:r>
              <a:rPr lang="en-US" altLang="zh-CN" sz="2000" baseline="-25000" dirty="0" err="1">
                <a:solidFill>
                  <a:schemeClr val="tx2"/>
                </a:solidFill>
                <a:latin typeface="Times New Roman" pitchFamily="18" charset="0"/>
              </a:rPr>
              <a:t>i</a:t>
            </a:r>
            <a:r>
              <a:rPr lang="en-US" altLang="zh-CN" sz="2400" dirty="0">
                <a:solidFill>
                  <a:schemeClr val="tx2"/>
                </a:solidFill>
                <a:latin typeface="Times New Roman" pitchFamily="18" charset="0"/>
              </a:rPr>
              <a:t>, </a:t>
            </a:r>
            <a:r>
              <a:rPr lang="en-US" altLang="zh-CN" sz="2400" i="1" dirty="0" err="1">
                <a:solidFill>
                  <a:schemeClr val="tx2"/>
                </a:solidFill>
                <a:latin typeface="Times New Roman" pitchFamily="18" charset="0"/>
              </a:rPr>
              <a:t>i</a:t>
            </a:r>
            <a:r>
              <a:rPr lang="zh-CN" altLang="en-US" sz="2400" dirty="0">
                <a:solidFill>
                  <a:schemeClr val="tx2"/>
                </a:solidFill>
                <a:latin typeface="Times New Roman" pitchFamily="18" charset="0"/>
              </a:rPr>
              <a:t>＝</a:t>
            </a:r>
            <a:r>
              <a:rPr lang="en-US" altLang="zh-CN" sz="2400" dirty="0">
                <a:solidFill>
                  <a:schemeClr val="tx2"/>
                </a:solidFill>
                <a:latin typeface="Times New Roman" pitchFamily="18" charset="0"/>
              </a:rPr>
              <a:t>1</a:t>
            </a:r>
            <a:r>
              <a:rPr lang="zh-CN" altLang="en-US" sz="2400" dirty="0">
                <a:solidFill>
                  <a:schemeClr val="tx2"/>
                </a:solidFill>
                <a:latin typeface="Times New Roman" pitchFamily="18" charset="0"/>
              </a:rPr>
              <a:t>，</a:t>
            </a:r>
            <a:r>
              <a:rPr lang="en-US" altLang="zh-CN" sz="2400" dirty="0">
                <a:solidFill>
                  <a:schemeClr val="tx2"/>
                </a:solidFill>
                <a:latin typeface="Times New Roman" pitchFamily="18" charset="0"/>
              </a:rPr>
              <a:t>…</a:t>
            </a:r>
            <a:r>
              <a:rPr lang="zh-CN" altLang="en-US" sz="2400" dirty="0" smtClean="0">
                <a:solidFill>
                  <a:schemeClr val="tx2"/>
                </a:solidFill>
                <a:latin typeface="Times New Roman" pitchFamily="18" charset="0"/>
              </a:rPr>
              <a:t>，</a:t>
            </a:r>
            <a:r>
              <a:rPr lang="en-US" altLang="zh-CN" sz="2400" i="1" dirty="0">
                <a:solidFill>
                  <a:schemeClr val="tx2"/>
                </a:solidFill>
                <a:latin typeface="Times New Roman" pitchFamily="18" charset="0"/>
              </a:rPr>
              <a:t>C</a:t>
            </a:r>
            <a:r>
              <a:rPr lang="zh-CN" altLang="en-US" sz="2400" dirty="0" smtClean="0">
                <a:solidFill>
                  <a:schemeClr val="tx2"/>
                </a:solidFill>
              </a:rPr>
              <a:t>。</a:t>
            </a:r>
            <a:r>
              <a:rPr lang="en-US" altLang="zh-CN" sz="2400" i="1" dirty="0" smtClean="0">
                <a:solidFill>
                  <a:schemeClr val="tx2"/>
                </a:solidFill>
                <a:latin typeface="Times New Roman" pitchFamily="18" charset="0"/>
              </a:rPr>
              <a:t> </a:t>
            </a:r>
            <a:r>
              <a:rPr lang="en-US" altLang="zh-CN" sz="2400" i="1" dirty="0">
                <a:solidFill>
                  <a:schemeClr val="tx2"/>
                </a:solidFill>
                <a:latin typeface="Times New Roman" pitchFamily="18" charset="0"/>
              </a:rPr>
              <a:t>C</a:t>
            </a:r>
            <a:r>
              <a:rPr lang="zh-CN" altLang="en-US" sz="2400" dirty="0" smtClean="0">
                <a:solidFill>
                  <a:schemeClr val="tx2"/>
                </a:solidFill>
                <a:latin typeface="Times New Roman" pitchFamily="18" charset="0"/>
              </a:rPr>
              <a:t>为总类别数。</a:t>
            </a:r>
            <a:endParaRPr lang="en-US" altLang="zh-CN" sz="2400" dirty="0" smtClean="0">
              <a:solidFill>
                <a:schemeClr val="tx2"/>
              </a:solidFill>
              <a:latin typeface="Times New Roman" pitchFamily="18" charset="0"/>
            </a:endParaRPr>
          </a:p>
          <a:p>
            <a:r>
              <a:rPr lang="zh-CN" altLang="en-US" sz="2400" dirty="0" smtClean="0">
                <a:solidFill>
                  <a:schemeClr val="tx2"/>
                </a:solidFill>
                <a:latin typeface="Times New Roman" pitchFamily="18" charset="0"/>
              </a:rPr>
              <a:t>决策规则：寻找最大的</a:t>
            </a:r>
            <a:r>
              <a:rPr lang="en-US" altLang="zh-CN" sz="2400" i="1" dirty="0" err="1" smtClean="0">
                <a:solidFill>
                  <a:schemeClr val="tx2"/>
                </a:solidFill>
                <a:latin typeface="Times New Roman" pitchFamily="18" charset="0"/>
              </a:rPr>
              <a:t>k</a:t>
            </a:r>
            <a:r>
              <a:rPr lang="en-US" altLang="zh-CN" sz="2000" i="1" baseline="-25000" dirty="0" err="1" smtClean="0">
                <a:solidFill>
                  <a:schemeClr val="tx2"/>
                </a:solidFill>
                <a:latin typeface="Times New Roman" pitchFamily="18" charset="0"/>
              </a:rPr>
              <a:t>i</a:t>
            </a:r>
            <a:r>
              <a:rPr lang="en-US" altLang="zh-CN" sz="2400" dirty="0" smtClean="0">
                <a:solidFill>
                  <a:schemeClr val="tx2"/>
                </a:solidFill>
                <a:latin typeface="Times New Roman" pitchFamily="18" charset="0"/>
              </a:rPr>
              <a:t>,</a:t>
            </a:r>
            <a:r>
              <a:rPr lang="zh-CN" altLang="en-US" sz="2400" dirty="0" smtClean="0">
                <a:solidFill>
                  <a:schemeClr val="tx2"/>
                </a:solidFill>
                <a:latin typeface="Times New Roman" pitchFamily="18" charset="0"/>
              </a:rPr>
              <a:t>就得到相应类别</a:t>
            </a:r>
            <a:r>
              <a:rPr lang="en-US" altLang="zh-CN" sz="2400" i="1" dirty="0" err="1" smtClean="0">
                <a:solidFill>
                  <a:schemeClr val="tx2"/>
                </a:solidFill>
                <a:latin typeface="Times New Roman" pitchFamily="18" charset="0"/>
              </a:rPr>
              <a:t>i</a:t>
            </a:r>
            <a:r>
              <a:rPr lang="zh-CN" altLang="en-US" sz="2400" baseline="-25000" dirty="0" smtClean="0">
                <a:solidFill>
                  <a:schemeClr val="tx2"/>
                </a:solidFill>
                <a:latin typeface="Times New Roman" pitchFamily="18" charset="0"/>
              </a:rPr>
              <a:t>。</a:t>
            </a:r>
            <a:r>
              <a:rPr lang="zh-CN" altLang="en-US" sz="2400" dirty="0" smtClean="0">
                <a:solidFill>
                  <a:schemeClr val="tx2"/>
                </a:solidFill>
                <a:latin typeface="Times New Roman" pitchFamily="18" charset="0"/>
              </a:rPr>
              <a:t>类似于投票表决。实际</a:t>
            </a:r>
            <a:r>
              <a:rPr lang="zh-CN" altLang="en-US" sz="2400" dirty="0">
                <a:solidFill>
                  <a:schemeClr val="tx2"/>
                </a:solidFill>
                <a:latin typeface="Times New Roman" pitchFamily="18" charset="0"/>
              </a:rPr>
              <a:t>应用</a:t>
            </a:r>
            <a:r>
              <a:rPr lang="zh-CN" altLang="en-US" sz="2400" dirty="0" smtClean="0">
                <a:solidFill>
                  <a:schemeClr val="tx2"/>
                </a:solidFill>
                <a:latin typeface="Times New Roman" pitchFamily="18" charset="0"/>
              </a:rPr>
              <a:t>中，</a:t>
            </a:r>
            <a:r>
              <a:rPr lang="en-US" altLang="zh-CN" sz="2400" dirty="0" smtClean="0">
                <a:solidFill>
                  <a:schemeClr val="tx2"/>
                </a:solidFill>
                <a:latin typeface="Times New Roman" pitchFamily="18" charset="0"/>
              </a:rPr>
              <a:t>k</a:t>
            </a:r>
            <a:r>
              <a:rPr lang="zh-CN" altLang="en-US" sz="2400" dirty="0" smtClean="0">
                <a:solidFill>
                  <a:schemeClr val="tx2"/>
                </a:solidFill>
                <a:latin typeface="Times New Roman" pitchFamily="18" charset="0"/>
              </a:rPr>
              <a:t>一般为奇数。</a:t>
            </a:r>
            <a:endParaRPr lang="en-US" altLang="zh-CN" sz="2400" dirty="0" smtClean="0">
              <a:solidFill>
                <a:schemeClr val="tx2"/>
              </a:solidFill>
              <a:latin typeface="Times New Roman" pitchFamily="18" charset="0"/>
            </a:endParaRPr>
          </a:p>
          <a:p>
            <a:r>
              <a:rPr lang="zh-CN" altLang="en-US" sz="2400" dirty="0" smtClean="0">
                <a:solidFill>
                  <a:schemeClr val="tx2"/>
                </a:solidFill>
                <a:latin typeface="Times New Roman" pitchFamily="18" charset="0"/>
              </a:rPr>
              <a:t>设</a:t>
            </a:r>
            <a:r>
              <a:rPr lang="en-US" altLang="zh-CN" sz="2400" i="1" dirty="0" smtClean="0">
                <a:solidFill>
                  <a:schemeClr val="tx2"/>
                </a:solidFill>
                <a:latin typeface="Times New Roman" pitchFamily="18" charset="0"/>
              </a:rPr>
              <a:t>P</a:t>
            </a:r>
            <a:r>
              <a:rPr lang="zh-CN" altLang="en-US" sz="2400" dirty="0" smtClean="0">
                <a:solidFill>
                  <a:schemeClr val="tx2"/>
                </a:solidFill>
                <a:latin typeface="Times New Roman" pitchFamily="18" charset="0"/>
              </a:rPr>
              <a:t>为分类错误率，</a:t>
            </a:r>
            <a:r>
              <a:rPr lang="en-US" altLang="zh-CN" sz="2400" i="1" dirty="0" smtClean="0">
                <a:solidFill>
                  <a:schemeClr val="tx2"/>
                </a:solidFill>
                <a:latin typeface="Times New Roman" pitchFamily="18" charset="0"/>
              </a:rPr>
              <a:t>P</a:t>
            </a:r>
            <a:r>
              <a:rPr lang="zh-CN" altLang="en-US" sz="2400" i="1" dirty="0" smtClean="0">
                <a:solidFill>
                  <a:schemeClr val="tx2"/>
                </a:solidFill>
                <a:latin typeface="Times New Roman" pitchFamily="18" charset="0"/>
              </a:rPr>
              <a:t>*</a:t>
            </a:r>
            <a:r>
              <a:rPr lang="zh-CN" altLang="en-US" sz="2400" dirty="0" smtClean="0">
                <a:solidFill>
                  <a:schemeClr val="tx2"/>
                </a:solidFill>
                <a:latin typeface="Times New Roman" pitchFamily="18" charset="0"/>
              </a:rPr>
              <a:t>为</a:t>
            </a:r>
            <a:r>
              <a:rPr lang="zh-CN" altLang="en-US" sz="2400" dirty="0" smtClean="0">
                <a:solidFill>
                  <a:schemeClr val="tx2"/>
                </a:solidFill>
              </a:rPr>
              <a:t>贝叶斯分类错误率：</a:t>
            </a:r>
            <a:endParaRPr lang="en-US" altLang="zh-CN" sz="2400" dirty="0" smtClean="0">
              <a:solidFill>
                <a:schemeClr val="tx2"/>
              </a:solidFill>
            </a:endParaRPr>
          </a:p>
          <a:p>
            <a:endParaRPr lang="en-US" altLang="zh-CN" sz="2400" dirty="0">
              <a:solidFill>
                <a:schemeClr val="tx2"/>
              </a:solidFill>
            </a:endParaRPr>
          </a:p>
          <a:p>
            <a:endParaRPr lang="en-US" altLang="zh-CN" sz="2400" dirty="0" smtClean="0">
              <a:solidFill>
                <a:schemeClr val="tx2"/>
              </a:solidFill>
            </a:endParaRPr>
          </a:p>
          <a:p>
            <a:endParaRPr lang="en-US" altLang="zh-CN" sz="2400" dirty="0" smtClean="0">
              <a:solidFill>
                <a:schemeClr val="tx2"/>
              </a:solidFill>
              <a:latin typeface="Times New Roman" pitchFamily="18" charset="0"/>
            </a:endParaRPr>
          </a:p>
          <a:p>
            <a:r>
              <a:rPr lang="zh-CN" altLang="en-US" sz="2400" dirty="0" smtClean="0">
                <a:solidFill>
                  <a:schemeClr val="tx2"/>
                </a:solidFill>
                <a:latin typeface="Times New Roman" pitchFamily="18" charset="0"/>
              </a:rPr>
              <a:t>当</a:t>
            </a:r>
            <a:r>
              <a:rPr lang="en-US" altLang="zh-CN" sz="2400" i="1" dirty="0">
                <a:solidFill>
                  <a:schemeClr val="tx2"/>
                </a:solidFill>
                <a:latin typeface="Times New Roman" pitchFamily="18" charset="0"/>
              </a:rPr>
              <a:t>k</a:t>
            </a:r>
            <a:r>
              <a:rPr lang="zh-CN" altLang="en-US" sz="2400" dirty="0">
                <a:solidFill>
                  <a:schemeClr val="tx2"/>
                </a:solidFill>
                <a:latin typeface="Times New Roman" pitchFamily="18" charset="0"/>
              </a:rPr>
              <a:t>增加时，</a:t>
            </a:r>
            <a:r>
              <a:rPr lang="en-US" altLang="zh-CN" sz="2400" i="1" dirty="0">
                <a:solidFill>
                  <a:schemeClr val="tx2"/>
                </a:solidFill>
                <a:latin typeface="Times New Roman" pitchFamily="18" charset="0"/>
              </a:rPr>
              <a:t>k</a:t>
            </a:r>
            <a:r>
              <a:rPr lang="en-US" altLang="zh-CN" sz="2400" dirty="0">
                <a:solidFill>
                  <a:schemeClr val="tx2"/>
                </a:solidFill>
                <a:latin typeface="Times New Roman" pitchFamily="18" charset="0"/>
              </a:rPr>
              <a:t>-NN</a:t>
            </a:r>
            <a:r>
              <a:rPr lang="zh-CN" altLang="en-US" sz="2400" dirty="0">
                <a:solidFill>
                  <a:schemeClr val="tx2"/>
                </a:solidFill>
                <a:latin typeface="Times New Roman" pitchFamily="18" charset="0"/>
              </a:rPr>
              <a:t>的分类错误率低于最近邻分类。</a:t>
            </a:r>
            <a:endParaRPr lang="zh-CN" altLang="en-US" sz="2400" dirty="0"/>
          </a:p>
        </p:txBody>
      </p:sp>
      <p:graphicFrame>
        <p:nvGraphicFramePr>
          <p:cNvPr id="7" name="对象 6"/>
          <p:cNvGraphicFramePr>
            <a:graphicFrameLocks noChangeAspect="1"/>
          </p:cNvGraphicFramePr>
          <p:nvPr>
            <p:extLst>
              <p:ext uri="{D42A27DB-BD31-4B8C-83A1-F6EECF244321}">
                <p14:modId xmlns:p14="http://schemas.microsoft.com/office/powerpoint/2010/main" val="405717886"/>
              </p:ext>
            </p:extLst>
          </p:nvPr>
        </p:nvGraphicFramePr>
        <p:xfrm>
          <a:off x="2771800" y="4293096"/>
          <a:ext cx="3994150" cy="990600"/>
        </p:xfrm>
        <a:graphic>
          <a:graphicData uri="http://schemas.openxmlformats.org/presentationml/2006/ole">
            <mc:AlternateContent xmlns:mc="http://schemas.openxmlformats.org/markup-compatibility/2006">
              <mc:Choice xmlns:v="urn:schemas-microsoft-com:vml" Requires="v">
                <p:oleObj spid="_x0000_s9279" name="Equation" r:id="rId3" imgW="1600200" imgH="393700" progId="Equation.DSMT4">
                  <p:embed/>
                </p:oleObj>
              </mc:Choice>
              <mc:Fallback>
                <p:oleObj name="Equation" r:id="rId3" imgW="1600200" imgH="3937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4293096"/>
                        <a:ext cx="399415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灯片编号占位符 4"/>
          <p:cNvSpPr>
            <a:spLocks noGrp="1"/>
          </p:cNvSpPr>
          <p:nvPr>
            <p:ph type="sldNum" sz="quarter" idx="12"/>
          </p:nvPr>
        </p:nvSpPr>
        <p:spPr/>
        <p:txBody>
          <a:bodyPr/>
          <a:lstStyle/>
          <a:p>
            <a:fld id="{0C913308-F349-4B6D-A68A-DD1791B4A57B}" type="slidenum">
              <a:rPr lang="zh-CN" altLang="en-US" smtClean="0"/>
              <a:t>33</a:t>
            </a:fld>
            <a:endParaRPr lang="zh-CN" altLang="en-US"/>
          </a:p>
        </p:txBody>
      </p:sp>
    </p:spTree>
    <p:extLst>
      <p:ext uri="{BB962C8B-B14F-4D97-AF65-F5344CB8AC3E}">
        <p14:creationId xmlns:p14="http://schemas.microsoft.com/office/powerpoint/2010/main" val="8667636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最近邻与</a:t>
            </a:r>
            <a:r>
              <a:rPr lang="en-US" altLang="zh-CN" dirty="0" smtClean="0"/>
              <a:t>k-</a:t>
            </a:r>
            <a:r>
              <a:rPr lang="zh-CN" altLang="en-US" dirty="0" smtClean="0"/>
              <a:t>近邻的分类边界</a:t>
            </a:r>
            <a:endParaRPr lang="zh-CN" altLang="en-US" dirty="0"/>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 y="1435000"/>
            <a:ext cx="4714875" cy="387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250" y="2853010"/>
            <a:ext cx="4664075"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9"/>
          <p:cNvSpPr txBox="1">
            <a:spLocks noChangeArrowheads="1"/>
          </p:cNvSpPr>
          <p:nvPr/>
        </p:nvSpPr>
        <p:spPr bwMode="auto">
          <a:xfrm>
            <a:off x="1785938" y="5301208"/>
            <a:ext cx="1050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en-US" altLang="zh-CN" sz="2400" dirty="0"/>
              <a:t>3-</a:t>
            </a:r>
            <a:r>
              <a:rPr lang="zh-CN" altLang="en-US" sz="2400" dirty="0"/>
              <a:t>近邻</a:t>
            </a:r>
          </a:p>
        </p:txBody>
      </p:sp>
      <p:sp>
        <p:nvSpPr>
          <p:cNvPr id="10" name="TextBox 10"/>
          <p:cNvSpPr txBox="1">
            <a:spLocks noChangeArrowheads="1"/>
          </p:cNvSpPr>
          <p:nvPr/>
        </p:nvSpPr>
        <p:spPr bwMode="auto">
          <a:xfrm>
            <a:off x="6143625" y="2391271"/>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400"/>
              <a:t>最近邻</a:t>
            </a:r>
          </a:p>
        </p:txBody>
      </p:sp>
      <p:sp>
        <p:nvSpPr>
          <p:cNvPr id="3" name="灯片编号占位符 2"/>
          <p:cNvSpPr>
            <a:spLocks noGrp="1"/>
          </p:cNvSpPr>
          <p:nvPr>
            <p:ph type="sldNum" sz="quarter" idx="12"/>
          </p:nvPr>
        </p:nvSpPr>
        <p:spPr/>
        <p:txBody>
          <a:bodyPr/>
          <a:lstStyle/>
          <a:p>
            <a:fld id="{0C913308-F349-4B6D-A68A-DD1791B4A57B}" type="slidenum">
              <a:rPr lang="zh-CN" altLang="en-US" smtClean="0"/>
              <a:t>34</a:t>
            </a:fld>
            <a:endParaRPr lang="zh-CN" altLang="en-US"/>
          </a:p>
        </p:txBody>
      </p:sp>
    </p:spTree>
    <p:extLst>
      <p:ext uri="{BB962C8B-B14F-4D97-AF65-F5344CB8AC3E}">
        <p14:creationId xmlns:p14="http://schemas.microsoft.com/office/powerpoint/2010/main" val="36595628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对近邻分类法进行改进</a:t>
            </a:r>
            <a:endParaRPr lang="zh-CN" altLang="en-US" dirty="0"/>
          </a:p>
        </p:txBody>
      </p:sp>
      <p:sp>
        <p:nvSpPr>
          <p:cNvPr id="7" name="Rectangle 3"/>
          <p:cNvSpPr>
            <a:spLocks noGrp="1" noChangeArrowheads="1"/>
          </p:cNvSpPr>
          <p:nvPr>
            <p:ph idx="1"/>
          </p:nvPr>
        </p:nvSpPr>
        <p:spPr/>
        <p:txBody>
          <a:bodyPr rtlCol="0">
            <a:normAutofit/>
          </a:bodyPr>
          <a:lstStyle/>
          <a:p>
            <a:pPr fontAlgn="auto">
              <a:lnSpc>
                <a:spcPct val="90000"/>
              </a:lnSpc>
              <a:spcAft>
                <a:spcPts val="0"/>
              </a:spcAft>
              <a:defRPr/>
            </a:pPr>
            <a:r>
              <a:rPr lang="zh-CN" altLang="en-US" sz="2800" dirty="0"/>
              <a:t>近邻法</a:t>
            </a:r>
            <a:r>
              <a:rPr lang="zh-CN" altLang="en-US" sz="2800" dirty="0" smtClean="0"/>
              <a:t>的严重问题</a:t>
            </a:r>
            <a:r>
              <a:rPr lang="zh-CN" altLang="en-US" sz="2800" dirty="0"/>
              <a:t>是需要</a:t>
            </a:r>
            <a:r>
              <a:rPr lang="zh-CN" altLang="en-US" sz="2800" dirty="0">
                <a:solidFill>
                  <a:srgbClr val="FF0000"/>
                </a:solidFill>
                <a:ea typeface="楷体_GB2312" pitchFamily="49" charset="-122"/>
              </a:rPr>
              <a:t>存储全部训练样本</a:t>
            </a:r>
            <a:r>
              <a:rPr lang="zh-CN" altLang="en-US" sz="2800" dirty="0"/>
              <a:t>，</a:t>
            </a:r>
            <a:r>
              <a:rPr lang="zh-CN" altLang="en-US" sz="2800" dirty="0" smtClean="0"/>
              <a:t>以及巨大的</a:t>
            </a:r>
            <a:r>
              <a:rPr lang="zh-CN" altLang="en-US" sz="2800" dirty="0" smtClean="0">
                <a:solidFill>
                  <a:srgbClr val="FF0000"/>
                </a:solidFill>
                <a:ea typeface="楷体_GB2312" pitchFamily="49" charset="-122"/>
              </a:rPr>
              <a:t>距离</a:t>
            </a:r>
            <a:r>
              <a:rPr lang="zh-CN" altLang="en-US" sz="2800" dirty="0">
                <a:solidFill>
                  <a:srgbClr val="FF0000"/>
                </a:solidFill>
                <a:ea typeface="楷体_GB2312" pitchFamily="49" charset="-122"/>
              </a:rPr>
              <a:t>计算</a:t>
            </a:r>
            <a:r>
              <a:rPr lang="zh-CN" altLang="en-US" sz="2800" dirty="0" smtClean="0"/>
              <a:t>量</a:t>
            </a:r>
            <a:r>
              <a:rPr lang="en-US" altLang="zh-CN" sz="2800" dirty="0" smtClean="0"/>
              <a:t>——</a:t>
            </a:r>
            <a:r>
              <a:rPr lang="zh-CN" altLang="en-US" sz="2800" dirty="0" smtClean="0"/>
              <a:t>计算测试样本和全部训练样本之间距离。</a:t>
            </a:r>
            <a:endParaRPr lang="zh-CN" altLang="en-US" sz="2800" dirty="0"/>
          </a:p>
          <a:p>
            <a:pPr fontAlgn="auto">
              <a:lnSpc>
                <a:spcPct val="90000"/>
              </a:lnSpc>
              <a:spcAft>
                <a:spcPts val="0"/>
              </a:spcAft>
              <a:defRPr/>
            </a:pPr>
            <a:r>
              <a:rPr lang="zh-CN" altLang="en-US" sz="2800" dirty="0" smtClean="0"/>
              <a:t>改进思路：</a:t>
            </a:r>
            <a:endParaRPr lang="zh-CN" altLang="en-US" sz="2800" dirty="0"/>
          </a:p>
          <a:p>
            <a:pPr lvl="1" fontAlgn="auto">
              <a:lnSpc>
                <a:spcPct val="90000"/>
              </a:lnSpc>
              <a:spcAft>
                <a:spcPts val="0"/>
              </a:spcAft>
              <a:defRPr/>
            </a:pPr>
            <a:r>
              <a:rPr lang="zh-CN" altLang="en-US" sz="2400" dirty="0" smtClean="0"/>
              <a:t>对</a:t>
            </a:r>
            <a:r>
              <a:rPr lang="zh-CN" altLang="en-US" sz="2400" dirty="0"/>
              <a:t>样本集</a:t>
            </a:r>
            <a:r>
              <a:rPr lang="zh-CN" altLang="en-US" sz="2400" dirty="0" smtClean="0"/>
              <a:t>进行重新组织，尽可能将参与距离计算的训练样本</a:t>
            </a:r>
            <a:r>
              <a:rPr lang="zh-CN" altLang="en-US" sz="2400" dirty="0" smtClean="0">
                <a:solidFill>
                  <a:srgbClr val="FF0000"/>
                </a:solidFill>
              </a:rPr>
              <a:t>缩小</a:t>
            </a:r>
            <a:r>
              <a:rPr lang="zh-CN" altLang="en-US" sz="2400" dirty="0" smtClean="0"/>
              <a:t>到测试</a:t>
            </a:r>
            <a:r>
              <a:rPr lang="zh-CN" altLang="en-US" sz="2400" dirty="0"/>
              <a:t>样本邻域的小范围内，避免盲目地与训练样本集中每个样本进行距离</a:t>
            </a:r>
            <a:r>
              <a:rPr lang="zh-CN" altLang="en-US" sz="2400" dirty="0" smtClean="0"/>
              <a:t>计算：对样本集进行划分</a:t>
            </a:r>
            <a:endParaRPr lang="zh-CN" altLang="en-US" sz="2400" dirty="0"/>
          </a:p>
          <a:p>
            <a:pPr lvl="1" fontAlgn="auto">
              <a:lnSpc>
                <a:spcPct val="90000"/>
              </a:lnSpc>
              <a:spcAft>
                <a:spcPts val="0"/>
              </a:spcAft>
              <a:defRPr/>
            </a:pPr>
            <a:r>
              <a:rPr lang="zh-CN" altLang="en-US" sz="2400" dirty="0" smtClean="0"/>
              <a:t>在训练样本集</a:t>
            </a:r>
            <a:r>
              <a:rPr lang="zh-CN" altLang="en-US" sz="2400" dirty="0"/>
              <a:t>中挑选出</a:t>
            </a:r>
            <a:r>
              <a:rPr lang="zh-CN" altLang="en-US" sz="2400" dirty="0" smtClean="0"/>
              <a:t>对</a:t>
            </a:r>
            <a:r>
              <a:rPr lang="zh-CN" altLang="en-US" sz="2400" dirty="0"/>
              <a:t>距离</a:t>
            </a:r>
            <a:r>
              <a:rPr lang="zh-CN" altLang="en-US" sz="2400" dirty="0" smtClean="0"/>
              <a:t>计算</a:t>
            </a:r>
            <a:r>
              <a:rPr lang="zh-CN" altLang="en-US" sz="2400" dirty="0">
                <a:solidFill>
                  <a:srgbClr val="FF0000"/>
                </a:solidFill>
              </a:rPr>
              <a:t>有效的样本</a:t>
            </a:r>
            <a:r>
              <a:rPr lang="zh-CN" altLang="en-US" sz="2400" dirty="0"/>
              <a:t>，使样本总数合理地减少，以同时达到既减少计算量，又减少存储量的双重</a:t>
            </a:r>
            <a:r>
              <a:rPr lang="zh-CN" altLang="en-US" sz="2400" dirty="0" smtClean="0"/>
              <a:t>效果：对训练样本进行选择 </a:t>
            </a:r>
            <a:endParaRPr lang="zh-CN" altLang="en-US" sz="2400"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t>35</a:t>
            </a:fld>
            <a:endParaRPr lang="zh-CN" altLang="en-US"/>
          </a:p>
        </p:txBody>
      </p:sp>
    </p:spTree>
    <p:extLst>
      <p:ext uri="{BB962C8B-B14F-4D97-AF65-F5344CB8AC3E}">
        <p14:creationId xmlns:p14="http://schemas.microsoft.com/office/powerpoint/2010/main" val="410798584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1143000"/>
          </a:xfrm>
        </p:spPr>
        <p:txBody>
          <a:bodyPr/>
          <a:lstStyle/>
          <a:p>
            <a:r>
              <a:rPr lang="zh-CN" altLang="en-US" dirty="0" smtClean="0"/>
              <a:t>内容提要</a:t>
            </a:r>
            <a:endParaRPr lang="zh-CN" altLang="en-US" dirty="0"/>
          </a:p>
        </p:txBody>
      </p:sp>
      <p:sp>
        <p:nvSpPr>
          <p:cNvPr id="3" name="内容占位符 2"/>
          <p:cNvSpPr>
            <a:spLocks noGrp="1"/>
          </p:cNvSpPr>
          <p:nvPr>
            <p:ph idx="1"/>
          </p:nvPr>
        </p:nvSpPr>
        <p:spPr>
          <a:xfrm>
            <a:off x="457200" y="1196752"/>
            <a:ext cx="8229600" cy="5159598"/>
          </a:xfrm>
        </p:spPr>
        <p:txBody>
          <a:bodyPr>
            <a:normAutofit fontScale="92500" lnSpcReduction="20000"/>
          </a:bodyPr>
          <a:lstStyle/>
          <a:p>
            <a:pPr>
              <a:lnSpc>
                <a:spcPct val="150000"/>
              </a:lnSpc>
            </a:pPr>
            <a:r>
              <a:rPr lang="zh-CN" altLang="en-US" sz="2800" dirty="0"/>
              <a:t>分类</a:t>
            </a:r>
            <a:endParaRPr lang="en-US" altLang="zh-CN" sz="2800" dirty="0" smtClean="0"/>
          </a:p>
          <a:p>
            <a:pPr lvl="1">
              <a:lnSpc>
                <a:spcPct val="150000"/>
              </a:lnSpc>
            </a:pPr>
            <a:r>
              <a:rPr lang="zh-CN" altLang="en-US" sz="2400" dirty="0" smtClean="0"/>
              <a:t>线性分类器（</a:t>
            </a:r>
            <a:r>
              <a:rPr lang="en-US" altLang="zh-CN" sz="2400" dirty="0" smtClean="0"/>
              <a:t>Linear Classifiers</a:t>
            </a:r>
            <a:r>
              <a:rPr lang="zh-CN" altLang="en-US" sz="2400" dirty="0" smtClean="0"/>
              <a:t>）</a:t>
            </a:r>
            <a:endParaRPr lang="en-US" altLang="zh-CN" sz="2400" dirty="0" smtClean="0"/>
          </a:p>
          <a:p>
            <a:pPr lvl="1">
              <a:lnSpc>
                <a:spcPct val="150000"/>
              </a:lnSpc>
            </a:pPr>
            <a:r>
              <a:rPr lang="zh-CN" altLang="en-US" sz="2400" dirty="0" smtClean="0"/>
              <a:t>支撑向量机（</a:t>
            </a:r>
            <a:r>
              <a:rPr lang="en-US" altLang="zh-CN" sz="2400" dirty="0" smtClean="0"/>
              <a:t>Support </a:t>
            </a:r>
            <a:r>
              <a:rPr lang="en-US" altLang="zh-CN" sz="2400" dirty="0"/>
              <a:t>Vector </a:t>
            </a:r>
            <a:r>
              <a:rPr lang="en-US" altLang="zh-CN" sz="2400" dirty="0" smtClean="0"/>
              <a:t>Machine</a:t>
            </a:r>
            <a:r>
              <a:rPr lang="zh-CN" altLang="en-US" sz="2400" dirty="0" smtClean="0"/>
              <a:t>）</a:t>
            </a:r>
            <a:endParaRPr lang="en-US" altLang="zh-CN" sz="2400" dirty="0" smtClean="0"/>
          </a:p>
          <a:p>
            <a:pPr lvl="1">
              <a:lnSpc>
                <a:spcPct val="150000"/>
              </a:lnSpc>
            </a:pPr>
            <a:r>
              <a:rPr lang="en-US" altLang="zh-CN" sz="2400" dirty="0"/>
              <a:t>k</a:t>
            </a:r>
            <a:r>
              <a:rPr lang="zh-CN" altLang="en-US" sz="2400" dirty="0" smtClean="0"/>
              <a:t>近邻分类器（</a:t>
            </a:r>
            <a:r>
              <a:rPr lang="en-US" altLang="zh-CN" sz="2400" dirty="0" smtClean="0"/>
              <a:t>k-NN</a:t>
            </a:r>
            <a:r>
              <a:rPr lang="zh-CN" altLang="en-US" sz="2400" dirty="0" smtClean="0"/>
              <a:t>）</a:t>
            </a:r>
            <a:endParaRPr lang="en-US" altLang="zh-CN" sz="2400" dirty="0" smtClean="0"/>
          </a:p>
          <a:p>
            <a:pPr>
              <a:lnSpc>
                <a:spcPct val="150000"/>
              </a:lnSpc>
            </a:pPr>
            <a:r>
              <a:rPr lang="zh-CN" altLang="en-US" sz="2800" dirty="0" smtClean="0">
                <a:solidFill>
                  <a:srgbClr val="FF0000"/>
                </a:solidFill>
              </a:rPr>
              <a:t>聚类</a:t>
            </a:r>
            <a:endParaRPr lang="en-US" altLang="zh-CN" sz="2800" dirty="0" smtClean="0">
              <a:solidFill>
                <a:srgbClr val="FF0000"/>
              </a:solidFill>
            </a:endParaRPr>
          </a:p>
          <a:p>
            <a:pPr lvl="1">
              <a:lnSpc>
                <a:spcPct val="150000"/>
              </a:lnSpc>
            </a:pPr>
            <a:r>
              <a:rPr lang="en-US" altLang="zh-CN" sz="2400" dirty="0">
                <a:solidFill>
                  <a:srgbClr val="FF0000"/>
                </a:solidFill>
              </a:rPr>
              <a:t>k</a:t>
            </a:r>
            <a:r>
              <a:rPr lang="zh-CN" altLang="en-US" sz="2400" dirty="0" smtClean="0">
                <a:solidFill>
                  <a:srgbClr val="FF0000"/>
                </a:solidFill>
              </a:rPr>
              <a:t>均值（</a:t>
            </a:r>
            <a:r>
              <a:rPr lang="en-US" altLang="zh-CN" sz="2400" dirty="0">
                <a:solidFill>
                  <a:srgbClr val="FF0000"/>
                </a:solidFill>
              </a:rPr>
              <a:t>k</a:t>
            </a:r>
            <a:r>
              <a:rPr lang="en-US" altLang="zh-CN" sz="2400" dirty="0" smtClean="0">
                <a:solidFill>
                  <a:srgbClr val="FF0000"/>
                </a:solidFill>
              </a:rPr>
              <a:t>-Means</a:t>
            </a:r>
            <a:r>
              <a:rPr lang="zh-CN" altLang="en-US" sz="2400" dirty="0" smtClean="0">
                <a:solidFill>
                  <a:srgbClr val="FF0000"/>
                </a:solidFill>
              </a:rPr>
              <a:t>）</a:t>
            </a:r>
            <a:endParaRPr lang="en-US" altLang="zh-CN" sz="2400" dirty="0" smtClean="0">
              <a:solidFill>
                <a:srgbClr val="FF0000"/>
              </a:solidFill>
            </a:endParaRPr>
          </a:p>
          <a:p>
            <a:pPr lvl="1">
              <a:lnSpc>
                <a:spcPct val="150000"/>
              </a:lnSpc>
            </a:pPr>
            <a:r>
              <a:rPr lang="zh-CN" altLang="en-US" sz="2400" dirty="0">
                <a:solidFill>
                  <a:srgbClr val="FF0000"/>
                </a:solidFill>
              </a:rPr>
              <a:t>矢</a:t>
            </a:r>
            <a:r>
              <a:rPr lang="zh-CN" altLang="en-US" sz="2400" dirty="0" smtClean="0">
                <a:solidFill>
                  <a:srgbClr val="FF0000"/>
                </a:solidFill>
              </a:rPr>
              <a:t>量量化（</a:t>
            </a:r>
            <a:r>
              <a:rPr lang="en-US" altLang="zh-CN" sz="2400" dirty="0" smtClean="0">
                <a:solidFill>
                  <a:srgbClr val="FF0000"/>
                </a:solidFill>
              </a:rPr>
              <a:t>Vector </a:t>
            </a:r>
            <a:r>
              <a:rPr lang="en-US" altLang="zh-CN" sz="2400" smtClean="0">
                <a:solidFill>
                  <a:srgbClr val="FF0000"/>
                </a:solidFill>
              </a:rPr>
              <a:t>Quantization</a:t>
            </a:r>
            <a:r>
              <a:rPr lang="zh-CN" altLang="en-US" sz="2400" smtClean="0">
                <a:solidFill>
                  <a:srgbClr val="FF0000"/>
                </a:solidFill>
              </a:rPr>
              <a:t>）</a:t>
            </a:r>
            <a:endParaRPr lang="en-US" altLang="zh-CN" sz="2400" smtClean="0">
              <a:solidFill>
                <a:srgbClr val="FF0000"/>
              </a:solidFill>
            </a:endParaRPr>
          </a:p>
          <a:p>
            <a:pPr>
              <a:lnSpc>
                <a:spcPct val="150000"/>
              </a:lnSpc>
            </a:pPr>
            <a:r>
              <a:rPr lang="zh-CN" altLang="en-US" sz="2800" smtClean="0"/>
              <a:t>隐马尔科夫模型（</a:t>
            </a:r>
            <a:r>
              <a:rPr lang="en-US" altLang="zh-CN" sz="2800" smtClean="0"/>
              <a:t>HMM</a:t>
            </a:r>
            <a:r>
              <a:rPr lang="zh-CN" altLang="en-US" sz="2800" smtClean="0"/>
              <a:t>）</a:t>
            </a:r>
            <a:endParaRPr lang="en-US" altLang="zh-CN" sz="2800" smtClean="0"/>
          </a:p>
          <a:p>
            <a:pPr>
              <a:lnSpc>
                <a:spcPct val="150000"/>
              </a:lnSpc>
            </a:pPr>
            <a:r>
              <a:rPr lang="zh-CN" altLang="en-US" sz="2800" smtClean="0"/>
              <a:t>深度卷积神经网络</a:t>
            </a:r>
            <a:endParaRPr lang="en-US" altLang="zh-CN" sz="2800" dirty="0" smtClean="0"/>
          </a:p>
          <a:p>
            <a:pPr>
              <a:lnSpc>
                <a:spcPct val="150000"/>
              </a:lnSpc>
            </a:pPr>
            <a:endParaRPr lang="zh-CN" altLang="en-US" sz="2800"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36</a:t>
            </a:fld>
            <a:endParaRPr lang="zh-CN" altLang="en-US">
              <a:solidFill>
                <a:prstClr val="black">
                  <a:tint val="75000"/>
                </a:prstClr>
              </a:solidFill>
            </a:endParaRPr>
          </a:p>
        </p:txBody>
      </p:sp>
    </p:spTree>
    <p:extLst>
      <p:ext uri="{BB962C8B-B14F-4D97-AF65-F5344CB8AC3E}">
        <p14:creationId xmlns:p14="http://schemas.microsoft.com/office/powerpoint/2010/main" val="23894723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t>k</a:t>
            </a:r>
            <a:r>
              <a:rPr lang="en-US" altLang="zh-CN" sz="4000" dirty="0" smtClean="0"/>
              <a:t>-Means</a:t>
            </a:r>
            <a:r>
              <a:rPr lang="zh-CN" altLang="en-US" sz="4000" dirty="0" smtClean="0"/>
              <a:t>算法</a:t>
            </a:r>
            <a:endParaRPr lang="zh-CN" altLang="en-US" sz="40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lnSpcReduction="20000"/>
              </a:bodyPr>
              <a:lstStyle/>
              <a:p>
                <a:pPr>
                  <a:spcBef>
                    <a:spcPts val="600"/>
                  </a:spcBef>
                  <a:spcAft>
                    <a:spcPts val="600"/>
                  </a:spcAft>
                </a:pPr>
                <a:r>
                  <a:rPr lang="zh-CN" altLang="en-US" sz="2400" dirty="0" smtClean="0"/>
                  <a:t>一种广泛使用的聚类（</a:t>
                </a:r>
                <a:r>
                  <a:rPr lang="en-US" altLang="zh-CN" sz="2400" dirty="0" smtClean="0"/>
                  <a:t>clustering</a:t>
                </a:r>
                <a:r>
                  <a:rPr lang="zh-CN" altLang="en-US" sz="2400" dirty="0" smtClean="0"/>
                  <a:t>）算法。将每个聚类子集（</a:t>
                </a:r>
                <a:r>
                  <a:rPr lang="en-US" altLang="zh-CN" sz="2400" dirty="0" smtClean="0"/>
                  <a:t>cluster</a:t>
                </a:r>
                <a:r>
                  <a:rPr lang="zh-CN" altLang="en-US" sz="2400" dirty="0" smtClean="0"/>
                  <a:t>）中所有样本均值作为该聚类的代表点</a:t>
                </a:r>
                <a:endParaRPr lang="en-US" altLang="zh-CN" sz="2400" dirty="0" smtClean="0"/>
              </a:p>
              <a:p>
                <a:pPr>
                  <a:spcBef>
                    <a:spcPts val="600"/>
                  </a:spcBef>
                  <a:spcAft>
                    <a:spcPts val="600"/>
                  </a:spcAft>
                </a:pPr>
                <a:r>
                  <a:rPr lang="en-US" altLang="zh-CN" sz="2400" dirty="0"/>
                  <a:t>k</a:t>
                </a:r>
                <a:r>
                  <a:rPr lang="en-US" altLang="zh-CN" sz="2400" dirty="0" smtClean="0"/>
                  <a:t>-means </a:t>
                </a:r>
                <a:r>
                  <a:rPr lang="zh-CN" altLang="en-US" sz="2400" dirty="0" smtClean="0"/>
                  <a:t>算法</a:t>
                </a:r>
                <a:endParaRPr lang="en-US" altLang="zh-CN" sz="2400" dirty="0" smtClean="0"/>
              </a:p>
              <a:p>
                <a:pPr lvl="1">
                  <a:spcBef>
                    <a:spcPts val="600"/>
                  </a:spcBef>
                  <a:spcAft>
                    <a:spcPts val="600"/>
                  </a:spcAft>
                </a:pPr>
                <a:r>
                  <a:rPr lang="zh-CN" altLang="en-US" sz="2000" dirty="0"/>
                  <a:t>输入</a:t>
                </a:r>
                <a:r>
                  <a:rPr lang="zh-CN" altLang="en-US" sz="2000" dirty="0" smtClean="0"/>
                  <a:t>：</a:t>
                </a:r>
                <a:r>
                  <a:rPr lang="en-US" altLang="zh-CN" sz="2000" i="1" dirty="0" smtClean="0"/>
                  <a:t>n</a:t>
                </a:r>
                <a:r>
                  <a:rPr lang="zh-CN" altLang="en-US" sz="2000" dirty="0" smtClean="0"/>
                  <a:t>个训练样本的数据集，</a:t>
                </a:r>
                <a:r>
                  <a:rPr lang="en-US" altLang="zh-CN" sz="2000" i="1" dirty="0" smtClean="0"/>
                  <a:t>k</a:t>
                </a:r>
                <a:r>
                  <a:rPr lang="zh-CN" altLang="en-US" sz="2000" dirty="0" smtClean="0"/>
                  <a:t>个聚类</a:t>
                </a:r>
                <a:r>
                  <a:rPr lang="en-US" altLang="zh-CN" sz="2000" dirty="0" smtClean="0"/>
                  <a:t>clusters</a:t>
                </a:r>
              </a:p>
              <a:p>
                <a:pPr lvl="1">
                  <a:spcBef>
                    <a:spcPts val="600"/>
                  </a:spcBef>
                  <a:spcAft>
                    <a:spcPts val="600"/>
                  </a:spcAft>
                </a:pPr>
                <a:r>
                  <a:rPr lang="zh-CN" altLang="en-US" sz="2000" dirty="0"/>
                  <a:t>输出</a:t>
                </a:r>
                <a:r>
                  <a:rPr lang="zh-CN" altLang="en-US" sz="2000" dirty="0" smtClean="0"/>
                  <a:t>：</a:t>
                </a:r>
                <a:r>
                  <a:rPr lang="en-US" altLang="zh-CN" sz="2000" dirty="0" smtClean="0"/>
                  <a:t>k</a:t>
                </a:r>
                <a:r>
                  <a:rPr lang="zh-CN" altLang="en-US" sz="2000" dirty="0" smtClean="0"/>
                  <a:t>个</a:t>
                </a:r>
                <a:r>
                  <a:rPr lang="en-US" altLang="zh-CN" sz="2000" dirty="0" smtClean="0"/>
                  <a:t>clusters</a:t>
                </a:r>
                <a:endParaRPr lang="en-US" altLang="zh-CN" sz="2000" dirty="0"/>
              </a:p>
              <a:p>
                <a:pPr lvl="1">
                  <a:spcBef>
                    <a:spcPts val="600"/>
                  </a:spcBef>
                  <a:spcAft>
                    <a:spcPts val="600"/>
                  </a:spcAft>
                </a:pPr>
                <a:r>
                  <a:rPr lang="zh-CN" altLang="en-US" sz="2000" dirty="0" smtClean="0"/>
                  <a:t>算法：</a:t>
                </a:r>
                <a:endParaRPr lang="en-US" altLang="zh-CN" sz="2000" dirty="0" smtClean="0"/>
              </a:p>
              <a:p>
                <a:pPr lvl="2">
                  <a:spcBef>
                    <a:spcPts val="600"/>
                  </a:spcBef>
                  <a:spcAft>
                    <a:spcPts val="600"/>
                  </a:spcAft>
                </a:pPr>
                <a:r>
                  <a:rPr lang="zh-CN" altLang="en-US" sz="1800" dirty="0" smtClean="0"/>
                  <a:t>从数据集中随机选择</a:t>
                </a:r>
                <a:r>
                  <a:rPr lang="en-US" altLang="zh-CN" sz="1800" dirty="0" smtClean="0"/>
                  <a:t>k</a:t>
                </a:r>
                <a:r>
                  <a:rPr lang="zh-CN" altLang="en-US" sz="1800" dirty="0"/>
                  <a:t>个</a:t>
                </a:r>
                <a:r>
                  <a:rPr lang="zh-CN" altLang="en-US" sz="1800" dirty="0" smtClean="0"/>
                  <a:t>样本作为初始</a:t>
                </a:r>
                <a:r>
                  <a:rPr lang="en-US" altLang="zh-CN" sz="1800" dirty="0" smtClean="0"/>
                  <a:t>cluster</a:t>
                </a:r>
                <a:r>
                  <a:rPr lang="zh-CN" altLang="en-US" sz="1800" dirty="0" smtClean="0"/>
                  <a:t>的中心</a:t>
                </a:r>
                <a:r>
                  <a:rPr lang="en-US" altLang="zh-CN" sz="1800" i="1" dirty="0" err="1" smtClean="0"/>
                  <a:t>C</a:t>
                </a:r>
                <a:r>
                  <a:rPr lang="en-US" altLang="zh-CN" sz="1800" i="1" baseline="-25000" dirty="0" err="1" smtClean="0"/>
                  <a:t>k</a:t>
                </a:r>
                <a:endParaRPr lang="en-US" altLang="zh-CN" sz="1800" dirty="0" smtClean="0"/>
              </a:p>
              <a:p>
                <a:pPr marL="1257300" lvl="2" indent="-342900">
                  <a:spcBef>
                    <a:spcPts val="600"/>
                  </a:spcBef>
                  <a:spcAft>
                    <a:spcPts val="600"/>
                  </a:spcAft>
                  <a:buFont typeface="+mj-lt"/>
                  <a:buAutoNum type="alphaUcPeriod"/>
                </a:pPr>
                <a:r>
                  <a:rPr lang="zh-CN" altLang="en-US" sz="1800" dirty="0" smtClean="0"/>
                  <a:t>计算数据集中每一个样本</a:t>
                </a:r>
                <a:r>
                  <a:rPr lang="en-US" altLang="zh-CN" sz="1800" i="1" dirty="0" smtClean="0"/>
                  <a:t>x</a:t>
                </a:r>
                <a:r>
                  <a:rPr lang="en-US" altLang="zh-CN" sz="1800" i="1" baseline="-25000" dirty="0" smtClean="0"/>
                  <a:t>i</a:t>
                </a:r>
                <a:r>
                  <a:rPr lang="zh-CN" altLang="en-US" sz="1800" dirty="0" smtClean="0"/>
                  <a:t>和</a:t>
                </a:r>
                <a:r>
                  <a:rPr lang="en-US" altLang="zh-CN" sz="1800" i="1" dirty="0" smtClean="0"/>
                  <a:t>k</a:t>
                </a:r>
                <a:r>
                  <a:rPr lang="zh-CN" altLang="en-US" sz="1800" dirty="0" smtClean="0"/>
                  <a:t>个</a:t>
                </a:r>
                <a:r>
                  <a:rPr lang="en-US" altLang="zh-CN" sz="1800" dirty="0" smtClean="0"/>
                  <a:t>cluster</a:t>
                </a:r>
                <a:r>
                  <a:rPr lang="zh-CN" altLang="en-US" sz="1800" dirty="0" smtClean="0"/>
                  <a:t>中心</a:t>
                </a:r>
                <a:r>
                  <a:rPr lang="en-US" altLang="zh-CN" sz="1800" i="1" dirty="0" err="1"/>
                  <a:t>C</a:t>
                </a:r>
                <a:r>
                  <a:rPr lang="en-US" altLang="zh-CN" sz="1800" i="1" baseline="-25000" dirty="0" err="1" smtClean="0"/>
                  <a:t>k</a:t>
                </a:r>
                <a:r>
                  <a:rPr lang="zh-CN" altLang="en-US" sz="1800" dirty="0" smtClean="0"/>
                  <a:t>的距离</a:t>
                </a:r>
                <a:r>
                  <a:rPr lang="en-US" altLang="zh-CN" sz="1800" i="1" dirty="0" smtClean="0"/>
                  <a:t>d(</a:t>
                </a:r>
                <a:r>
                  <a:rPr lang="en-US" altLang="zh-CN" sz="1800" i="1" dirty="0" err="1" smtClean="0"/>
                  <a:t>x</a:t>
                </a:r>
                <a:r>
                  <a:rPr lang="en-US" altLang="zh-CN" sz="1800" i="1" baseline="-25000" dirty="0" err="1" smtClean="0"/>
                  <a:t>i</a:t>
                </a:r>
                <a:r>
                  <a:rPr lang="en-US" altLang="zh-CN" sz="1800" i="1" dirty="0" err="1" smtClean="0"/>
                  <a:t>,C</a:t>
                </a:r>
                <a:r>
                  <a:rPr lang="en-US" altLang="zh-CN" sz="1800" i="1" baseline="-25000" dirty="0" err="1" smtClean="0"/>
                  <a:t>k</a:t>
                </a:r>
                <a:r>
                  <a:rPr lang="en-US" altLang="zh-CN" sz="1800" i="1" dirty="0" smtClean="0"/>
                  <a:t>)</a:t>
                </a:r>
                <a:r>
                  <a:rPr lang="zh-CN" altLang="en-US" sz="1800" dirty="0" smtClean="0"/>
                  <a:t>，即将该样本归类到最小距离的</a:t>
                </a:r>
                <a:r>
                  <a:rPr lang="en-US" altLang="zh-CN" sz="1800" dirty="0" smtClean="0"/>
                  <a:t>cluster</a:t>
                </a:r>
                <a:r>
                  <a:rPr lang="zh-CN" altLang="en-US" sz="1800" dirty="0" smtClean="0"/>
                  <a:t>，从而对数据集中所有样本实现了划分</a:t>
                </a:r>
                <a:endParaRPr lang="en-US" altLang="zh-CN" sz="1800" dirty="0" smtClean="0"/>
              </a:p>
              <a:p>
                <a:pPr marL="1257300" lvl="2" indent="-342900">
                  <a:spcBef>
                    <a:spcPts val="600"/>
                  </a:spcBef>
                  <a:spcAft>
                    <a:spcPts val="600"/>
                  </a:spcAft>
                  <a:buFont typeface="+mj-lt"/>
                  <a:buAutoNum type="alphaUcPeriod"/>
                </a:pPr>
                <a:r>
                  <a:rPr lang="zh-CN" altLang="en-US" sz="1800" dirty="0" smtClean="0"/>
                  <a:t>更新聚类中心，获得新的</a:t>
                </a:r>
                <a:r>
                  <a:rPr lang="en-US" altLang="zh-CN" sz="1800" i="1" dirty="0" err="1" smtClean="0"/>
                  <a:t>C</a:t>
                </a:r>
                <a:r>
                  <a:rPr lang="en-US" altLang="zh-CN" sz="1800" i="1" baseline="-25000" dirty="0" err="1" smtClean="0"/>
                  <a:t>k</a:t>
                </a:r>
                <a:r>
                  <a:rPr lang="zh-CN" altLang="en-US" sz="1800" dirty="0" smtClean="0"/>
                  <a:t>：</a:t>
                </a:r>
                <a14:m>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a:rPr>
                          <m:t>𝐶</m:t>
                        </m:r>
                      </m:e>
                      <m:sub>
                        <m:r>
                          <a:rPr lang="en-US" altLang="zh-CN" sz="1800" b="0" i="1" smtClean="0">
                            <a:latin typeface="Cambria Math"/>
                          </a:rPr>
                          <m:t>𝑘</m:t>
                        </m:r>
                      </m:sub>
                    </m:sSub>
                    <m:r>
                      <a:rPr lang="en-US" altLang="zh-CN" sz="1800" b="0" i="1" smtClean="0">
                        <a:latin typeface="Cambria Math"/>
                      </a:rPr>
                      <m:t>=</m:t>
                    </m:r>
                    <m:f>
                      <m:fPr>
                        <m:ctrlPr>
                          <a:rPr lang="en-US" altLang="zh-CN" sz="1800" b="0" i="1" smtClean="0">
                            <a:latin typeface="Cambria Math" panose="02040503050406030204" pitchFamily="18" charset="0"/>
                          </a:rPr>
                        </m:ctrlPr>
                      </m:fPr>
                      <m:num>
                        <m:r>
                          <a:rPr lang="en-US" altLang="zh-CN" sz="1800" b="0" i="1" smtClean="0">
                            <a:latin typeface="Cambria Math"/>
                          </a:rPr>
                          <m:t>1</m:t>
                        </m:r>
                      </m:num>
                      <m:den>
                        <m:d>
                          <m:dPr>
                            <m:begChr m:val="|"/>
                            <m:endChr m:val="|"/>
                            <m:ctrlPr>
                              <a:rPr lang="en-US" altLang="zh-CN" sz="1800" b="0" i="1" smtClean="0">
                                <a:latin typeface="Cambria Math" panose="02040503050406030204" pitchFamily="18" charset="0"/>
                              </a:rPr>
                            </m:ctrlPr>
                          </m:dPr>
                          <m:e>
                            <m:r>
                              <a:rPr lang="en-US" altLang="zh-CN" sz="1800" b="0" i="1" smtClean="0">
                                <a:latin typeface="Cambria Math"/>
                              </a:rPr>
                              <m:t>𝑘</m:t>
                            </m:r>
                            <m:r>
                              <a:rPr lang="en-US" altLang="zh-CN" sz="1800" b="0" i="1" smtClean="0">
                                <a:latin typeface="Cambria Math"/>
                              </a:rPr>
                              <m:t>_</m:t>
                            </m:r>
                            <m:r>
                              <a:rPr lang="en-US" altLang="zh-CN" sz="1800" b="0" i="1" smtClean="0">
                                <a:latin typeface="Cambria Math"/>
                              </a:rPr>
                              <m:t>𝑐𝑙𝑢𝑠𝑡𝑒𝑟</m:t>
                            </m:r>
                          </m:e>
                        </m:d>
                      </m:den>
                    </m:f>
                    <m:nary>
                      <m:naryPr>
                        <m:chr m:val="∑"/>
                        <m:supHide m:val="on"/>
                        <m:ctrlPr>
                          <a:rPr lang="en-US" altLang="zh-CN" sz="1800" b="0" i="1" smtClean="0">
                            <a:latin typeface="Cambria Math" panose="02040503050406030204" pitchFamily="18" charset="0"/>
                          </a:rPr>
                        </m:ctrlPr>
                      </m:naryPr>
                      <m:sub>
                        <m:sSub>
                          <m:sSubPr>
                            <m:ctrlPr>
                              <a:rPr lang="en-US" altLang="zh-CN" sz="1800" b="0" i="1" smtClean="0">
                                <a:latin typeface="Cambria Math" panose="02040503050406030204" pitchFamily="18" charset="0"/>
                              </a:rPr>
                            </m:ctrlPr>
                          </m:sSubPr>
                          <m:e>
                            <m:r>
                              <a:rPr lang="en-US" altLang="zh-CN" sz="1800" b="0" i="1" smtClean="0">
                                <a:latin typeface="Cambria Math"/>
                              </a:rPr>
                              <m:t>𝑥</m:t>
                            </m:r>
                          </m:e>
                          <m:sub>
                            <m:r>
                              <a:rPr lang="en-US" altLang="zh-CN" sz="1800" b="0" i="1" smtClean="0">
                                <a:latin typeface="Cambria Math"/>
                              </a:rPr>
                              <m:t>𝑖</m:t>
                            </m:r>
                          </m:sub>
                        </m:sSub>
                        <m:r>
                          <m:rPr>
                            <m:brk m:alnAt="7"/>
                          </m:rPr>
                          <a:rPr lang="zh-CN" altLang="en-US" sz="1800" b="0" i="1" smtClean="0">
                            <a:latin typeface="Cambria Math"/>
                          </a:rPr>
                          <m:t>𝜖</m:t>
                        </m:r>
                        <m:r>
                          <a:rPr lang="en-US" altLang="zh-CN" sz="1800" b="0" i="1" smtClean="0">
                            <a:latin typeface="Cambria Math"/>
                          </a:rPr>
                          <m:t>𝑘</m:t>
                        </m:r>
                        <m:r>
                          <a:rPr lang="en-US" altLang="zh-CN" sz="1800" b="0" i="1" smtClean="0">
                            <a:latin typeface="Cambria Math"/>
                          </a:rPr>
                          <m:t>_</m:t>
                        </m:r>
                        <m:r>
                          <a:rPr lang="en-US" altLang="zh-CN" sz="1800" b="0" i="1" smtClean="0">
                            <a:latin typeface="Cambria Math"/>
                          </a:rPr>
                          <m:t>𝑐𝑙𝑢𝑠𝑡𝑒𝑟</m:t>
                        </m:r>
                      </m:sub>
                      <m:sup/>
                      <m:e>
                        <m:sSub>
                          <m:sSubPr>
                            <m:ctrlPr>
                              <a:rPr lang="en-US" altLang="zh-CN" sz="1800" b="0" i="1" smtClean="0">
                                <a:latin typeface="Cambria Math" panose="02040503050406030204" pitchFamily="18" charset="0"/>
                              </a:rPr>
                            </m:ctrlPr>
                          </m:sSubPr>
                          <m:e>
                            <m:r>
                              <a:rPr lang="en-US" altLang="zh-CN" sz="1800" b="0" i="1" smtClean="0">
                                <a:latin typeface="Cambria Math"/>
                              </a:rPr>
                              <m:t>𝑥</m:t>
                            </m:r>
                          </m:e>
                          <m:sub>
                            <m:r>
                              <a:rPr lang="en-US" altLang="zh-CN" sz="1800" b="0" i="1" smtClean="0">
                                <a:latin typeface="Cambria Math"/>
                              </a:rPr>
                              <m:t>𝑖</m:t>
                            </m:r>
                          </m:sub>
                        </m:sSub>
                      </m:e>
                    </m:nary>
                  </m:oMath>
                </a14:m>
                <a:endParaRPr lang="en-US" altLang="zh-CN" sz="1800" dirty="0" smtClean="0"/>
              </a:p>
              <a:p>
                <a:pPr marL="1257300" lvl="2" indent="-342900">
                  <a:spcBef>
                    <a:spcPts val="600"/>
                  </a:spcBef>
                  <a:spcAft>
                    <a:spcPts val="600"/>
                  </a:spcAft>
                  <a:buFont typeface="+mj-lt"/>
                  <a:buAutoNum type="alphaUcPeriod"/>
                </a:pPr>
                <a:r>
                  <a:rPr lang="zh-CN" altLang="en-US" sz="1800" dirty="0" smtClean="0"/>
                  <a:t>计算总类内差异：</a:t>
                </a:r>
                <a14:m>
                  <m:oMath xmlns:m="http://schemas.openxmlformats.org/officeDocument/2006/math">
                    <m:r>
                      <m:rPr>
                        <m:sty m:val="p"/>
                      </m:rPr>
                      <a:rPr lang="en-US" altLang="zh-CN" sz="1800" dirty="0">
                        <a:latin typeface="Cambria Math"/>
                      </a:rPr>
                      <m:t>E</m:t>
                    </m:r>
                    <m:r>
                      <a:rPr lang="en-US" altLang="zh-CN" sz="1800" dirty="0">
                        <a:latin typeface="Cambria Math"/>
                      </a:rPr>
                      <m:t>=</m:t>
                    </m:r>
                    <m:nary>
                      <m:naryPr>
                        <m:chr m:val="∑"/>
                        <m:ctrlPr>
                          <a:rPr lang="en-US" altLang="zh-CN" sz="1800" i="1" dirty="0" smtClean="0">
                            <a:latin typeface="Cambria Math" panose="02040503050406030204" pitchFamily="18" charset="0"/>
                          </a:rPr>
                        </m:ctrlPr>
                      </m:naryPr>
                      <m:sub>
                        <m:r>
                          <m:rPr>
                            <m:brk m:alnAt="23"/>
                          </m:rPr>
                          <a:rPr lang="en-US" altLang="zh-CN" sz="1800" b="0" i="1" dirty="0" smtClean="0">
                            <a:latin typeface="Cambria Math"/>
                          </a:rPr>
                          <m:t>𝑙</m:t>
                        </m:r>
                        <m:r>
                          <a:rPr lang="en-US" altLang="zh-CN" sz="1800" b="0" i="1" dirty="0" smtClean="0">
                            <a:latin typeface="Cambria Math"/>
                          </a:rPr>
                          <m:t>=1</m:t>
                        </m:r>
                      </m:sub>
                      <m:sup>
                        <m:r>
                          <a:rPr lang="en-US" altLang="zh-CN" sz="1800" b="0" i="1" dirty="0" smtClean="0">
                            <a:latin typeface="Cambria Math"/>
                          </a:rPr>
                          <m:t>𝑘</m:t>
                        </m:r>
                      </m:sup>
                      <m:e>
                        <m:nary>
                          <m:naryPr>
                            <m:chr m:val="∑"/>
                            <m:supHide m:val="on"/>
                            <m:ctrlPr>
                              <a:rPr lang="en-US" altLang="zh-CN" sz="1800" i="1" dirty="0" smtClean="0">
                                <a:latin typeface="Cambria Math" panose="02040503050406030204" pitchFamily="18" charset="0"/>
                              </a:rPr>
                            </m:ctrlPr>
                          </m:naryPr>
                          <m:sub>
                            <m:sSub>
                              <m:sSubPr>
                                <m:ctrlPr>
                                  <a:rPr lang="en-US" altLang="zh-CN" sz="1800" i="1" dirty="0" smtClean="0">
                                    <a:latin typeface="Cambria Math" panose="02040503050406030204" pitchFamily="18" charset="0"/>
                                  </a:rPr>
                                </m:ctrlPr>
                              </m:sSubPr>
                              <m:e>
                                <m:r>
                                  <a:rPr lang="en-US" altLang="zh-CN" sz="1800" b="0" i="1" dirty="0" smtClean="0">
                                    <a:latin typeface="Cambria Math"/>
                                  </a:rPr>
                                  <m:t>𝑥</m:t>
                                </m:r>
                              </m:e>
                              <m:sub>
                                <m:r>
                                  <a:rPr lang="en-US" altLang="zh-CN" sz="1800" b="0" i="1" dirty="0" smtClean="0">
                                    <a:latin typeface="Cambria Math"/>
                                  </a:rPr>
                                  <m:t>𝑖</m:t>
                                </m:r>
                              </m:sub>
                            </m:sSub>
                            <m:r>
                              <m:rPr>
                                <m:brk m:alnAt="7"/>
                              </m:rPr>
                              <a:rPr lang="en-US" altLang="zh-CN" sz="1800" i="1" dirty="0" smtClean="0">
                                <a:latin typeface="Cambria Math"/>
                                <a:ea typeface="Cambria Math"/>
                              </a:rPr>
                              <m:t>∈</m:t>
                            </m:r>
                            <m:r>
                              <a:rPr lang="en-US" altLang="zh-CN" sz="1800" b="0" i="1" dirty="0" smtClean="0">
                                <a:latin typeface="Cambria Math"/>
                                <a:ea typeface="Cambria Math"/>
                              </a:rPr>
                              <m:t>𝑘</m:t>
                            </m:r>
                            <m:r>
                              <a:rPr lang="en-US" altLang="zh-CN" sz="1800" b="0" i="1" dirty="0" smtClean="0">
                                <a:latin typeface="Cambria Math"/>
                                <a:ea typeface="Cambria Math"/>
                              </a:rPr>
                              <m:t>_</m:t>
                            </m:r>
                            <m:r>
                              <a:rPr lang="en-US" altLang="zh-CN" sz="1800" b="0" i="1" dirty="0" smtClean="0">
                                <a:latin typeface="Cambria Math"/>
                                <a:ea typeface="Cambria Math"/>
                              </a:rPr>
                              <m:t>𝑐𝑙𝑢𝑠𝑡𝑒𝑟</m:t>
                            </m:r>
                          </m:sub>
                          <m:sup/>
                          <m:e>
                            <m:r>
                              <a:rPr lang="en-US" altLang="zh-CN" sz="1800" b="0" i="1" dirty="0" smtClean="0">
                                <a:latin typeface="Cambria Math"/>
                              </a:rPr>
                              <m:t>𝑑</m:t>
                            </m:r>
                            <m:r>
                              <a:rPr lang="en-US" altLang="zh-CN" sz="1800" b="0" i="1" dirty="0" smtClean="0">
                                <a:latin typeface="Cambria Math"/>
                              </a:rPr>
                              <m:t>(</m:t>
                            </m:r>
                            <m:sSub>
                              <m:sSubPr>
                                <m:ctrlPr>
                                  <a:rPr lang="en-US" altLang="zh-CN" sz="1800" b="0" i="1" dirty="0" smtClean="0">
                                    <a:latin typeface="Cambria Math" panose="02040503050406030204" pitchFamily="18" charset="0"/>
                                  </a:rPr>
                                </m:ctrlPr>
                              </m:sSubPr>
                              <m:e>
                                <m:r>
                                  <a:rPr lang="en-US" altLang="zh-CN" sz="1800" b="0" i="1" dirty="0" smtClean="0">
                                    <a:latin typeface="Cambria Math"/>
                                  </a:rPr>
                                  <m:t>𝑥</m:t>
                                </m:r>
                              </m:e>
                              <m:sub>
                                <m:r>
                                  <a:rPr lang="en-US" altLang="zh-CN" sz="1800" b="0" i="1" dirty="0" smtClean="0">
                                    <a:latin typeface="Cambria Math"/>
                                  </a:rPr>
                                  <m:t>𝑖</m:t>
                                </m:r>
                              </m:sub>
                            </m:sSub>
                            <m:r>
                              <a:rPr lang="en-US" altLang="zh-CN" sz="1800" b="0" i="1" dirty="0" smtClean="0">
                                <a:latin typeface="Cambria Math"/>
                              </a:rPr>
                              <m:t>,</m:t>
                            </m:r>
                            <m:sSub>
                              <m:sSubPr>
                                <m:ctrlPr>
                                  <a:rPr lang="en-US" altLang="zh-CN" sz="1800" b="0" i="1" dirty="0" smtClean="0">
                                    <a:latin typeface="Cambria Math" panose="02040503050406030204" pitchFamily="18" charset="0"/>
                                  </a:rPr>
                                </m:ctrlPr>
                              </m:sSubPr>
                              <m:e>
                                <m:r>
                                  <a:rPr lang="en-US" altLang="zh-CN" sz="1800" b="0" i="1" dirty="0" smtClean="0">
                                    <a:latin typeface="Cambria Math"/>
                                  </a:rPr>
                                  <m:t> </m:t>
                                </m:r>
                                <m:r>
                                  <a:rPr lang="en-US" altLang="zh-CN" sz="1800" b="0" i="1" dirty="0" smtClean="0">
                                    <a:latin typeface="Cambria Math"/>
                                  </a:rPr>
                                  <m:t>𝐶</m:t>
                                </m:r>
                              </m:e>
                              <m:sub>
                                <m:r>
                                  <a:rPr lang="en-US" altLang="zh-CN" sz="1800" b="0" i="1" dirty="0" smtClean="0">
                                    <a:latin typeface="Cambria Math"/>
                                  </a:rPr>
                                  <m:t>𝑙</m:t>
                                </m:r>
                              </m:sub>
                            </m:sSub>
                            <m:r>
                              <a:rPr lang="en-US" altLang="zh-CN" sz="1800" b="0" i="1" dirty="0" smtClean="0">
                                <a:latin typeface="Cambria Math"/>
                              </a:rPr>
                              <m:t>)</m:t>
                            </m:r>
                          </m:e>
                        </m:nary>
                      </m:e>
                    </m:nary>
                  </m:oMath>
                </a14:m>
                <a:endParaRPr lang="en-US" altLang="zh-CN" sz="1800" dirty="0" smtClean="0"/>
              </a:p>
              <a:p>
                <a:pPr lvl="2">
                  <a:spcBef>
                    <a:spcPts val="600"/>
                  </a:spcBef>
                  <a:spcAft>
                    <a:spcPts val="600"/>
                  </a:spcAft>
                </a:pPr>
                <a:r>
                  <a:rPr lang="zh-CN" altLang="en-US" sz="1800" dirty="0" smtClean="0"/>
                  <a:t>转（</a:t>
                </a:r>
                <a:r>
                  <a:rPr lang="en-US" altLang="zh-CN" sz="1800" dirty="0" smtClean="0"/>
                  <a:t>A</a:t>
                </a:r>
                <a:r>
                  <a:rPr lang="zh-CN" altLang="en-US" sz="1800" dirty="0" smtClean="0"/>
                  <a:t>）直到</a:t>
                </a:r>
                <a:r>
                  <a:rPr lang="en-US" altLang="zh-CN" sz="1800" dirty="0" smtClean="0"/>
                  <a:t>E</a:t>
                </a:r>
                <a:r>
                  <a:rPr lang="zh-CN" altLang="en-US" sz="1800" dirty="0" smtClean="0"/>
                  <a:t>没有明显变化</a:t>
                </a:r>
                <a:endParaRPr lang="zh-CN" altLang="en-US" sz="18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815" t="-2830" b="-1617"/>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0C913308-F349-4B6D-A68A-DD1791B4A57B}" type="slidenum">
              <a:rPr lang="zh-CN" altLang="en-US" smtClean="0"/>
              <a:t>37</a:t>
            </a:fld>
            <a:endParaRPr lang="zh-CN" altLang="en-US"/>
          </a:p>
        </p:txBody>
      </p:sp>
    </p:spTree>
    <p:extLst>
      <p:ext uri="{BB962C8B-B14F-4D97-AF65-F5344CB8AC3E}">
        <p14:creationId xmlns:p14="http://schemas.microsoft.com/office/powerpoint/2010/main" val="132550918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i="1" dirty="0"/>
              <a:t>k</a:t>
            </a:r>
            <a:r>
              <a:rPr lang="en-US" altLang="zh-CN" dirty="0" smtClean="0"/>
              <a:t>-means</a:t>
            </a:r>
            <a:r>
              <a:rPr lang="zh-CN" altLang="en-US" dirty="0" smtClean="0"/>
              <a:t>的优缺点</a:t>
            </a:r>
            <a:endParaRPr lang="zh-CN" altLang="en-US" dirty="0"/>
          </a:p>
        </p:txBody>
      </p:sp>
      <p:sp>
        <p:nvSpPr>
          <p:cNvPr id="3" name="内容占位符 2"/>
          <p:cNvSpPr>
            <a:spLocks noGrp="1"/>
          </p:cNvSpPr>
          <p:nvPr>
            <p:ph idx="1"/>
          </p:nvPr>
        </p:nvSpPr>
        <p:spPr/>
        <p:txBody>
          <a:bodyPr>
            <a:normAutofit fontScale="92500" lnSpcReduction="20000"/>
          </a:bodyPr>
          <a:lstStyle/>
          <a:p>
            <a:r>
              <a:rPr lang="zh-CN" altLang="en-US" sz="2800" dirty="0" smtClean="0"/>
              <a:t>优点：</a:t>
            </a:r>
            <a:endParaRPr lang="en-US" altLang="zh-CN" sz="2800" dirty="0" smtClean="0"/>
          </a:p>
          <a:p>
            <a:pPr lvl="1"/>
            <a:r>
              <a:rPr lang="zh-CN" altLang="en-US" sz="2400" dirty="0" smtClean="0"/>
              <a:t>解决聚类问题的经典算法，简单直观</a:t>
            </a:r>
            <a:endParaRPr lang="en-US" altLang="zh-CN" sz="2400" dirty="0" smtClean="0"/>
          </a:p>
          <a:p>
            <a:pPr lvl="1"/>
            <a:r>
              <a:rPr lang="zh-CN" altLang="en-US" sz="2400" dirty="0"/>
              <a:t>对数据集实现了划分</a:t>
            </a:r>
            <a:endParaRPr lang="en-US" altLang="zh-CN" sz="2400" dirty="0" smtClean="0"/>
          </a:p>
          <a:p>
            <a:r>
              <a:rPr lang="zh-CN" altLang="en-US" sz="2800" dirty="0" smtClean="0"/>
              <a:t>缺点：</a:t>
            </a:r>
            <a:endParaRPr lang="en-US" altLang="zh-CN" sz="2800" dirty="0" smtClean="0"/>
          </a:p>
          <a:p>
            <a:pPr lvl="1"/>
            <a:r>
              <a:rPr lang="zh-CN" altLang="en-US" sz="2400" dirty="0" smtClean="0"/>
              <a:t>需人为</a:t>
            </a:r>
            <a:r>
              <a:rPr lang="zh-CN" altLang="en-US" sz="2400" dirty="0"/>
              <a:t>给定</a:t>
            </a:r>
            <a:r>
              <a:rPr lang="en-US" altLang="zh-CN" sz="2400" dirty="0" smtClean="0"/>
              <a:t>k</a:t>
            </a:r>
          </a:p>
          <a:p>
            <a:pPr lvl="1"/>
            <a:r>
              <a:rPr lang="zh-CN" altLang="en-US" sz="2400" dirty="0" smtClean="0"/>
              <a:t>对</a:t>
            </a:r>
            <a:r>
              <a:rPr lang="en-US" altLang="zh-CN" sz="2400" dirty="0" smtClean="0"/>
              <a:t>cluster</a:t>
            </a:r>
            <a:r>
              <a:rPr lang="en-US" altLang="zh-CN" sz="2400" dirty="0"/>
              <a:t>s</a:t>
            </a:r>
            <a:r>
              <a:rPr lang="zh-CN" altLang="en-US" sz="2400" dirty="0" smtClean="0"/>
              <a:t>的中心初值敏感</a:t>
            </a:r>
            <a:endParaRPr lang="en-US" altLang="zh-CN" sz="2400" dirty="0" smtClean="0"/>
          </a:p>
          <a:p>
            <a:pPr lvl="1"/>
            <a:r>
              <a:rPr lang="zh-CN" altLang="en-US" sz="2400" dirty="0" smtClean="0"/>
              <a:t>要求</a:t>
            </a:r>
            <a:r>
              <a:rPr lang="en-US" altLang="zh-CN" sz="2400" dirty="0" smtClean="0"/>
              <a:t>clusters</a:t>
            </a:r>
            <a:r>
              <a:rPr lang="zh-CN" altLang="en-US" sz="2400" dirty="0" smtClean="0"/>
              <a:t>的平均值可定义</a:t>
            </a:r>
            <a:endParaRPr lang="en-US" altLang="zh-CN" sz="2400" dirty="0" smtClean="0"/>
          </a:p>
          <a:p>
            <a:pPr lvl="1"/>
            <a:r>
              <a:rPr lang="zh-CN" altLang="en-US" sz="2400" dirty="0"/>
              <a:t>不适合发现非凸</a:t>
            </a:r>
            <a:r>
              <a:rPr lang="zh-CN" altLang="en-US" sz="2400" dirty="0" smtClean="0"/>
              <a:t>的</a:t>
            </a:r>
            <a:r>
              <a:rPr lang="en-US" altLang="zh-CN" sz="2400" dirty="0" smtClean="0"/>
              <a:t>clusters</a:t>
            </a:r>
            <a:r>
              <a:rPr lang="zh-CN" altLang="en-US" sz="2400" dirty="0"/>
              <a:t>，</a:t>
            </a:r>
            <a:r>
              <a:rPr lang="zh-CN" altLang="en-US" sz="2400" dirty="0" smtClean="0"/>
              <a:t>或者大小差别很大的</a:t>
            </a:r>
            <a:r>
              <a:rPr lang="en-US" altLang="zh-CN" sz="2400" dirty="0" smtClean="0"/>
              <a:t>clusters</a:t>
            </a:r>
            <a:r>
              <a:rPr lang="zh-CN" altLang="en-US" sz="2400" dirty="0" smtClean="0"/>
              <a:t>，对噪声或孤立点敏感</a:t>
            </a:r>
            <a:endParaRPr lang="en-US" altLang="zh-CN" sz="2400" dirty="0" smtClean="0"/>
          </a:p>
          <a:p>
            <a:r>
              <a:rPr lang="zh-CN" altLang="en-US" sz="2800" dirty="0"/>
              <a:t>其他方法：</a:t>
            </a:r>
            <a:endParaRPr lang="en-US" altLang="zh-CN" sz="2800" dirty="0"/>
          </a:p>
          <a:p>
            <a:pPr lvl="1"/>
            <a:r>
              <a:rPr lang="zh-CN" altLang="en-US" sz="2400" dirty="0"/>
              <a:t>层次聚类法：</a:t>
            </a:r>
            <a:r>
              <a:rPr lang="en-US" altLang="zh-CN" sz="2400" dirty="0"/>
              <a:t>AGNES</a:t>
            </a:r>
            <a:r>
              <a:rPr lang="zh-CN" altLang="en-US" sz="2400" dirty="0"/>
              <a:t>，</a:t>
            </a:r>
            <a:r>
              <a:rPr lang="en-US" altLang="zh-CN" sz="2400" dirty="0"/>
              <a:t>DIANA</a:t>
            </a:r>
            <a:r>
              <a:rPr lang="zh-CN" altLang="en-US" sz="2400" dirty="0"/>
              <a:t>，</a:t>
            </a:r>
            <a:r>
              <a:rPr lang="en-US" altLang="zh-CN" sz="2400" dirty="0"/>
              <a:t>BIRCH</a:t>
            </a:r>
            <a:r>
              <a:rPr lang="zh-CN" altLang="en-US" sz="2400" dirty="0"/>
              <a:t>，</a:t>
            </a:r>
            <a:r>
              <a:rPr lang="en-US" altLang="zh-CN" sz="2400" dirty="0"/>
              <a:t>CURE</a:t>
            </a:r>
            <a:r>
              <a:rPr lang="zh-CN" altLang="en-US" sz="2400" dirty="0"/>
              <a:t>等</a:t>
            </a:r>
            <a:endParaRPr lang="en-US" altLang="zh-CN" sz="2400" dirty="0"/>
          </a:p>
          <a:p>
            <a:pPr lvl="1"/>
            <a:r>
              <a:rPr lang="zh-CN" altLang="en-US" sz="2400" dirty="0"/>
              <a:t>密度</a:t>
            </a:r>
            <a:r>
              <a:rPr lang="zh-CN" altLang="en-US" sz="2400" dirty="0" smtClean="0"/>
              <a:t>聚类法：</a:t>
            </a:r>
            <a:r>
              <a:rPr lang="en-US" altLang="zh-CN" sz="2400" dirty="0"/>
              <a:t>DBSCAN</a:t>
            </a:r>
            <a:r>
              <a:rPr lang="zh-CN" altLang="en-US" sz="2400" dirty="0"/>
              <a:t>，</a:t>
            </a:r>
            <a:r>
              <a:rPr lang="en-US" altLang="zh-CN" sz="2400" dirty="0"/>
              <a:t>OPTICS</a:t>
            </a:r>
            <a:r>
              <a:rPr lang="zh-CN" altLang="en-US" sz="2400" dirty="0"/>
              <a:t>，</a:t>
            </a:r>
            <a:r>
              <a:rPr lang="en-US" altLang="zh-CN" sz="2400" dirty="0"/>
              <a:t>DENCLUE</a:t>
            </a:r>
            <a:r>
              <a:rPr lang="zh-CN" altLang="en-US" sz="2400" dirty="0"/>
              <a:t>等</a:t>
            </a:r>
            <a:endParaRPr lang="en-US" altLang="zh-CN" sz="2400" dirty="0"/>
          </a:p>
          <a:p>
            <a:pPr marL="457200" lvl="1" indent="0">
              <a:buNone/>
            </a:pPr>
            <a:endParaRPr lang="zh-CN" altLang="en-US" sz="2400"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t>38</a:t>
            </a:fld>
            <a:endParaRPr lang="zh-CN" altLang="en-US"/>
          </a:p>
        </p:txBody>
      </p:sp>
    </p:spTree>
    <p:extLst>
      <p:ext uri="{BB962C8B-B14F-4D97-AF65-F5344CB8AC3E}">
        <p14:creationId xmlns:p14="http://schemas.microsoft.com/office/powerpoint/2010/main" val="54773506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dirty="0"/>
              <a:t>聚类质量</a:t>
            </a:r>
          </a:p>
        </p:txBody>
      </p:sp>
      <p:sp>
        <p:nvSpPr>
          <p:cNvPr id="3" name="内容占位符 2"/>
          <p:cNvSpPr>
            <a:spLocks noGrp="1"/>
          </p:cNvSpPr>
          <p:nvPr>
            <p:ph idx="1"/>
          </p:nvPr>
        </p:nvSpPr>
        <p:spPr/>
        <p:txBody>
          <a:bodyPr>
            <a:normAutofit/>
          </a:bodyPr>
          <a:lstStyle/>
          <a:p>
            <a:r>
              <a:rPr lang="zh-CN" altLang="en-US" sz="2800" dirty="0" smtClean="0"/>
              <a:t>类内差异</a:t>
            </a:r>
            <a:r>
              <a:rPr lang="en-US" altLang="zh-CN" sz="2800" dirty="0" smtClean="0"/>
              <a:t>(within cluster variation)</a:t>
            </a:r>
          </a:p>
          <a:p>
            <a:endParaRPr lang="en-US" altLang="zh-CN" sz="2800" dirty="0" smtClean="0"/>
          </a:p>
          <a:p>
            <a:endParaRPr lang="en-US" altLang="zh-CN" sz="2800" dirty="0"/>
          </a:p>
          <a:p>
            <a:r>
              <a:rPr lang="zh-CN" altLang="en-US" sz="2800" dirty="0" smtClean="0"/>
              <a:t>类间差异</a:t>
            </a:r>
            <a:r>
              <a:rPr lang="en-US" altLang="zh-CN" sz="2800" dirty="0" smtClean="0"/>
              <a:t>(between cluster variation)</a:t>
            </a:r>
          </a:p>
          <a:p>
            <a:endParaRPr lang="en-US" altLang="zh-CN" sz="2800" dirty="0"/>
          </a:p>
          <a:p>
            <a:endParaRPr lang="en-US" altLang="zh-CN" sz="2800" dirty="0" smtClean="0"/>
          </a:p>
          <a:p>
            <a:r>
              <a:rPr lang="zh-CN" altLang="en-US" sz="2800" dirty="0"/>
              <a:t>聚类</a:t>
            </a:r>
            <a:r>
              <a:rPr lang="zh-CN" altLang="en-US" sz="2800" dirty="0" smtClean="0"/>
              <a:t>质量：可定义为</a:t>
            </a:r>
            <a:r>
              <a:rPr lang="en-US" altLang="zh-CN" sz="2800" dirty="0" smtClean="0"/>
              <a:t>WC/BC ——</a:t>
            </a:r>
            <a:r>
              <a:rPr lang="zh-CN" altLang="en-US" sz="2800" dirty="0" smtClean="0"/>
              <a:t>即希望类内差异小，类间差异大</a:t>
            </a:r>
            <a:endParaRPr lang="en-US" altLang="zh-CN" sz="2800" dirty="0" smtClean="0"/>
          </a:p>
          <a:p>
            <a:pPr marL="0" indent="0">
              <a:buNone/>
            </a:pPr>
            <a:endParaRPr lang="zh-CN" altLang="en-US" sz="2800" dirty="0"/>
          </a:p>
        </p:txBody>
      </p:sp>
      <mc:AlternateContent xmlns:mc="http://schemas.openxmlformats.org/markup-compatibility/2006" xmlns:a14="http://schemas.microsoft.com/office/drawing/2010/main">
        <mc:Choice Requires="a14">
          <p:sp>
            <p:nvSpPr>
              <p:cNvPr id="7" name="矩形 6"/>
              <p:cNvSpPr/>
              <p:nvPr/>
            </p:nvSpPr>
            <p:spPr>
              <a:xfrm>
                <a:off x="2771800" y="2060848"/>
                <a:ext cx="3157403" cy="9130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dirty="0" smtClean="0">
                          <a:latin typeface="Cambria Math"/>
                        </a:rPr>
                        <m:t>W</m:t>
                      </m:r>
                      <m:r>
                        <m:rPr>
                          <m:sty m:val="p"/>
                        </m:rPr>
                        <a:rPr lang="en-US" altLang="zh-CN" b="0" i="0" dirty="0" smtClean="0">
                          <a:latin typeface="Cambria Math"/>
                        </a:rPr>
                        <m:t>C</m:t>
                      </m:r>
                      <m:r>
                        <a:rPr lang="en-US" altLang="zh-CN" dirty="0">
                          <a:latin typeface="Cambria Math"/>
                        </a:rPr>
                        <m:t>=</m:t>
                      </m:r>
                      <m:nary>
                        <m:naryPr>
                          <m:chr m:val="∑"/>
                          <m:ctrlPr>
                            <a:rPr lang="en-US" altLang="zh-CN" i="1" dirty="0">
                              <a:latin typeface="Cambria Math" panose="02040503050406030204" pitchFamily="18" charset="0"/>
                            </a:rPr>
                          </m:ctrlPr>
                        </m:naryPr>
                        <m:sub>
                          <m:r>
                            <m:rPr>
                              <m:brk m:alnAt="23"/>
                            </m:rPr>
                            <a:rPr lang="en-US" altLang="zh-CN" i="1" dirty="0">
                              <a:latin typeface="Cambria Math"/>
                            </a:rPr>
                            <m:t>𝑙</m:t>
                          </m:r>
                          <m:r>
                            <a:rPr lang="en-US" altLang="zh-CN" i="1" dirty="0">
                              <a:latin typeface="Cambria Math"/>
                            </a:rPr>
                            <m:t>=1</m:t>
                          </m:r>
                        </m:sub>
                        <m:sup>
                          <m:r>
                            <a:rPr lang="en-US" altLang="zh-CN" i="1" dirty="0">
                              <a:latin typeface="Cambria Math"/>
                            </a:rPr>
                            <m:t>𝑘</m:t>
                          </m:r>
                        </m:sup>
                        <m:e>
                          <m:nary>
                            <m:naryPr>
                              <m:chr m:val="∑"/>
                              <m:supHide m:val="on"/>
                              <m:ctrlPr>
                                <a:rPr lang="en-US" altLang="zh-CN" i="1" dirty="0">
                                  <a:latin typeface="Cambria Math" panose="02040503050406030204" pitchFamily="18" charset="0"/>
                                </a:rPr>
                              </m:ctrlPr>
                            </m:naryPr>
                            <m:sub>
                              <m:sSub>
                                <m:sSubPr>
                                  <m:ctrlPr>
                                    <a:rPr lang="en-US" altLang="zh-CN" i="1" dirty="0">
                                      <a:latin typeface="Cambria Math" panose="02040503050406030204" pitchFamily="18" charset="0"/>
                                    </a:rPr>
                                  </m:ctrlPr>
                                </m:sSubPr>
                                <m:e>
                                  <m:r>
                                    <a:rPr lang="en-US" altLang="zh-CN" i="1" dirty="0">
                                      <a:latin typeface="Cambria Math"/>
                                    </a:rPr>
                                    <m:t>𝑥</m:t>
                                  </m:r>
                                </m:e>
                                <m:sub>
                                  <m:r>
                                    <a:rPr lang="en-US" altLang="zh-CN" i="1" dirty="0">
                                      <a:latin typeface="Cambria Math"/>
                                    </a:rPr>
                                    <m:t>𝑖</m:t>
                                  </m:r>
                                </m:sub>
                              </m:sSub>
                              <m:r>
                                <m:rPr>
                                  <m:brk m:alnAt="7"/>
                                </m:rPr>
                                <a:rPr lang="en-US" altLang="zh-CN" i="1" dirty="0">
                                  <a:latin typeface="Cambria Math"/>
                                  <a:ea typeface="Cambria Math"/>
                                </a:rPr>
                                <m:t>∈</m:t>
                              </m:r>
                              <m:r>
                                <a:rPr lang="en-US" altLang="zh-CN" i="1" dirty="0">
                                  <a:latin typeface="Cambria Math"/>
                                  <a:ea typeface="Cambria Math"/>
                                </a:rPr>
                                <m:t>𝑘</m:t>
                              </m:r>
                              <m:r>
                                <a:rPr lang="en-US" altLang="zh-CN" i="1" dirty="0">
                                  <a:latin typeface="Cambria Math"/>
                                  <a:ea typeface="Cambria Math"/>
                                </a:rPr>
                                <m:t>_</m:t>
                              </m:r>
                              <m:r>
                                <a:rPr lang="en-US" altLang="zh-CN" i="1" dirty="0">
                                  <a:latin typeface="Cambria Math"/>
                                  <a:ea typeface="Cambria Math"/>
                                </a:rPr>
                                <m:t>𝑐𝑙𝑢𝑠𝑡𝑒𝑟</m:t>
                              </m:r>
                            </m:sub>
                            <m:sup/>
                            <m:e>
                              <m:r>
                                <a:rPr lang="en-US" altLang="zh-CN" i="1" dirty="0">
                                  <a:latin typeface="Cambria Math"/>
                                </a:rPr>
                                <m:t>𝑑</m:t>
                              </m:r>
                              <m:r>
                                <a:rPr lang="en-US" altLang="zh-CN" i="1" dirty="0">
                                  <a:latin typeface="Cambria Math"/>
                                </a:rPr>
                                <m:t>(</m:t>
                              </m:r>
                              <m:sSub>
                                <m:sSubPr>
                                  <m:ctrlPr>
                                    <a:rPr lang="en-US" altLang="zh-CN" i="1" dirty="0">
                                      <a:latin typeface="Cambria Math" panose="02040503050406030204" pitchFamily="18" charset="0"/>
                                    </a:rPr>
                                  </m:ctrlPr>
                                </m:sSubPr>
                                <m:e>
                                  <m:r>
                                    <a:rPr lang="en-US" altLang="zh-CN" i="1" dirty="0">
                                      <a:latin typeface="Cambria Math"/>
                                    </a:rPr>
                                    <m:t>𝑥</m:t>
                                  </m:r>
                                </m:e>
                                <m:sub>
                                  <m:r>
                                    <a:rPr lang="en-US" altLang="zh-CN" i="1" dirty="0">
                                      <a:latin typeface="Cambria Math"/>
                                    </a:rPr>
                                    <m:t>𝑖</m:t>
                                  </m:r>
                                </m:sub>
                              </m:sSub>
                              <m:r>
                                <a:rPr lang="en-US" altLang="zh-CN" i="1" dirty="0">
                                  <a:latin typeface="Cambria Math"/>
                                </a:rPr>
                                <m:t>,</m:t>
                              </m:r>
                              <m:sSub>
                                <m:sSubPr>
                                  <m:ctrlPr>
                                    <a:rPr lang="en-US" altLang="zh-CN" i="1" dirty="0">
                                      <a:latin typeface="Cambria Math" panose="02040503050406030204" pitchFamily="18" charset="0"/>
                                    </a:rPr>
                                  </m:ctrlPr>
                                </m:sSubPr>
                                <m:e>
                                  <m:r>
                                    <a:rPr lang="en-US" altLang="zh-CN" i="1" dirty="0">
                                      <a:latin typeface="Cambria Math"/>
                                    </a:rPr>
                                    <m:t> </m:t>
                                  </m:r>
                                  <m:r>
                                    <a:rPr lang="en-US" altLang="zh-CN" i="1" dirty="0">
                                      <a:latin typeface="Cambria Math"/>
                                    </a:rPr>
                                    <m:t>𝐶</m:t>
                                  </m:r>
                                </m:e>
                                <m:sub>
                                  <m:r>
                                    <a:rPr lang="en-US" altLang="zh-CN" i="1" dirty="0">
                                      <a:latin typeface="Cambria Math"/>
                                    </a:rPr>
                                    <m:t>𝑙</m:t>
                                  </m:r>
                                </m:sub>
                              </m:sSub>
                              <m:r>
                                <a:rPr lang="en-US" altLang="zh-CN" i="1" dirty="0">
                                  <a:latin typeface="Cambria Math"/>
                                </a:rPr>
                                <m:t>)</m:t>
                              </m:r>
                            </m:e>
                          </m:nary>
                        </m:e>
                      </m:nary>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2771800" y="2060848"/>
                <a:ext cx="3157403" cy="913070"/>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816213" y="3789040"/>
                <a:ext cx="2691891" cy="8740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000" dirty="0" smtClean="0">
                          <a:latin typeface="Cambria Math"/>
                        </a:rPr>
                        <m:t>B</m:t>
                      </m:r>
                      <m:r>
                        <m:rPr>
                          <m:sty m:val="p"/>
                        </m:rPr>
                        <a:rPr lang="en-US" altLang="zh-CN" sz="2000" b="0" i="0" dirty="0" smtClean="0">
                          <a:latin typeface="Cambria Math"/>
                        </a:rPr>
                        <m:t>C</m:t>
                      </m:r>
                      <m:r>
                        <a:rPr lang="en-US" altLang="zh-CN" sz="2000" dirty="0">
                          <a:latin typeface="Cambria Math"/>
                        </a:rPr>
                        <m:t>=</m:t>
                      </m:r>
                      <m:nary>
                        <m:naryPr>
                          <m:chr m:val="∑"/>
                          <m:supHide m:val="on"/>
                          <m:ctrlPr>
                            <a:rPr lang="en-US" altLang="zh-CN" sz="2000" i="1" dirty="0" smtClean="0">
                              <a:latin typeface="Cambria Math" panose="02040503050406030204" pitchFamily="18" charset="0"/>
                            </a:rPr>
                          </m:ctrlPr>
                        </m:naryPr>
                        <m:sub>
                          <m:r>
                            <a:rPr lang="en-US" altLang="zh-CN" sz="2000" i="1" dirty="0">
                              <a:latin typeface="Cambria Math"/>
                            </a:rPr>
                            <m:t>1</m:t>
                          </m:r>
                          <m:r>
                            <a:rPr lang="en-US" altLang="zh-CN" sz="2000" i="1" dirty="0">
                              <a:latin typeface="Cambria Math"/>
                              <a:ea typeface="Cambria Math"/>
                            </a:rPr>
                            <m:t>≪</m:t>
                          </m:r>
                          <m:r>
                            <a:rPr lang="en-US" altLang="zh-CN" sz="2000" i="1" dirty="0">
                              <a:latin typeface="Cambria Math"/>
                              <a:ea typeface="Cambria Math"/>
                            </a:rPr>
                            <m:t>𝑖</m:t>
                          </m:r>
                          <m:r>
                            <a:rPr lang="en-US" altLang="zh-CN" sz="2000" i="1" dirty="0">
                              <a:latin typeface="Cambria Math"/>
                              <a:ea typeface="Cambria Math"/>
                            </a:rPr>
                            <m:t>&lt;</m:t>
                          </m:r>
                          <m:r>
                            <a:rPr lang="en-US" altLang="zh-CN" sz="2000" i="1" dirty="0">
                              <a:latin typeface="Cambria Math"/>
                              <a:ea typeface="Cambria Math"/>
                            </a:rPr>
                            <m:t>𝑗</m:t>
                          </m:r>
                          <m:r>
                            <a:rPr lang="en-US" altLang="zh-CN" sz="2000" i="1" dirty="0">
                              <a:latin typeface="Cambria Math"/>
                              <a:ea typeface="Cambria Math"/>
                            </a:rPr>
                            <m:t>≪</m:t>
                          </m:r>
                          <m:r>
                            <a:rPr lang="en-US" altLang="zh-CN" sz="2000" i="1" dirty="0">
                              <a:latin typeface="Cambria Math"/>
                              <a:ea typeface="Cambria Math"/>
                            </a:rPr>
                            <m:t>𝑘</m:t>
                          </m:r>
                        </m:sub>
                        <m:sup/>
                        <m:e>
                          <m:r>
                            <a:rPr lang="en-US" altLang="zh-CN" sz="2000" b="0" i="1" dirty="0" smtClean="0">
                              <a:latin typeface="Cambria Math"/>
                            </a:rPr>
                            <m:t>𝑑</m:t>
                          </m:r>
                          <m:r>
                            <a:rPr lang="en-US" altLang="zh-CN" sz="2000" b="0" i="1" dirty="0" smtClean="0">
                              <a:latin typeface="Cambria Math"/>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a:rPr>
                                <m:t>𝐶</m:t>
                              </m:r>
                            </m:e>
                            <m:sub>
                              <m:r>
                                <a:rPr lang="en-US" altLang="zh-CN" sz="2000" b="0" i="1" dirty="0" smtClean="0">
                                  <a:latin typeface="Cambria Math"/>
                                </a:rPr>
                                <m:t>𝑗</m:t>
                              </m:r>
                            </m:sub>
                          </m:sSub>
                          <m:r>
                            <a:rPr lang="en-US" altLang="zh-CN" sz="2000" b="0" i="1" dirty="0" smtClean="0">
                              <a:latin typeface="Cambria Math"/>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a:rPr>
                                <m:t>𝐶</m:t>
                              </m:r>
                            </m:e>
                            <m:sub>
                              <m:r>
                                <a:rPr lang="en-US" altLang="zh-CN" sz="2000" b="0" i="1" dirty="0" smtClean="0">
                                  <a:latin typeface="Cambria Math"/>
                                </a:rPr>
                                <m:t>𝑖</m:t>
                              </m:r>
                            </m:sub>
                          </m:sSub>
                          <m:r>
                            <a:rPr lang="en-US" altLang="zh-CN" sz="2000" b="0" i="1" dirty="0" smtClean="0">
                              <a:latin typeface="Cambria Math"/>
                            </a:rPr>
                            <m:t>)</m:t>
                          </m:r>
                        </m:e>
                      </m:nary>
                    </m:oMath>
                  </m:oMathPara>
                </a14:m>
                <a:endParaRPr lang="zh-CN" altLang="en-US" sz="2000" dirty="0"/>
              </a:p>
            </p:txBody>
          </p:sp>
        </mc:Choice>
        <mc:Fallback xmlns="">
          <p:sp>
            <p:nvSpPr>
              <p:cNvPr id="8" name="矩形 7"/>
              <p:cNvSpPr>
                <a:spLocks noRot="1" noChangeAspect="1" noMove="1" noResize="1" noEditPoints="1" noAdjustHandles="1" noChangeArrowheads="1" noChangeShapeType="1" noTextEdit="1"/>
              </p:cNvSpPr>
              <p:nvPr/>
            </p:nvSpPr>
            <p:spPr>
              <a:xfrm>
                <a:off x="2816213" y="3789040"/>
                <a:ext cx="2691891" cy="874085"/>
              </a:xfrm>
              <a:prstGeom prst="rect">
                <a:avLst/>
              </a:prstGeom>
              <a:blipFill rotWithShape="1">
                <a:blip r:embed="rId3"/>
                <a:stretch>
                  <a:fillRect/>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0C913308-F349-4B6D-A68A-DD1791B4A57B}" type="slidenum">
              <a:rPr lang="zh-CN" altLang="en-US" smtClean="0"/>
              <a:t>39</a:t>
            </a:fld>
            <a:endParaRPr lang="zh-CN" altLang="en-US"/>
          </a:p>
        </p:txBody>
      </p:sp>
    </p:spTree>
    <p:extLst>
      <p:ext uri="{BB962C8B-B14F-4D97-AF65-F5344CB8AC3E}">
        <p14:creationId xmlns:p14="http://schemas.microsoft.com/office/powerpoint/2010/main" val="13398377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916" y="116632"/>
            <a:ext cx="7429500" cy="428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 name="TextBox 5"/>
              <p:cNvSpPr txBox="1"/>
              <p:nvPr/>
            </p:nvSpPr>
            <p:spPr>
              <a:xfrm>
                <a:off x="1187624" y="4365104"/>
                <a:ext cx="5187639" cy="1886286"/>
              </a:xfrm>
              <a:prstGeom prst="rect">
                <a:avLst/>
              </a:prstGeom>
              <a:noFill/>
            </p:spPr>
            <p:txBody>
              <a:bodyPr wrap="none" rtlCol="0">
                <a:spAutoFit/>
              </a:bodyPr>
              <a:lstStyle/>
              <a:p>
                <a:pPr>
                  <a:lnSpc>
                    <a:spcPct val="150000"/>
                  </a:lnSpc>
                </a:pPr>
                <a:r>
                  <a:rPr lang="zh-CN" altLang="en-US" sz="2000" dirty="0" smtClean="0"/>
                  <a:t>如果</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a:rPr>
                          <m:t>𝐺</m:t>
                        </m:r>
                      </m:e>
                      <m:sub>
                        <m:r>
                          <a:rPr lang="en-US" altLang="zh-CN" sz="2000" b="0" i="1" smtClean="0">
                            <a:latin typeface="Cambria Math"/>
                          </a:rPr>
                          <m:t>21</m:t>
                        </m:r>
                      </m:sub>
                    </m:sSub>
                    <m:r>
                      <a:rPr lang="en-US" altLang="zh-CN" sz="2000" i="1" smtClean="0">
                        <a:latin typeface="Cambria Math"/>
                      </a:rPr>
                      <m:t>(</m:t>
                    </m:r>
                    <m:r>
                      <a:rPr lang="en-US" altLang="zh-CN" sz="2000" b="0" i="1" smtClean="0">
                        <a:latin typeface="Cambria Math"/>
                      </a:rPr>
                      <m:t>𝑥</m:t>
                    </m:r>
                    <m:r>
                      <a:rPr lang="en-US" altLang="zh-CN" sz="2000" b="0" i="1" smtClean="0">
                        <a:latin typeface="Cambria Math"/>
                      </a:rPr>
                      <m:t>)&gt;0</m:t>
                    </m:r>
                  </m:oMath>
                </a14:m>
                <a:r>
                  <a:rPr lang="zh-CN" altLang="en-US" sz="2000" dirty="0" smtClean="0"/>
                  <a:t>，那么</a:t>
                </a:r>
                <a14:m>
                  <m:oMath xmlns:m="http://schemas.openxmlformats.org/officeDocument/2006/math">
                    <m:r>
                      <a:rPr lang="en-US" altLang="zh-CN" sz="2000" b="0" i="1" smtClean="0">
                        <a:latin typeface="Cambria Math"/>
                      </a:rPr>
                      <m:t>𝑥</m:t>
                    </m:r>
                    <m:r>
                      <a:rPr lang="en-US" altLang="zh-CN" sz="2000" b="0" i="1" smtClean="0">
                        <a:latin typeface="Cambria Math"/>
                        <a:ea typeface="Cambria Math"/>
                      </a:rPr>
                      <m:t>∈</m:t>
                    </m:r>
                    <m:sSub>
                      <m:sSubPr>
                        <m:ctrlPr>
                          <a:rPr lang="en-US" altLang="zh-CN" sz="2000" b="0" i="1" smtClean="0">
                            <a:latin typeface="Cambria Math" panose="02040503050406030204" pitchFamily="18" charset="0"/>
                            <a:ea typeface="Cambria Math"/>
                          </a:rPr>
                        </m:ctrlPr>
                      </m:sSubPr>
                      <m:e>
                        <m:r>
                          <a:rPr lang="en-US" altLang="zh-CN" sz="2000" b="0" i="1" smtClean="0">
                            <a:latin typeface="Cambria Math"/>
                            <a:ea typeface="Cambria Math"/>
                          </a:rPr>
                          <m:t>𝑤</m:t>
                        </m:r>
                      </m:e>
                      <m:sub>
                        <m:r>
                          <a:rPr lang="en-US" altLang="zh-CN" sz="2000" b="0" i="1" smtClean="0">
                            <a:latin typeface="Cambria Math"/>
                            <a:ea typeface="Cambria Math"/>
                          </a:rPr>
                          <m:t>2</m:t>
                        </m:r>
                      </m:sub>
                    </m:sSub>
                  </m:oMath>
                </a14:m>
                <a:endParaRPr lang="en-US" altLang="zh-CN" sz="2000" dirty="0" smtClean="0"/>
              </a:p>
              <a:p>
                <a:pPr>
                  <a:lnSpc>
                    <a:spcPct val="150000"/>
                  </a:lnSpc>
                </a:pPr>
                <a:r>
                  <a:rPr lang="zh-CN" altLang="en-US" sz="2000" dirty="0"/>
                  <a:t>如果</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𝐺</m:t>
                        </m:r>
                      </m:e>
                      <m:sub>
                        <m:r>
                          <a:rPr lang="en-US" altLang="zh-CN" sz="2000" i="1">
                            <a:latin typeface="Cambria Math"/>
                          </a:rPr>
                          <m:t>1</m:t>
                        </m:r>
                        <m:r>
                          <a:rPr lang="en-US" altLang="zh-CN" sz="2000" b="0" i="1" smtClean="0">
                            <a:latin typeface="Cambria Math"/>
                          </a:rPr>
                          <m:t>3</m:t>
                        </m:r>
                      </m:sub>
                    </m:sSub>
                    <m:r>
                      <a:rPr lang="en-US" altLang="zh-CN" sz="2000" i="1">
                        <a:latin typeface="Cambria Math"/>
                      </a:rPr>
                      <m:t>(</m:t>
                    </m:r>
                    <m:r>
                      <a:rPr lang="en-US" altLang="zh-CN" sz="2000" i="1">
                        <a:latin typeface="Cambria Math"/>
                      </a:rPr>
                      <m:t>𝑥</m:t>
                    </m:r>
                    <m:r>
                      <a:rPr lang="en-US" altLang="zh-CN" sz="2000" i="1">
                        <a:latin typeface="Cambria Math"/>
                      </a:rPr>
                      <m:t>)&lt;0</m:t>
                    </m:r>
                  </m:oMath>
                </a14:m>
                <a:r>
                  <a:rPr lang="zh-CN" altLang="en-US" sz="2000" dirty="0"/>
                  <a:t>，那么</a:t>
                </a:r>
                <a14:m>
                  <m:oMath xmlns:m="http://schemas.openxmlformats.org/officeDocument/2006/math">
                    <m:r>
                      <a:rPr lang="en-US" altLang="zh-CN" sz="2000" i="1">
                        <a:latin typeface="Cambria Math"/>
                      </a:rPr>
                      <m:t>𝑥</m:t>
                    </m:r>
                    <m:r>
                      <a:rPr lang="en-US" altLang="zh-CN" sz="2000" i="1">
                        <a:latin typeface="Cambria Math"/>
                        <a:ea typeface="Cambria Math"/>
                      </a:rPr>
                      <m:t>∈</m:t>
                    </m:r>
                    <m:sSub>
                      <m:sSubPr>
                        <m:ctrlPr>
                          <a:rPr lang="en-US" altLang="zh-CN" sz="2000" i="1">
                            <a:latin typeface="Cambria Math" panose="02040503050406030204" pitchFamily="18" charset="0"/>
                            <a:ea typeface="Cambria Math"/>
                          </a:rPr>
                        </m:ctrlPr>
                      </m:sSubPr>
                      <m:e>
                        <m:r>
                          <a:rPr lang="en-US" altLang="zh-CN" sz="2000" i="1">
                            <a:latin typeface="Cambria Math"/>
                            <a:ea typeface="Cambria Math"/>
                          </a:rPr>
                          <m:t>𝑤</m:t>
                        </m:r>
                      </m:e>
                      <m:sub>
                        <m:r>
                          <a:rPr lang="en-US" altLang="zh-CN" sz="2000" b="0" i="1" smtClean="0">
                            <a:latin typeface="Cambria Math"/>
                            <a:ea typeface="Cambria Math"/>
                          </a:rPr>
                          <m:t>3</m:t>
                        </m:r>
                      </m:sub>
                    </m:sSub>
                  </m:oMath>
                </a14:m>
                <a:endParaRPr lang="en-US" altLang="zh-CN" sz="2000" dirty="0" smtClean="0"/>
              </a:p>
              <a:p>
                <a:pPr>
                  <a:lnSpc>
                    <a:spcPct val="150000"/>
                  </a:lnSpc>
                </a:pPr>
                <a:r>
                  <a:rPr lang="zh-CN" altLang="en-US" sz="2000" dirty="0"/>
                  <a:t>如果</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𝐺</m:t>
                        </m:r>
                      </m:e>
                      <m:sub>
                        <m:r>
                          <a:rPr lang="en-US" altLang="zh-CN" sz="2000" i="1">
                            <a:latin typeface="Cambria Math"/>
                          </a:rPr>
                          <m:t>21</m:t>
                        </m:r>
                      </m:sub>
                    </m:sSub>
                    <m:r>
                      <a:rPr lang="en-US" altLang="zh-CN" sz="2000" i="1">
                        <a:latin typeface="Cambria Math"/>
                      </a:rPr>
                      <m:t>(</m:t>
                    </m:r>
                    <m:r>
                      <a:rPr lang="en-US" altLang="zh-CN" sz="2000" i="1">
                        <a:latin typeface="Cambria Math"/>
                      </a:rPr>
                      <m:t>𝑥</m:t>
                    </m:r>
                    <m:r>
                      <a:rPr lang="en-US" altLang="zh-CN" sz="2000" i="1">
                        <a:latin typeface="Cambria Math"/>
                      </a:rPr>
                      <m:t>)&lt;0</m:t>
                    </m:r>
                  </m:oMath>
                </a14:m>
                <a:r>
                  <a:rPr lang="zh-CN" altLang="en-US" sz="2000" dirty="0" smtClean="0"/>
                  <a:t>且</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𝐺</m:t>
                        </m:r>
                      </m:e>
                      <m:sub>
                        <m:r>
                          <a:rPr lang="en-US" altLang="zh-CN" sz="2000" i="1">
                            <a:latin typeface="Cambria Math"/>
                          </a:rPr>
                          <m:t>13</m:t>
                        </m:r>
                      </m:sub>
                    </m:sSub>
                    <m:r>
                      <a:rPr lang="en-US" altLang="zh-CN" sz="2000" i="1">
                        <a:latin typeface="Cambria Math"/>
                      </a:rPr>
                      <m:t>(</m:t>
                    </m:r>
                    <m:r>
                      <a:rPr lang="en-US" altLang="zh-CN" sz="2000" i="1">
                        <a:latin typeface="Cambria Math"/>
                      </a:rPr>
                      <m:t>𝑥</m:t>
                    </m:r>
                    <m:r>
                      <a:rPr lang="en-US" altLang="zh-CN" sz="2000" i="1">
                        <a:latin typeface="Cambria Math"/>
                      </a:rPr>
                      <m:t>)&gt;0</m:t>
                    </m:r>
                  </m:oMath>
                </a14:m>
                <a:r>
                  <a:rPr lang="zh-CN" altLang="en-US" sz="2000" dirty="0" smtClean="0"/>
                  <a:t>，那么</a:t>
                </a:r>
                <a14:m>
                  <m:oMath xmlns:m="http://schemas.openxmlformats.org/officeDocument/2006/math">
                    <m:r>
                      <a:rPr lang="en-US" altLang="zh-CN" sz="2000" i="1">
                        <a:latin typeface="Cambria Math"/>
                      </a:rPr>
                      <m:t>𝑥</m:t>
                    </m:r>
                    <m:r>
                      <a:rPr lang="en-US" altLang="zh-CN" sz="2000" i="1">
                        <a:latin typeface="Cambria Math"/>
                        <a:ea typeface="Cambria Math"/>
                      </a:rPr>
                      <m:t>∈</m:t>
                    </m:r>
                    <m:sSub>
                      <m:sSubPr>
                        <m:ctrlPr>
                          <a:rPr lang="en-US" altLang="zh-CN" sz="2000" i="1">
                            <a:latin typeface="Cambria Math" panose="02040503050406030204" pitchFamily="18" charset="0"/>
                            <a:ea typeface="Cambria Math"/>
                          </a:rPr>
                        </m:ctrlPr>
                      </m:sSubPr>
                      <m:e>
                        <m:r>
                          <a:rPr lang="en-US" altLang="zh-CN" sz="2000" i="1">
                            <a:latin typeface="Cambria Math"/>
                            <a:ea typeface="Cambria Math"/>
                          </a:rPr>
                          <m:t>𝑤</m:t>
                        </m:r>
                      </m:e>
                      <m:sub>
                        <m:r>
                          <a:rPr lang="en-US" altLang="zh-CN" sz="2000" b="0" i="1" smtClean="0">
                            <a:latin typeface="Cambria Math"/>
                            <a:ea typeface="Cambria Math"/>
                          </a:rPr>
                          <m:t>1</m:t>
                        </m:r>
                      </m:sub>
                    </m:sSub>
                  </m:oMath>
                </a14:m>
                <a:endParaRPr lang="en-US" altLang="zh-CN" sz="2000" dirty="0" smtClean="0"/>
              </a:p>
              <a:p>
                <a:pPr>
                  <a:lnSpc>
                    <a:spcPct val="150000"/>
                  </a:lnSpc>
                </a:pPr>
                <a:r>
                  <a:rPr lang="zh-CN" altLang="en-US" sz="2000" dirty="0" smtClean="0">
                    <a:solidFill>
                      <a:srgbClr val="FF0000"/>
                    </a:solidFill>
                  </a:rPr>
                  <a:t>需二个线性判别函数实现分类（</a:t>
                </a:r>
                <a:r>
                  <a:rPr lang="en-US" altLang="zh-CN" sz="2000" dirty="0" smtClean="0">
                    <a:solidFill>
                      <a:srgbClr val="FF0000"/>
                    </a:solidFill>
                  </a:rPr>
                  <a:t>3</a:t>
                </a:r>
                <a:r>
                  <a:rPr lang="zh-CN" altLang="en-US" sz="2000" dirty="0" smtClean="0">
                    <a:solidFill>
                      <a:srgbClr val="FF0000"/>
                    </a:solidFill>
                  </a:rPr>
                  <a:t>个类别）！</a:t>
                </a:r>
                <a:endParaRPr lang="zh-CN" altLang="en-US" sz="2000" dirty="0">
                  <a:solidFill>
                    <a:srgbClr val="FF0000"/>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187624" y="4365104"/>
                <a:ext cx="5187639" cy="1886286"/>
              </a:xfrm>
              <a:prstGeom prst="rect">
                <a:avLst/>
              </a:prstGeom>
              <a:blipFill rotWithShape="0">
                <a:blip r:embed="rId3"/>
                <a:stretch>
                  <a:fillRect l="-1293" r="-588" b="-5178"/>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fld id="{0C913308-F349-4B6D-A68A-DD1791B4A57B}" type="slidenum">
              <a:rPr lang="zh-CN" altLang="en-US" smtClean="0"/>
              <a:t>4</a:t>
            </a:fld>
            <a:endParaRPr lang="zh-CN" altLang="en-US"/>
          </a:p>
        </p:txBody>
      </p:sp>
    </p:spTree>
    <p:extLst>
      <p:ext uri="{BB962C8B-B14F-4D97-AF65-F5344CB8AC3E}">
        <p14:creationId xmlns:p14="http://schemas.microsoft.com/office/powerpoint/2010/main" val="30838430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2080748" y="3284984"/>
            <a:ext cx="4968552" cy="3240360"/>
          </a:xfrm>
          <a:prstGeom prst="rect">
            <a:avLst/>
          </a:prstGeom>
          <a:ln w="3175">
            <a:solidFill>
              <a:schemeClr val="tx2">
                <a:lumMod val="60000"/>
                <a:lumOff val="40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a:xfrm>
            <a:off x="446856" y="31040"/>
            <a:ext cx="8229600" cy="733664"/>
          </a:xfrm>
        </p:spPr>
        <p:txBody>
          <a:bodyPr>
            <a:normAutofit/>
          </a:bodyPr>
          <a:lstStyle/>
          <a:p>
            <a:r>
              <a:rPr lang="en-US" altLang="zh-CN" sz="3600" dirty="0"/>
              <a:t>Vector Quantization</a:t>
            </a:r>
            <a:r>
              <a:rPr lang="zh-CN" altLang="en-US" sz="3600" dirty="0"/>
              <a:t>：</a:t>
            </a:r>
            <a:r>
              <a:rPr lang="zh-CN" altLang="en-US" sz="3600" b="1" dirty="0"/>
              <a:t>矢量量化</a:t>
            </a:r>
            <a:endParaRPr lang="zh-CN" altLang="en-US" sz="3600" dirty="0"/>
          </a:p>
        </p:txBody>
      </p:sp>
      <p:sp>
        <p:nvSpPr>
          <p:cNvPr id="3" name="内容占位符 2"/>
          <p:cNvSpPr>
            <a:spLocks noGrp="1"/>
          </p:cNvSpPr>
          <p:nvPr>
            <p:ph idx="1"/>
          </p:nvPr>
        </p:nvSpPr>
        <p:spPr>
          <a:xfrm>
            <a:off x="457200" y="908720"/>
            <a:ext cx="8229600" cy="2154835"/>
          </a:xfrm>
        </p:spPr>
        <p:txBody>
          <a:bodyPr>
            <a:normAutofit/>
          </a:bodyPr>
          <a:lstStyle/>
          <a:p>
            <a:pPr algn="just">
              <a:lnSpc>
                <a:spcPct val="150000"/>
              </a:lnSpc>
            </a:pPr>
            <a:r>
              <a:rPr kumimoji="1" lang="zh-CN" altLang="en-US" sz="2400" b="1" dirty="0">
                <a:latin typeface="+mj-ea"/>
                <a:ea typeface="+mj-ea"/>
              </a:rPr>
              <a:t>量化分为</a:t>
            </a:r>
            <a:r>
              <a:rPr kumimoji="1" lang="zh-CN" altLang="en-US" sz="2400" b="1" dirty="0" smtClean="0">
                <a:latin typeface="+mj-ea"/>
                <a:ea typeface="+mj-ea"/>
              </a:rPr>
              <a:t>两类</a:t>
            </a:r>
            <a:r>
              <a:rPr kumimoji="1" lang="zh-CN" altLang="en-US" sz="2400" b="1" dirty="0">
                <a:latin typeface="+mj-ea"/>
                <a:ea typeface="+mj-ea"/>
              </a:rPr>
              <a:t>：标量量化和矢量</a:t>
            </a:r>
            <a:r>
              <a:rPr kumimoji="1" lang="zh-CN" altLang="en-US" sz="2400" b="1" dirty="0" smtClean="0">
                <a:latin typeface="+mj-ea"/>
                <a:ea typeface="+mj-ea"/>
              </a:rPr>
              <a:t>量化</a:t>
            </a:r>
            <a:endParaRPr kumimoji="1" lang="zh-CN" altLang="en-US" sz="2400" b="1" dirty="0">
              <a:latin typeface="+mj-ea"/>
              <a:ea typeface="+mj-ea"/>
            </a:endParaRPr>
          </a:p>
          <a:p>
            <a:pPr lvl="1" algn="just">
              <a:lnSpc>
                <a:spcPct val="150000"/>
              </a:lnSpc>
            </a:pPr>
            <a:r>
              <a:rPr kumimoji="1" lang="zh-CN" altLang="en-US" sz="2000" dirty="0" smtClean="0">
                <a:latin typeface="+mj-ea"/>
                <a:ea typeface="+mj-ea"/>
              </a:rPr>
              <a:t>标量</a:t>
            </a:r>
            <a:r>
              <a:rPr kumimoji="1" lang="zh-CN" altLang="en-US" sz="2000" dirty="0">
                <a:latin typeface="+mj-ea"/>
                <a:ea typeface="+mj-ea"/>
              </a:rPr>
              <a:t>量化：把抽样后的信号值逐个进行</a:t>
            </a:r>
            <a:r>
              <a:rPr kumimoji="1" lang="zh-CN" altLang="en-US" sz="2000" dirty="0" smtClean="0">
                <a:latin typeface="+mj-ea"/>
                <a:ea typeface="+mj-ea"/>
              </a:rPr>
              <a:t>量化（</a:t>
            </a:r>
            <a:r>
              <a:rPr kumimoji="1" lang="en-US" altLang="zh-CN" sz="2000" dirty="0" smtClean="0">
                <a:latin typeface="+mj-ea"/>
                <a:ea typeface="+mj-ea"/>
              </a:rPr>
              <a:t>k=1</a:t>
            </a:r>
            <a:r>
              <a:rPr kumimoji="1" lang="zh-CN" altLang="en-US" sz="2000" dirty="0" smtClean="0">
                <a:latin typeface="+mj-ea"/>
                <a:ea typeface="+mj-ea"/>
              </a:rPr>
              <a:t>）</a:t>
            </a:r>
            <a:endParaRPr kumimoji="1" lang="zh-CN" altLang="en-US" sz="2000" dirty="0">
              <a:latin typeface="+mj-ea"/>
              <a:ea typeface="+mj-ea"/>
            </a:endParaRPr>
          </a:p>
          <a:p>
            <a:pPr lvl="1" algn="just">
              <a:lnSpc>
                <a:spcPct val="150000"/>
              </a:lnSpc>
            </a:pPr>
            <a:r>
              <a:rPr kumimoji="1" lang="zh-CN" altLang="en-US" sz="2000" dirty="0" smtClean="0">
                <a:latin typeface="+mj-ea"/>
                <a:ea typeface="+mj-ea"/>
              </a:rPr>
              <a:t>矢量</a:t>
            </a:r>
            <a:r>
              <a:rPr kumimoji="1" lang="zh-CN" altLang="en-US" sz="2000" dirty="0">
                <a:latin typeface="+mj-ea"/>
                <a:ea typeface="+mj-ea"/>
              </a:rPr>
              <a:t>量化：将</a:t>
            </a:r>
            <a:r>
              <a:rPr kumimoji="1" lang="en-US" altLang="zh-CN" sz="2000" dirty="0">
                <a:latin typeface="+mj-ea"/>
                <a:ea typeface="+mj-ea"/>
              </a:rPr>
              <a:t>k(k≥2)</a:t>
            </a:r>
            <a:r>
              <a:rPr kumimoji="1" lang="zh-CN" altLang="en-US" sz="2000" dirty="0">
                <a:latin typeface="+mj-ea"/>
                <a:ea typeface="+mj-ea"/>
              </a:rPr>
              <a:t>个抽样值</a:t>
            </a:r>
            <a:r>
              <a:rPr kumimoji="1" lang="zh-CN" altLang="en-US" sz="2000" dirty="0" smtClean="0">
                <a:latin typeface="+mj-ea"/>
                <a:ea typeface="+mj-ea"/>
              </a:rPr>
              <a:t>形成</a:t>
            </a:r>
            <a:r>
              <a:rPr kumimoji="1" lang="en-US" altLang="zh-CN" sz="2000" dirty="0" smtClean="0">
                <a:latin typeface="+mj-ea"/>
                <a:ea typeface="+mj-ea"/>
              </a:rPr>
              <a:t>k</a:t>
            </a:r>
            <a:r>
              <a:rPr kumimoji="1" lang="zh-CN" altLang="en-US" sz="2000" dirty="0" smtClean="0">
                <a:latin typeface="+mj-ea"/>
                <a:ea typeface="+mj-ea"/>
              </a:rPr>
              <a:t>维实空间中</a:t>
            </a:r>
            <a:r>
              <a:rPr kumimoji="1" lang="zh-CN" altLang="en-US" sz="2000" dirty="0">
                <a:latin typeface="+mj-ea"/>
                <a:ea typeface="+mj-ea"/>
              </a:rPr>
              <a:t>的一个矢量，然后将此矢量进行</a:t>
            </a:r>
            <a:r>
              <a:rPr kumimoji="1" lang="zh-CN" altLang="en-US" sz="2000" dirty="0" smtClean="0">
                <a:latin typeface="+mj-ea"/>
                <a:ea typeface="+mj-ea"/>
              </a:rPr>
              <a:t>量化</a:t>
            </a:r>
            <a:endParaRPr lang="zh-CN" altLang="en-US" sz="2000" dirty="0">
              <a:latin typeface="+mj-ea"/>
              <a:ea typeface="+mj-ea"/>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t>40</a:t>
            </a:fld>
            <a:endParaRPr lang="zh-CN" altLang="en-US"/>
          </a:p>
        </p:txBody>
      </p:sp>
      <p:grpSp>
        <p:nvGrpSpPr>
          <p:cNvPr id="53" name="组合 52"/>
          <p:cNvGrpSpPr/>
          <p:nvPr/>
        </p:nvGrpSpPr>
        <p:grpSpPr>
          <a:xfrm>
            <a:off x="3232894" y="3565128"/>
            <a:ext cx="2635250" cy="2528168"/>
            <a:chOff x="2007963" y="3565128"/>
            <a:chExt cx="2635250" cy="2528168"/>
          </a:xfrm>
        </p:grpSpPr>
        <p:sp>
          <p:nvSpPr>
            <p:cNvPr id="6" name="Line 6"/>
            <p:cNvSpPr>
              <a:spLocks noChangeShapeType="1"/>
            </p:cNvSpPr>
            <p:nvPr/>
          </p:nvSpPr>
          <p:spPr bwMode="auto">
            <a:xfrm>
              <a:off x="2007963" y="4001691"/>
              <a:ext cx="2635250" cy="0"/>
            </a:xfrm>
            <a:prstGeom prst="line">
              <a:avLst/>
            </a:prstGeom>
            <a:noFill/>
            <a:ln w="9525">
              <a:solidFill>
                <a:schemeClr val="tx2">
                  <a:lumMod val="60000"/>
                  <a:lumOff val="4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8" name="Line 8"/>
            <p:cNvSpPr>
              <a:spLocks noChangeShapeType="1"/>
            </p:cNvSpPr>
            <p:nvPr/>
          </p:nvSpPr>
          <p:spPr bwMode="auto">
            <a:xfrm flipV="1">
              <a:off x="2007963" y="3855641"/>
              <a:ext cx="0" cy="144463"/>
            </a:xfrm>
            <a:prstGeom prst="line">
              <a:avLst/>
            </a:prstGeom>
            <a:noFill/>
            <a:ln w="9525">
              <a:solidFill>
                <a:schemeClr val="tx2">
                  <a:lumMod val="60000"/>
                  <a:lumOff val="4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9" name="Line 9"/>
            <p:cNvSpPr>
              <a:spLocks noChangeShapeType="1"/>
            </p:cNvSpPr>
            <p:nvPr/>
          </p:nvSpPr>
          <p:spPr bwMode="auto">
            <a:xfrm flipV="1">
              <a:off x="2171476" y="3709591"/>
              <a:ext cx="0" cy="290513"/>
            </a:xfrm>
            <a:prstGeom prst="line">
              <a:avLst/>
            </a:prstGeom>
            <a:noFill/>
            <a:ln w="9525">
              <a:solidFill>
                <a:schemeClr val="tx2">
                  <a:lumMod val="60000"/>
                  <a:lumOff val="4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10" name="Line 10"/>
            <p:cNvSpPr>
              <a:spLocks noChangeShapeType="1"/>
            </p:cNvSpPr>
            <p:nvPr/>
          </p:nvSpPr>
          <p:spPr bwMode="auto">
            <a:xfrm flipV="1">
              <a:off x="2336576" y="3565128"/>
              <a:ext cx="0" cy="434975"/>
            </a:xfrm>
            <a:prstGeom prst="line">
              <a:avLst/>
            </a:prstGeom>
            <a:noFill/>
            <a:ln w="9525">
              <a:solidFill>
                <a:schemeClr val="tx2">
                  <a:lumMod val="60000"/>
                  <a:lumOff val="4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11" name="Line 11"/>
            <p:cNvSpPr>
              <a:spLocks noChangeShapeType="1"/>
            </p:cNvSpPr>
            <p:nvPr/>
          </p:nvSpPr>
          <p:spPr bwMode="auto">
            <a:xfrm flipV="1">
              <a:off x="2501676" y="3709591"/>
              <a:ext cx="0" cy="290513"/>
            </a:xfrm>
            <a:prstGeom prst="line">
              <a:avLst/>
            </a:prstGeom>
            <a:noFill/>
            <a:ln w="9525">
              <a:solidFill>
                <a:schemeClr val="tx2">
                  <a:lumMod val="60000"/>
                  <a:lumOff val="4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12" name="Line 12"/>
            <p:cNvSpPr>
              <a:spLocks noChangeShapeType="1"/>
            </p:cNvSpPr>
            <p:nvPr/>
          </p:nvSpPr>
          <p:spPr bwMode="auto">
            <a:xfrm flipV="1">
              <a:off x="2666776" y="3855641"/>
              <a:ext cx="0" cy="144463"/>
            </a:xfrm>
            <a:prstGeom prst="line">
              <a:avLst/>
            </a:prstGeom>
            <a:noFill/>
            <a:ln w="9525">
              <a:solidFill>
                <a:schemeClr val="tx2">
                  <a:lumMod val="60000"/>
                  <a:lumOff val="4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13" name="Line 13"/>
            <p:cNvSpPr>
              <a:spLocks noChangeShapeType="1"/>
            </p:cNvSpPr>
            <p:nvPr/>
          </p:nvSpPr>
          <p:spPr bwMode="auto">
            <a:xfrm>
              <a:off x="2830288" y="4000103"/>
              <a:ext cx="0" cy="290513"/>
            </a:xfrm>
            <a:prstGeom prst="line">
              <a:avLst/>
            </a:prstGeom>
            <a:noFill/>
            <a:ln w="9525">
              <a:solidFill>
                <a:schemeClr val="tx2">
                  <a:lumMod val="60000"/>
                  <a:lumOff val="4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14" name="Line 14"/>
            <p:cNvSpPr>
              <a:spLocks noChangeShapeType="1"/>
            </p:cNvSpPr>
            <p:nvPr/>
          </p:nvSpPr>
          <p:spPr bwMode="auto">
            <a:xfrm>
              <a:off x="3325588" y="4000103"/>
              <a:ext cx="0" cy="146050"/>
            </a:xfrm>
            <a:prstGeom prst="line">
              <a:avLst/>
            </a:prstGeom>
            <a:noFill/>
            <a:ln w="9525">
              <a:solidFill>
                <a:schemeClr val="tx2">
                  <a:lumMod val="60000"/>
                  <a:lumOff val="4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15" name="Line 15"/>
            <p:cNvSpPr>
              <a:spLocks noChangeShapeType="1"/>
            </p:cNvSpPr>
            <p:nvPr/>
          </p:nvSpPr>
          <p:spPr bwMode="auto">
            <a:xfrm>
              <a:off x="2995388" y="4000103"/>
              <a:ext cx="0" cy="581025"/>
            </a:xfrm>
            <a:prstGeom prst="line">
              <a:avLst/>
            </a:prstGeom>
            <a:noFill/>
            <a:ln w="9525">
              <a:solidFill>
                <a:schemeClr val="tx2">
                  <a:lumMod val="60000"/>
                  <a:lumOff val="4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16" name="Line 16"/>
            <p:cNvSpPr>
              <a:spLocks noChangeShapeType="1"/>
            </p:cNvSpPr>
            <p:nvPr/>
          </p:nvSpPr>
          <p:spPr bwMode="auto">
            <a:xfrm>
              <a:off x="3160488" y="4000103"/>
              <a:ext cx="0" cy="290513"/>
            </a:xfrm>
            <a:prstGeom prst="line">
              <a:avLst/>
            </a:prstGeom>
            <a:noFill/>
            <a:ln w="9525">
              <a:solidFill>
                <a:schemeClr val="tx2">
                  <a:lumMod val="60000"/>
                  <a:lumOff val="4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17" name="Line 17"/>
            <p:cNvSpPr>
              <a:spLocks noChangeShapeType="1"/>
            </p:cNvSpPr>
            <p:nvPr/>
          </p:nvSpPr>
          <p:spPr bwMode="auto">
            <a:xfrm flipV="1">
              <a:off x="3489101" y="3855641"/>
              <a:ext cx="0" cy="144463"/>
            </a:xfrm>
            <a:prstGeom prst="line">
              <a:avLst/>
            </a:prstGeom>
            <a:noFill/>
            <a:ln w="9525">
              <a:solidFill>
                <a:schemeClr val="tx2">
                  <a:lumMod val="60000"/>
                  <a:lumOff val="4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18" name="Line 18"/>
            <p:cNvSpPr>
              <a:spLocks noChangeShapeType="1"/>
            </p:cNvSpPr>
            <p:nvPr/>
          </p:nvSpPr>
          <p:spPr bwMode="auto">
            <a:xfrm flipV="1">
              <a:off x="3819301" y="3565128"/>
              <a:ext cx="0" cy="434975"/>
            </a:xfrm>
            <a:prstGeom prst="line">
              <a:avLst/>
            </a:prstGeom>
            <a:noFill/>
            <a:ln w="9525">
              <a:solidFill>
                <a:schemeClr val="tx2">
                  <a:lumMod val="60000"/>
                  <a:lumOff val="4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19" name="Line 19"/>
            <p:cNvSpPr>
              <a:spLocks noChangeShapeType="1"/>
            </p:cNvSpPr>
            <p:nvPr/>
          </p:nvSpPr>
          <p:spPr bwMode="auto">
            <a:xfrm flipV="1">
              <a:off x="4478113" y="3565128"/>
              <a:ext cx="0" cy="434975"/>
            </a:xfrm>
            <a:prstGeom prst="line">
              <a:avLst/>
            </a:prstGeom>
            <a:noFill/>
            <a:ln w="9525">
              <a:solidFill>
                <a:schemeClr val="tx2">
                  <a:lumMod val="60000"/>
                  <a:lumOff val="4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20" name="Line 20"/>
            <p:cNvSpPr>
              <a:spLocks noChangeShapeType="1"/>
            </p:cNvSpPr>
            <p:nvPr/>
          </p:nvSpPr>
          <p:spPr bwMode="auto">
            <a:xfrm flipV="1">
              <a:off x="3984401" y="3709591"/>
              <a:ext cx="0" cy="290513"/>
            </a:xfrm>
            <a:prstGeom prst="line">
              <a:avLst/>
            </a:prstGeom>
            <a:noFill/>
            <a:ln w="9525">
              <a:solidFill>
                <a:schemeClr val="tx2">
                  <a:lumMod val="60000"/>
                  <a:lumOff val="4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21" name="Line 21"/>
            <p:cNvSpPr>
              <a:spLocks noChangeShapeType="1"/>
            </p:cNvSpPr>
            <p:nvPr/>
          </p:nvSpPr>
          <p:spPr bwMode="auto">
            <a:xfrm flipV="1">
              <a:off x="3654201" y="3709591"/>
              <a:ext cx="0" cy="290513"/>
            </a:xfrm>
            <a:prstGeom prst="line">
              <a:avLst/>
            </a:prstGeom>
            <a:noFill/>
            <a:ln w="9525">
              <a:solidFill>
                <a:schemeClr val="tx2">
                  <a:lumMod val="60000"/>
                  <a:lumOff val="4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22" name="Line 22"/>
            <p:cNvSpPr>
              <a:spLocks noChangeShapeType="1"/>
            </p:cNvSpPr>
            <p:nvPr/>
          </p:nvSpPr>
          <p:spPr bwMode="auto">
            <a:xfrm flipV="1">
              <a:off x="4313013" y="3709591"/>
              <a:ext cx="0" cy="290513"/>
            </a:xfrm>
            <a:prstGeom prst="line">
              <a:avLst/>
            </a:prstGeom>
            <a:noFill/>
            <a:ln w="9525">
              <a:solidFill>
                <a:schemeClr val="tx2">
                  <a:lumMod val="60000"/>
                  <a:lumOff val="4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23" name="Line 23"/>
            <p:cNvSpPr>
              <a:spLocks noChangeShapeType="1"/>
            </p:cNvSpPr>
            <p:nvPr/>
          </p:nvSpPr>
          <p:spPr bwMode="auto">
            <a:xfrm flipV="1">
              <a:off x="4147913" y="3855641"/>
              <a:ext cx="0" cy="144463"/>
            </a:xfrm>
            <a:prstGeom prst="line">
              <a:avLst/>
            </a:prstGeom>
            <a:noFill/>
            <a:ln w="9525">
              <a:solidFill>
                <a:schemeClr val="tx2">
                  <a:lumMod val="60000"/>
                  <a:lumOff val="4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28" name="Line 28"/>
            <p:cNvSpPr>
              <a:spLocks noChangeShapeType="1"/>
            </p:cNvSpPr>
            <p:nvPr/>
          </p:nvSpPr>
          <p:spPr bwMode="auto">
            <a:xfrm>
              <a:off x="2008740" y="5146377"/>
              <a:ext cx="493713" cy="0"/>
            </a:xfrm>
            <a:prstGeom prst="line">
              <a:avLst/>
            </a:prstGeom>
            <a:noFill/>
            <a:ln w="9525">
              <a:solidFill>
                <a:schemeClr val="tx2">
                  <a:lumMod val="60000"/>
                  <a:lumOff val="4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29" name="Line 29"/>
            <p:cNvSpPr>
              <a:spLocks noChangeShapeType="1"/>
            </p:cNvSpPr>
            <p:nvPr/>
          </p:nvSpPr>
          <p:spPr bwMode="auto">
            <a:xfrm flipV="1">
              <a:off x="2008740" y="5000327"/>
              <a:ext cx="0" cy="146050"/>
            </a:xfrm>
            <a:prstGeom prst="line">
              <a:avLst/>
            </a:prstGeom>
            <a:noFill/>
            <a:ln w="9525">
              <a:solidFill>
                <a:schemeClr val="tx2">
                  <a:lumMod val="60000"/>
                  <a:lumOff val="4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30" name="Line 30"/>
            <p:cNvSpPr>
              <a:spLocks noChangeShapeType="1"/>
            </p:cNvSpPr>
            <p:nvPr/>
          </p:nvSpPr>
          <p:spPr bwMode="auto">
            <a:xfrm flipV="1">
              <a:off x="2173840" y="4855865"/>
              <a:ext cx="0" cy="290513"/>
            </a:xfrm>
            <a:prstGeom prst="line">
              <a:avLst/>
            </a:prstGeom>
            <a:noFill/>
            <a:ln w="9525">
              <a:solidFill>
                <a:schemeClr val="tx2">
                  <a:lumMod val="60000"/>
                  <a:lumOff val="4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31" name="Line 31"/>
            <p:cNvSpPr>
              <a:spLocks noChangeShapeType="1"/>
            </p:cNvSpPr>
            <p:nvPr/>
          </p:nvSpPr>
          <p:spPr bwMode="auto">
            <a:xfrm flipV="1">
              <a:off x="2337353" y="4709815"/>
              <a:ext cx="0" cy="436563"/>
            </a:xfrm>
            <a:prstGeom prst="line">
              <a:avLst/>
            </a:prstGeom>
            <a:noFill/>
            <a:ln w="9525">
              <a:solidFill>
                <a:schemeClr val="tx2">
                  <a:lumMod val="60000"/>
                  <a:lumOff val="4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32" name="Line 32"/>
            <p:cNvSpPr>
              <a:spLocks noChangeShapeType="1"/>
            </p:cNvSpPr>
            <p:nvPr/>
          </p:nvSpPr>
          <p:spPr bwMode="auto">
            <a:xfrm flipV="1">
              <a:off x="2502453" y="4855865"/>
              <a:ext cx="0" cy="290513"/>
            </a:xfrm>
            <a:prstGeom prst="line">
              <a:avLst/>
            </a:prstGeom>
            <a:noFill/>
            <a:ln w="9525">
              <a:solidFill>
                <a:schemeClr val="tx2">
                  <a:lumMod val="60000"/>
                  <a:lumOff val="4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33" name="Line 33"/>
            <p:cNvSpPr>
              <a:spLocks noChangeShapeType="1"/>
            </p:cNvSpPr>
            <p:nvPr/>
          </p:nvSpPr>
          <p:spPr bwMode="auto">
            <a:xfrm>
              <a:off x="2656250" y="5371876"/>
              <a:ext cx="493713" cy="0"/>
            </a:xfrm>
            <a:prstGeom prst="line">
              <a:avLst/>
            </a:prstGeom>
            <a:noFill/>
            <a:ln w="9525">
              <a:solidFill>
                <a:schemeClr val="tx2">
                  <a:lumMod val="60000"/>
                  <a:lumOff val="4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34" name="Line 34"/>
            <p:cNvSpPr>
              <a:spLocks noChangeShapeType="1"/>
            </p:cNvSpPr>
            <p:nvPr/>
          </p:nvSpPr>
          <p:spPr bwMode="auto">
            <a:xfrm flipV="1">
              <a:off x="2656250" y="5224239"/>
              <a:ext cx="0" cy="146050"/>
            </a:xfrm>
            <a:prstGeom prst="line">
              <a:avLst/>
            </a:prstGeom>
            <a:noFill/>
            <a:ln w="9525">
              <a:solidFill>
                <a:schemeClr val="tx2">
                  <a:lumMod val="60000"/>
                  <a:lumOff val="4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35" name="Line 35"/>
            <p:cNvSpPr>
              <a:spLocks noChangeShapeType="1"/>
            </p:cNvSpPr>
            <p:nvPr/>
          </p:nvSpPr>
          <p:spPr bwMode="auto">
            <a:xfrm>
              <a:off x="2819762" y="5370289"/>
              <a:ext cx="0" cy="288925"/>
            </a:xfrm>
            <a:prstGeom prst="line">
              <a:avLst/>
            </a:prstGeom>
            <a:noFill/>
            <a:ln w="9525">
              <a:solidFill>
                <a:schemeClr val="tx2">
                  <a:lumMod val="60000"/>
                  <a:lumOff val="4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36" name="Line 36"/>
            <p:cNvSpPr>
              <a:spLocks noChangeShapeType="1"/>
            </p:cNvSpPr>
            <p:nvPr/>
          </p:nvSpPr>
          <p:spPr bwMode="auto">
            <a:xfrm>
              <a:off x="2984862" y="5370289"/>
              <a:ext cx="0" cy="434975"/>
            </a:xfrm>
            <a:prstGeom prst="line">
              <a:avLst/>
            </a:prstGeom>
            <a:noFill/>
            <a:ln w="9525">
              <a:solidFill>
                <a:schemeClr val="tx2">
                  <a:lumMod val="60000"/>
                  <a:lumOff val="4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37" name="Line 37"/>
            <p:cNvSpPr>
              <a:spLocks noChangeShapeType="1"/>
            </p:cNvSpPr>
            <p:nvPr/>
          </p:nvSpPr>
          <p:spPr bwMode="auto">
            <a:xfrm>
              <a:off x="3149962" y="5370289"/>
              <a:ext cx="0" cy="288925"/>
            </a:xfrm>
            <a:prstGeom prst="line">
              <a:avLst/>
            </a:prstGeom>
            <a:noFill/>
            <a:ln w="9525">
              <a:solidFill>
                <a:schemeClr val="tx2">
                  <a:lumMod val="60000"/>
                  <a:lumOff val="4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38" name="Line 38"/>
            <p:cNvSpPr>
              <a:spLocks noChangeShapeType="1"/>
            </p:cNvSpPr>
            <p:nvPr/>
          </p:nvSpPr>
          <p:spPr bwMode="auto">
            <a:xfrm>
              <a:off x="3319398" y="5947246"/>
              <a:ext cx="493713" cy="0"/>
            </a:xfrm>
            <a:prstGeom prst="line">
              <a:avLst/>
            </a:prstGeom>
            <a:noFill/>
            <a:ln w="9525">
              <a:solidFill>
                <a:schemeClr val="tx2">
                  <a:lumMod val="60000"/>
                  <a:lumOff val="4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39" name="Line 39"/>
            <p:cNvSpPr>
              <a:spLocks noChangeShapeType="1"/>
            </p:cNvSpPr>
            <p:nvPr/>
          </p:nvSpPr>
          <p:spPr bwMode="auto">
            <a:xfrm>
              <a:off x="3319398" y="5947246"/>
              <a:ext cx="0" cy="146050"/>
            </a:xfrm>
            <a:prstGeom prst="line">
              <a:avLst/>
            </a:prstGeom>
            <a:noFill/>
            <a:ln w="9525">
              <a:solidFill>
                <a:schemeClr val="tx2">
                  <a:lumMod val="60000"/>
                  <a:lumOff val="4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40" name="Line 40"/>
            <p:cNvSpPr>
              <a:spLocks noChangeShapeType="1"/>
            </p:cNvSpPr>
            <p:nvPr/>
          </p:nvSpPr>
          <p:spPr bwMode="auto">
            <a:xfrm flipV="1">
              <a:off x="3482911" y="5802784"/>
              <a:ext cx="0" cy="144463"/>
            </a:xfrm>
            <a:prstGeom prst="line">
              <a:avLst/>
            </a:prstGeom>
            <a:noFill/>
            <a:ln w="9525">
              <a:solidFill>
                <a:schemeClr val="tx2">
                  <a:lumMod val="60000"/>
                  <a:lumOff val="4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41" name="Line 41"/>
            <p:cNvSpPr>
              <a:spLocks noChangeShapeType="1"/>
            </p:cNvSpPr>
            <p:nvPr/>
          </p:nvSpPr>
          <p:spPr bwMode="auto">
            <a:xfrm flipV="1">
              <a:off x="3648011" y="5656734"/>
              <a:ext cx="0" cy="290513"/>
            </a:xfrm>
            <a:prstGeom prst="line">
              <a:avLst/>
            </a:prstGeom>
            <a:noFill/>
            <a:ln w="9525">
              <a:solidFill>
                <a:schemeClr val="tx2">
                  <a:lumMod val="60000"/>
                  <a:lumOff val="4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42" name="Line 42"/>
            <p:cNvSpPr>
              <a:spLocks noChangeShapeType="1"/>
            </p:cNvSpPr>
            <p:nvPr/>
          </p:nvSpPr>
          <p:spPr bwMode="auto">
            <a:xfrm flipV="1">
              <a:off x="3813111" y="5512271"/>
              <a:ext cx="0" cy="434975"/>
            </a:xfrm>
            <a:prstGeom prst="line">
              <a:avLst/>
            </a:prstGeom>
            <a:noFill/>
            <a:ln w="9525">
              <a:solidFill>
                <a:schemeClr val="tx2">
                  <a:lumMod val="60000"/>
                  <a:lumOff val="4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43" name="Line 43"/>
            <p:cNvSpPr>
              <a:spLocks noChangeShapeType="1"/>
            </p:cNvSpPr>
            <p:nvPr/>
          </p:nvSpPr>
          <p:spPr bwMode="auto">
            <a:xfrm>
              <a:off x="3995936" y="5373215"/>
              <a:ext cx="493713" cy="0"/>
            </a:xfrm>
            <a:prstGeom prst="line">
              <a:avLst/>
            </a:prstGeom>
            <a:noFill/>
            <a:ln w="9525">
              <a:solidFill>
                <a:schemeClr val="tx2">
                  <a:lumMod val="60000"/>
                  <a:lumOff val="4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44" name="Line 44"/>
            <p:cNvSpPr>
              <a:spLocks noChangeShapeType="1"/>
            </p:cNvSpPr>
            <p:nvPr/>
          </p:nvSpPr>
          <p:spPr bwMode="auto">
            <a:xfrm flipV="1">
              <a:off x="3995936" y="5082703"/>
              <a:ext cx="0" cy="290513"/>
            </a:xfrm>
            <a:prstGeom prst="line">
              <a:avLst/>
            </a:prstGeom>
            <a:noFill/>
            <a:ln w="9525">
              <a:solidFill>
                <a:schemeClr val="tx2">
                  <a:lumMod val="60000"/>
                  <a:lumOff val="4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45" name="Line 45"/>
            <p:cNvSpPr>
              <a:spLocks noChangeShapeType="1"/>
            </p:cNvSpPr>
            <p:nvPr/>
          </p:nvSpPr>
          <p:spPr bwMode="auto">
            <a:xfrm flipV="1">
              <a:off x="4159448" y="5228753"/>
              <a:ext cx="0" cy="144463"/>
            </a:xfrm>
            <a:prstGeom prst="line">
              <a:avLst/>
            </a:prstGeom>
            <a:noFill/>
            <a:ln w="9525">
              <a:solidFill>
                <a:schemeClr val="tx2">
                  <a:lumMod val="60000"/>
                  <a:lumOff val="4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46" name="Line 46"/>
            <p:cNvSpPr>
              <a:spLocks noChangeShapeType="1"/>
            </p:cNvSpPr>
            <p:nvPr/>
          </p:nvSpPr>
          <p:spPr bwMode="auto">
            <a:xfrm flipV="1">
              <a:off x="4324548" y="5082703"/>
              <a:ext cx="0" cy="290513"/>
            </a:xfrm>
            <a:prstGeom prst="line">
              <a:avLst/>
            </a:prstGeom>
            <a:noFill/>
            <a:ln w="9525">
              <a:solidFill>
                <a:schemeClr val="tx2">
                  <a:lumMod val="60000"/>
                  <a:lumOff val="4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47" name="Line 47"/>
            <p:cNvSpPr>
              <a:spLocks noChangeShapeType="1"/>
            </p:cNvSpPr>
            <p:nvPr/>
          </p:nvSpPr>
          <p:spPr bwMode="auto">
            <a:xfrm flipV="1">
              <a:off x="4489648" y="4938240"/>
              <a:ext cx="0" cy="434975"/>
            </a:xfrm>
            <a:prstGeom prst="line">
              <a:avLst/>
            </a:prstGeom>
            <a:noFill/>
            <a:ln w="9525">
              <a:solidFill>
                <a:schemeClr val="tx2">
                  <a:lumMod val="60000"/>
                  <a:lumOff val="4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grpSp>
      <mc:AlternateContent xmlns:mc="http://schemas.openxmlformats.org/markup-compatibility/2006" xmlns:a14="http://schemas.microsoft.com/office/drawing/2010/main">
        <mc:Choice Requires="a14">
          <p:sp>
            <p:nvSpPr>
              <p:cNvPr id="54" name="文本框 53"/>
              <p:cNvSpPr txBox="1"/>
              <p:nvPr/>
            </p:nvSpPr>
            <p:spPr>
              <a:xfrm>
                <a:off x="2411760" y="3717032"/>
                <a:ext cx="697370" cy="369332"/>
              </a:xfrm>
              <a:prstGeom prst="rect">
                <a:avLst/>
              </a:prstGeom>
              <a:noFill/>
              <a:ln>
                <a:solidFill>
                  <a:schemeClr val="bg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0070C0"/>
                          </a:solidFill>
                          <a:latin typeface="Cambria Math" panose="02040503050406030204" pitchFamily="18" charset="0"/>
                        </a:rPr>
                        <m:t>𝑥</m:t>
                      </m:r>
                      <m:r>
                        <a:rPr lang="en-US" altLang="zh-CN" b="0" i="1" smtClean="0">
                          <a:solidFill>
                            <a:srgbClr val="0070C0"/>
                          </a:solidFill>
                          <a:latin typeface="Cambria Math" panose="02040503050406030204" pitchFamily="18" charset="0"/>
                        </a:rPr>
                        <m:t>(</m:t>
                      </m:r>
                      <m:r>
                        <a:rPr lang="en-US" altLang="zh-CN" b="0" i="1" smtClean="0">
                          <a:solidFill>
                            <a:srgbClr val="0070C0"/>
                          </a:solidFill>
                          <a:latin typeface="Cambria Math" panose="02040503050406030204" pitchFamily="18" charset="0"/>
                        </a:rPr>
                        <m:t>𝑛</m:t>
                      </m:r>
                      <m:r>
                        <a:rPr lang="en-US" altLang="zh-CN" b="0" i="1" smtClean="0">
                          <a:solidFill>
                            <a:srgbClr val="0070C0"/>
                          </a:solidFill>
                          <a:latin typeface="Cambria Math" panose="02040503050406030204" pitchFamily="18" charset="0"/>
                        </a:rPr>
                        <m:t>)</m:t>
                      </m:r>
                    </m:oMath>
                  </m:oMathPara>
                </a14:m>
                <a:endParaRPr lang="zh-CN" altLang="en-US" dirty="0">
                  <a:solidFill>
                    <a:srgbClr val="0070C0"/>
                  </a:solidFill>
                </a:endParaRPr>
              </a:p>
            </p:txBody>
          </p:sp>
        </mc:Choice>
        <mc:Fallback xmlns="">
          <p:sp>
            <p:nvSpPr>
              <p:cNvPr id="54" name="文本框 53"/>
              <p:cNvSpPr txBox="1">
                <a:spLocks noRot="1" noChangeAspect="1" noMove="1" noResize="1" noEditPoints="1" noAdjustHandles="1" noChangeArrowheads="1" noChangeShapeType="1" noTextEdit="1"/>
              </p:cNvSpPr>
              <p:nvPr/>
            </p:nvSpPr>
            <p:spPr>
              <a:xfrm>
                <a:off x="2411760" y="3717032"/>
                <a:ext cx="697370" cy="369332"/>
              </a:xfrm>
              <a:prstGeom prst="rect">
                <a:avLst/>
              </a:prstGeom>
              <a:blipFill rotWithShape="0">
                <a:blip r:embed="rId2"/>
                <a:stretch>
                  <a:fillRect b="-11290"/>
                </a:stretch>
              </a:blipFill>
              <a:ln>
                <a:solidFill>
                  <a:schemeClr val="bg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p:cNvSpPr txBox="1"/>
              <p:nvPr/>
            </p:nvSpPr>
            <p:spPr>
              <a:xfrm>
                <a:off x="3301384" y="5301208"/>
                <a:ext cx="478528" cy="402931"/>
              </a:xfrm>
              <a:prstGeom prst="rect">
                <a:avLst/>
              </a:prstGeom>
              <a:noFill/>
              <a:ln>
                <a:solidFill>
                  <a:schemeClr val="bg1"/>
                </a:solidFill>
              </a:ln>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solidFill>
                                <a:srgbClr val="0070C0"/>
                              </a:solidFill>
                              <a:latin typeface="Cambria Math" panose="02040503050406030204" pitchFamily="18" charset="0"/>
                            </a:rPr>
                          </m:ctrlPr>
                        </m:accPr>
                        <m:e>
                          <m:sSub>
                            <m:sSubPr>
                              <m:ctrlPr>
                                <a:rPr lang="en-US" altLang="zh-CN"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𝑋</m:t>
                              </m:r>
                            </m:e>
                            <m:sub>
                              <m:r>
                                <a:rPr lang="en-US" altLang="zh-CN" b="0" i="1" smtClean="0">
                                  <a:solidFill>
                                    <a:srgbClr val="0070C0"/>
                                  </a:solidFill>
                                  <a:latin typeface="Cambria Math" panose="02040503050406030204" pitchFamily="18" charset="0"/>
                                </a:rPr>
                                <m:t>1</m:t>
                              </m:r>
                            </m:sub>
                          </m:sSub>
                        </m:e>
                      </m:acc>
                    </m:oMath>
                  </m:oMathPara>
                </a14:m>
                <a:endParaRPr lang="zh-CN" altLang="en-US" dirty="0">
                  <a:solidFill>
                    <a:srgbClr val="0070C0"/>
                  </a:solidFill>
                </a:endParaRPr>
              </a:p>
            </p:txBody>
          </p:sp>
        </mc:Choice>
        <mc:Fallback xmlns="">
          <p:sp>
            <p:nvSpPr>
              <p:cNvPr id="55" name="文本框 54"/>
              <p:cNvSpPr txBox="1">
                <a:spLocks noRot="1" noChangeAspect="1" noMove="1" noResize="1" noEditPoints="1" noAdjustHandles="1" noChangeArrowheads="1" noChangeShapeType="1" noTextEdit="1"/>
              </p:cNvSpPr>
              <p:nvPr/>
            </p:nvSpPr>
            <p:spPr>
              <a:xfrm>
                <a:off x="3301384" y="5301208"/>
                <a:ext cx="478528" cy="402931"/>
              </a:xfrm>
              <a:prstGeom prst="rect">
                <a:avLst/>
              </a:prstGeom>
              <a:blipFill rotWithShape="0">
                <a:blip r:embed="rId3"/>
                <a:stretch>
                  <a:fillRect/>
                </a:stretch>
              </a:blipFill>
              <a:ln>
                <a:solidFill>
                  <a:schemeClr val="bg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p:cNvSpPr txBox="1"/>
              <p:nvPr/>
            </p:nvSpPr>
            <p:spPr>
              <a:xfrm>
                <a:off x="3923928" y="5805264"/>
                <a:ext cx="483850" cy="402931"/>
              </a:xfrm>
              <a:prstGeom prst="rect">
                <a:avLst/>
              </a:prstGeom>
              <a:noFill/>
              <a:ln>
                <a:solidFill>
                  <a:schemeClr val="bg1"/>
                </a:solidFill>
              </a:ln>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solidFill>
                                <a:srgbClr val="0070C0"/>
                              </a:solidFill>
                              <a:latin typeface="Cambria Math" panose="02040503050406030204" pitchFamily="18" charset="0"/>
                            </a:rPr>
                          </m:ctrlPr>
                        </m:accPr>
                        <m:e>
                          <m:sSub>
                            <m:sSubPr>
                              <m:ctrlPr>
                                <a:rPr lang="en-US" altLang="zh-CN"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𝑋</m:t>
                              </m:r>
                            </m:e>
                            <m:sub>
                              <m:r>
                                <a:rPr lang="en-US" altLang="zh-CN" b="0" i="1" smtClean="0">
                                  <a:solidFill>
                                    <a:srgbClr val="0070C0"/>
                                  </a:solidFill>
                                  <a:latin typeface="Cambria Math" panose="02040503050406030204" pitchFamily="18" charset="0"/>
                                </a:rPr>
                                <m:t>2</m:t>
                              </m:r>
                            </m:sub>
                          </m:sSub>
                        </m:e>
                      </m:acc>
                    </m:oMath>
                  </m:oMathPara>
                </a14:m>
                <a:endParaRPr lang="zh-CN" altLang="en-US" dirty="0">
                  <a:solidFill>
                    <a:srgbClr val="0070C0"/>
                  </a:solidFill>
                </a:endParaRPr>
              </a:p>
            </p:txBody>
          </p:sp>
        </mc:Choice>
        <mc:Fallback xmlns="">
          <p:sp>
            <p:nvSpPr>
              <p:cNvPr id="56" name="文本框 55"/>
              <p:cNvSpPr txBox="1">
                <a:spLocks noRot="1" noChangeAspect="1" noMove="1" noResize="1" noEditPoints="1" noAdjustHandles="1" noChangeArrowheads="1" noChangeShapeType="1" noTextEdit="1"/>
              </p:cNvSpPr>
              <p:nvPr/>
            </p:nvSpPr>
            <p:spPr>
              <a:xfrm>
                <a:off x="3923928" y="5805264"/>
                <a:ext cx="483850" cy="402931"/>
              </a:xfrm>
              <a:prstGeom prst="rect">
                <a:avLst/>
              </a:prstGeom>
              <a:blipFill rotWithShape="0">
                <a:blip r:embed="rId4"/>
                <a:stretch>
                  <a:fillRect/>
                </a:stretch>
              </a:blipFill>
              <a:ln>
                <a:solidFill>
                  <a:schemeClr val="bg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p:cNvSpPr txBox="1"/>
              <p:nvPr/>
            </p:nvSpPr>
            <p:spPr>
              <a:xfrm>
                <a:off x="4572000" y="5978397"/>
                <a:ext cx="483850" cy="402931"/>
              </a:xfrm>
              <a:prstGeom prst="rect">
                <a:avLst/>
              </a:prstGeom>
              <a:noFill/>
              <a:ln>
                <a:solidFill>
                  <a:schemeClr val="bg1"/>
                </a:solidFill>
              </a:ln>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solidFill>
                                <a:srgbClr val="0070C0"/>
                              </a:solidFill>
                              <a:latin typeface="Cambria Math" panose="02040503050406030204" pitchFamily="18" charset="0"/>
                            </a:rPr>
                          </m:ctrlPr>
                        </m:accPr>
                        <m:e>
                          <m:sSub>
                            <m:sSubPr>
                              <m:ctrlPr>
                                <a:rPr lang="en-US" altLang="zh-CN"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𝑋</m:t>
                              </m:r>
                            </m:e>
                            <m:sub>
                              <m:r>
                                <a:rPr lang="en-US" altLang="zh-CN" b="0" i="1" smtClean="0">
                                  <a:solidFill>
                                    <a:srgbClr val="0070C0"/>
                                  </a:solidFill>
                                  <a:latin typeface="Cambria Math" panose="02040503050406030204" pitchFamily="18" charset="0"/>
                                </a:rPr>
                                <m:t>3</m:t>
                              </m:r>
                            </m:sub>
                          </m:sSub>
                        </m:e>
                      </m:acc>
                    </m:oMath>
                  </m:oMathPara>
                </a14:m>
                <a:endParaRPr lang="zh-CN" altLang="en-US" dirty="0">
                  <a:solidFill>
                    <a:srgbClr val="0070C0"/>
                  </a:solidFill>
                </a:endParaRPr>
              </a:p>
            </p:txBody>
          </p:sp>
        </mc:Choice>
        <mc:Fallback xmlns="">
          <p:sp>
            <p:nvSpPr>
              <p:cNvPr id="57" name="文本框 56"/>
              <p:cNvSpPr txBox="1">
                <a:spLocks noRot="1" noChangeAspect="1" noMove="1" noResize="1" noEditPoints="1" noAdjustHandles="1" noChangeArrowheads="1" noChangeShapeType="1" noTextEdit="1"/>
              </p:cNvSpPr>
              <p:nvPr/>
            </p:nvSpPr>
            <p:spPr>
              <a:xfrm>
                <a:off x="4572000" y="5978397"/>
                <a:ext cx="483850" cy="402931"/>
              </a:xfrm>
              <a:prstGeom prst="rect">
                <a:avLst/>
              </a:prstGeom>
              <a:blipFill rotWithShape="0">
                <a:blip r:embed="rId5"/>
                <a:stretch>
                  <a:fillRect/>
                </a:stretch>
              </a:blipFill>
              <a:ln>
                <a:solidFill>
                  <a:schemeClr val="bg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p:cNvSpPr txBox="1"/>
              <p:nvPr/>
            </p:nvSpPr>
            <p:spPr>
              <a:xfrm>
                <a:off x="5220072" y="5373216"/>
                <a:ext cx="483850" cy="402931"/>
              </a:xfrm>
              <a:prstGeom prst="rect">
                <a:avLst/>
              </a:prstGeom>
              <a:noFill/>
              <a:ln>
                <a:solidFill>
                  <a:schemeClr val="bg1"/>
                </a:solidFill>
              </a:ln>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solidFill>
                                <a:srgbClr val="0070C0"/>
                              </a:solidFill>
                              <a:latin typeface="Cambria Math" panose="02040503050406030204" pitchFamily="18" charset="0"/>
                            </a:rPr>
                          </m:ctrlPr>
                        </m:accPr>
                        <m:e>
                          <m:sSub>
                            <m:sSubPr>
                              <m:ctrlPr>
                                <a:rPr lang="en-US" altLang="zh-CN"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𝑋</m:t>
                              </m:r>
                            </m:e>
                            <m:sub>
                              <m:r>
                                <a:rPr lang="en-US" altLang="zh-CN" b="0" i="1" smtClean="0">
                                  <a:solidFill>
                                    <a:srgbClr val="0070C0"/>
                                  </a:solidFill>
                                  <a:latin typeface="Cambria Math" panose="02040503050406030204" pitchFamily="18" charset="0"/>
                                </a:rPr>
                                <m:t>4</m:t>
                              </m:r>
                            </m:sub>
                          </m:sSub>
                        </m:e>
                      </m:acc>
                    </m:oMath>
                  </m:oMathPara>
                </a14:m>
                <a:endParaRPr lang="zh-CN" altLang="en-US" dirty="0">
                  <a:solidFill>
                    <a:srgbClr val="0070C0"/>
                  </a:solidFill>
                </a:endParaRPr>
              </a:p>
            </p:txBody>
          </p:sp>
        </mc:Choice>
        <mc:Fallback xmlns="">
          <p:sp>
            <p:nvSpPr>
              <p:cNvPr id="58" name="文本框 57"/>
              <p:cNvSpPr txBox="1">
                <a:spLocks noRot="1" noChangeAspect="1" noMove="1" noResize="1" noEditPoints="1" noAdjustHandles="1" noChangeArrowheads="1" noChangeShapeType="1" noTextEdit="1"/>
              </p:cNvSpPr>
              <p:nvPr/>
            </p:nvSpPr>
            <p:spPr>
              <a:xfrm>
                <a:off x="5220072" y="5373216"/>
                <a:ext cx="483850" cy="402931"/>
              </a:xfrm>
              <a:prstGeom prst="rect">
                <a:avLst/>
              </a:prstGeom>
              <a:blipFill rotWithShape="0">
                <a:blip r:embed="rId6"/>
                <a:stretch>
                  <a:fillRect/>
                </a:stretch>
              </a:blipFill>
              <a:ln>
                <a:solidFill>
                  <a:schemeClr val="bg1"/>
                </a:solidFill>
              </a:ln>
            </p:spPr>
            <p:txBody>
              <a:bodyPr/>
              <a:lstStyle/>
              <a:p>
                <a:r>
                  <a:rPr lang="zh-CN" altLang="en-US">
                    <a:noFill/>
                  </a:rPr>
                  <a:t> </a:t>
                </a:r>
              </a:p>
            </p:txBody>
          </p:sp>
        </mc:Fallback>
      </mc:AlternateContent>
    </p:spTree>
    <p:extLst>
      <p:ext uri="{BB962C8B-B14F-4D97-AF65-F5344CB8AC3E}">
        <p14:creationId xmlns:p14="http://schemas.microsoft.com/office/powerpoint/2010/main" val="25906462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75167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zh-CN" altLang="en-US" sz="3600" b="1" kern="1200" dirty="0" smtClean="0"/>
              <a:t>矢量量化</a:t>
            </a:r>
            <a:r>
              <a:rPr lang="zh-CN" altLang="en-US" sz="3600" b="1" dirty="0" smtClean="0"/>
              <a:t>示意图（二维）</a:t>
            </a:r>
            <a:endParaRPr lang="zh-CN" altLang="en-US" sz="3600" b="1" kern="1200" dirty="0"/>
          </a:p>
        </p:txBody>
      </p:sp>
      <mc:AlternateContent xmlns:mc="http://schemas.openxmlformats.org/markup-compatibility/2006" xmlns:a14="http://schemas.microsoft.com/office/drawing/2010/main">
        <mc:Choice Requires="a14">
          <p:sp>
            <p:nvSpPr>
              <p:cNvPr id="12" name="TextBox 11"/>
              <p:cNvSpPr txBox="1"/>
              <p:nvPr/>
            </p:nvSpPr>
            <p:spPr>
              <a:xfrm>
                <a:off x="1043608" y="1916832"/>
                <a:ext cx="1872208" cy="679930"/>
              </a:xfrm>
              <a:prstGeom prst="rect">
                <a:avLst/>
              </a:prstGeom>
              <a:noFill/>
            </p:spPr>
            <p:txBody>
              <a:bodyPr wrap="square" rtlCol="0">
                <a:spAutoFit/>
              </a:bodyPr>
              <a:lstStyle/>
              <a:p>
                <a:pPr algn="ctr" fontAlgn="base">
                  <a:spcBef>
                    <a:spcPct val="0"/>
                  </a:spcBef>
                  <a:spcAft>
                    <a:spcPct val="0"/>
                  </a:spcAft>
                </a:pPr>
                <a:r>
                  <a:rPr lang="zh-CN" altLang="en-US" dirty="0" smtClean="0">
                    <a:solidFill>
                      <a:srgbClr val="000000"/>
                    </a:solidFill>
                  </a:rPr>
                  <a:t>样本点</a:t>
                </a:r>
                <a:endParaRPr lang="en-US" altLang="zh-CN" dirty="0" smtClean="0">
                  <a:solidFill>
                    <a:srgbClr val="000000"/>
                  </a:solidFill>
                </a:endParaRPr>
              </a:p>
              <a:p>
                <a:pPr algn="ctr" fontAlgn="base">
                  <a:spcBef>
                    <a:spcPct val="0"/>
                  </a:spcBef>
                  <a:spcAft>
                    <a:spcPct val="0"/>
                  </a:spcAft>
                </a:pPr>
                <a:r>
                  <a:rPr lang="zh-CN" altLang="en-US" dirty="0" smtClean="0">
                    <a:solidFill>
                      <a:srgbClr val="000000"/>
                    </a:solidFill>
                  </a:rPr>
                  <a:t>（</a:t>
                </a:r>
                <a:r>
                  <a:rPr lang="zh-CN" altLang="en-US" dirty="0" smtClean="0">
                    <a:solidFill>
                      <a:srgbClr val="FF0000"/>
                    </a:solidFill>
                  </a:rPr>
                  <a:t>信源矢量</a:t>
                </a:r>
                <a14:m>
                  <m:oMath xmlns:m="http://schemas.openxmlformats.org/officeDocument/2006/math">
                    <m:acc>
                      <m:accPr>
                        <m:chr m:val="⃑"/>
                        <m:ctrlPr>
                          <a:rPr lang="zh-CN" altLang="en-US" i="1" smtClean="0">
                            <a:solidFill>
                              <a:srgbClr val="000000"/>
                            </a:solidFill>
                            <a:latin typeface="Cambria Math" panose="02040503050406030204" pitchFamily="18" charset="0"/>
                          </a:rPr>
                        </m:ctrlPr>
                      </m:accPr>
                      <m:e>
                        <m:sSub>
                          <m:sSubPr>
                            <m:ctrlPr>
                              <a:rPr lang="en-US" altLang="zh-CN" i="1" smtClean="0">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𝑋</m:t>
                            </m:r>
                          </m:e>
                          <m:sub>
                            <m:r>
                              <a:rPr lang="en-US" altLang="zh-CN" b="0" i="1" smtClean="0">
                                <a:solidFill>
                                  <a:srgbClr val="000000"/>
                                </a:solidFill>
                                <a:latin typeface="Cambria Math" panose="02040503050406030204" pitchFamily="18" charset="0"/>
                              </a:rPr>
                              <m:t>𝑖</m:t>
                            </m:r>
                          </m:sub>
                        </m:sSub>
                      </m:e>
                    </m:acc>
                  </m:oMath>
                </a14:m>
                <a:r>
                  <a:rPr lang="zh-CN" altLang="en-US" dirty="0" smtClean="0">
                    <a:solidFill>
                      <a:srgbClr val="000000"/>
                    </a:solidFill>
                  </a:rPr>
                  <a:t>）</a:t>
                </a:r>
                <a:endParaRPr lang="zh-CN" altLang="en-US" dirty="0">
                  <a:solidFill>
                    <a:srgbClr val="000000"/>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043608" y="1916832"/>
                <a:ext cx="1872208" cy="679930"/>
              </a:xfrm>
              <a:prstGeom prst="rect">
                <a:avLst/>
              </a:prstGeom>
              <a:blipFill rotWithShape="0">
                <a:blip r:embed="rId2"/>
                <a:stretch>
                  <a:fillRect l="-326" t="-7143" r="-651" b="-98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395536" y="3008440"/>
                <a:ext cx="2736304" cy="708592"/>
              </a:xfrm>
              <a:prstGeom prst="rect">
                <a:avLst/>
              </a:prstGeom>
              <a:noFill/>
            </p:spPr>
            <p:txBody>
              <a:bodyPr wrap="square" rtlCol="0">
                <a:spAutoFit/>
              </a:bodyPr>
              <a:lstStyle/>
              <a:p>
                <a:pPr algn="ctr" fontAlgn="base">
                  <a:spcBef>
                    <a:spcPct val="0"/>
                  </a:spcBef>
                  <a:spcAft>
                    <a:spcPct val="0"/>
                  </a:spcAft>
                </a:pPr>
                <a:r>
                  <a:rPr lang="zh-CN" altLang="en-US" dirty="0">
                    <a:solidFill>
                      <a:srgbClr val="000000"/>
                    </a:solidFill>
                  </a:rPr>
                  <a:t>区域</a:t>
                </a:r>
                <a:r>
                  <a:rPr lang="zh-CN" altLang="en-US" dirty="0" smtClean="0">
                    <a:solidFill>
                      <a:srgbClr val="000000"/>
                    </a:solidFill>
                  </a:rPr>
                  <a:t>质心</a:t>
                </a:r>
                <a:endParaRPr lang="en-US" altLang="zh-CN" dirty="0" smtClean="0">
                  <a:solidFill>
                    <a:srgbClr val="000000"/>
                  </a:solidFill>
                </a:endParaRPr>
              </a:p>
              <a:p>
                <a:pPr algn="ctr" fontAlgn="base">
                  <a:spcBef>
                    <a:spcPct val="0"/>
                  </a:spcBef>
                  <a:spcAft>
                    <a:spcPct val="0"/>
                  </a:spcAft>
                </a:pPr>
                <a:r>
                  <a:rPr lang="zh-CN" altLang="en-US" dirty="0">
                    <a:solidFill>
                      <a:srgbClr val="000000"/>
                    </a:solidFill>
                  </a:rPr>
                  <a:t>（</a:t>
                </a:r>
                <a:r>
                  <a:rPr lang="zh-CN" altLang="en-US" dirty="0" smtClean="0">
                    <a:solidFill>
                      <a:srgbClr val="000000"/>
                    </a:solidFill>
                  </a:rPr>
                  <a:t>码字</a:t>
                </a:r>
                <a14:m>
                  <m:oMath xmlns:m="http://schemas.openxmlformats.org/officeDocument/2006/math">
                    <m:acc>
                      <m:accPr>
                        <m:chr m:val="⃑"/>
                        <m:ctrlPr>
                          <a:rPr lang="zh-CN" altLang="en-US" i="1" smtClean="0">
                            <a:solidFill>
                              <a:srgbClr val="000000"/>
                            </a:solidFill>
                            <a:latin typeface="Cambria Math" panose="02040503050406030204" pitchFamily="18" charset="0"/>
                          </a:rPr>
                        </m:ctrlPr>
                      </m:accPr>
                      <m:e>
                        <m:sSub>
                          <m:sSubPr>
                            <m:ctrlPr>
                              <a:rPr lang="en-US" altLang="zh-CN" i="1" smtClean="0">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𝑌</m:t>
                            </m:r>
                          </m:e>
                          <m:sub>
                            <m:r>
                              <a:rPr lang="en-US" altLang="zh-CN" b="0" i="1" smtClean="0">
                                <a:solidFill>
                                  <a:srgbClr val="000000"/>
                                </a:solidFill>
                                <a:latin typeface="Cambria Math" panose="02040503050406030204" pitchFamily="18" charset="0"/>
                              </a:rPr>
                              <m:t>𝑗</m:t>
                            </m:r>
                          </m:sub>
                        </m:sSub>
                      </m:e>
                    </m:acc>
                  </m:oMath>
                </a14:m>
                <a:r>
                  <a:rPr lang="zh-CN" altLang="en-US" dirty="0" smtClean="0">
                    <a:solidFill>
                      <a:srgbClr val="000000"/>
                    </a:solidFill>
                  </a:rPr>
                  <a:t>，</a:t>
                </a:r>
                <a:r>
                  <a:rPr lang="zh-CN" altLang="en-US" dirty="0">
                    <a:solidFill>
                      <a:srgbClr val="000000"/>
                    </a:solidFill>
                  </a:rPr>
                  <a:t> </a:t>
                </a:r>
                <a14:m>
                  <m:oMath xmlns:m="http://schemas.openxmlformats.org/officeDocument/2006/math">
                    <m:r>
                      <a:rPr lang="zh-CN" altLang="en-US" i="1">
                        <a:solidFill>
                          <a:srgbClr val="000000"/>
                        </a:solidFill>
                        <a:latin typeface="Cambria Math" panose="02040503050406030204" pitchFamily="18" charset="0"/>
                      </a:rPr>
                      <m:t>量化矢量）</m:t>
                    </m:r>
                  </m:oMath>
                </a14:m>
                <a:endParaRPr lang="zh-CN" altLang="en-US" dirty="0">
                  <a:solidFill>
                    <a:srgbClr val="000000"/>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395536" y="3008440"/>
                <a:ext cx="2736304" cy="708592"/>
              </a:xfrm>
              <a:prstGeom prst="rect">
                <a:avLst/>
              </a:prstGeom>
              <a:blipFill rotWithShape="0">
                <a:blip r:embed="rId3"/>
                <a:stretch>
                  <a:fillRect t="-7759" b="-6897"/>
                </a:stretch>
              </a:blipFill>
            </p:spPr>
            <p:txBody>
              <a:bodyPr/>
              <a:lstStyle/>
              <a:p>
                <a:r>
                  <a:rPr lang="zh-CN" altLang="en-US">
                    <a:noFill/>
                  </a:rPr>
                  <a:t> </a:t>
                </a:r>
              </a:p>
            </p:txBody>
          </p:sp>
        </mc:Fallback>
      </mc:AlternateContent>
      <p:sp>
        <p:nvSpPr>
          <p:cNvPr id="15" name="TextBox 14"/>
          <p:cNvSpPr txBox="1"/>
          <p:nvPr/>
        </p:nvSpPr>
        <p:spPr>
          <a:xfrm>
            <a:off x="1693421" y="4581128"/>
            <a:ext cx="646331" cy="646331"/>
          </a:xfrm>
          <a:prstGeom prst="rect">
            <a:avLst/>
          </a:prstGeom>
          <a:noFill/>
        </p:spPr>
        <p:txBody>
          <a:bodyPr wrap="none" rtlCol="0">
            <a:spAutoFit/>
          </a:bodyPr>
          <a:lstStyle/>
          <a:p>
            <a:pPr algn="ctr" fontAlgn="base">
              <a:spcBef>
                <a:spcPct val="0"/>
              </a:spcBef>
              <a:spcAft>
                <a:spcPct val="0"/>
              </a:spcAft>
            </a:pPr>
            <a:r>
              <a:rPr lang="zh-CN" altLang="en-US" dirty="0" smtClean="0">
                <a:solidFill>
                  <a:srgbClr val="000000"/>
                </a:solidFill>
              </a:rPr>
              <a:t>聚类</a:t>
            </a:r>
            <a:endParaRPr lang="en-US" altLang="zh-CN" dirty="0" smtClean="0">
              <a:solidFill>
                <a:srgbClr val="000000"/>
              </a:solidFill>
            </a:endParaRPr>
          </a:p>
          <a:p>
            <a:pPr algn="ctr" fontAlgn="base">
              <a:spcBef>
                <a:spcPct val="0"/>
              </a:spcBef>
              <a:spcAft>
                <a:spcPct val="0"/>
              </a:spcAft>
            </a:pPr>
            <a:r>
              <a:rPr lang="zh-CN" altLang="en-US" dirty="0" smtClean="0">
                <a:solidFill>
                  <a:srgbClr val="000000"/>
                </a:solidFill>
              </a:rPr>
              <a:t>边界</a:t>
            </a:r>
            <a:endParaRPr lang="zh-CN" altLang="en-US" dirty="0">
              <a:solidFill>
                <a:srgbClr val="000000"/>
              </a:solidFill>
            </a:endParaRPr>
          </a:p>
        </p:txBody>
      </p:sp>
      <p:sp>
        <p:nvSpPr>
          <p:cNvPr id="17" name="TextBox 16"/>
          <p:cNvSpPr txBox="1"/>
          <p:nvPr/>
        </p:nvSpPr>
        <p:spPr>
          <a:xfrm>
            <a:off x="1128647" y="3789040"/>
            <a:ext cx="923073" cy="646331"/>
          </a:xfrm>
          <a:prstGeom prst="rect">
            <a:avLst/>
          </a:prstGeom>
          <a:noFill/>
        </p:spPr>
        <p:txBody>
          <a:bodyPr wrap="none" rtlCol="0">
            <a:spAutoFit/>
          </a:bodyPr>
          <a:lstStyle/>
          <a:p>
            <a:pPr algn="ctr" fontAlgn="base">
              <a:spcBef>
                <a:spcPct val="0"/>
              </a:spcBef>
              <a:spcAft>
                <a:spcPct val="0"/>
              </a:spcAft>
            </a:pPr>
            <a:r>
              <a:rPr lang="en-US" altLang="zh-CN" dirty="0" err="1" smtClean="0">
                <a:solidFill>
                  <a:srgbClr val="000000"/>
                </a:solidFill>
              </a:rPr>
              <a:t>Voronoi</a:t>
            </a:r>
            <a:endParaRPr lang="en-US" altLang="zh-CN" dirty="0" smtClean="0">
              <a:solidFill>
                <a:srgbClr val="000000"/>
              </a:solidFill>
            </a:endParaRPr>
          </a:p>
          <a:p>
            <a:pPr algn="ctr" fontAlgn="base">
              <a:spcBef>
                <a:spcPct val="0"/>
              </a:spcBef>
              <a:spcAft>
                <a:spcPct val="0"/>
              </a:spcAft>
            </a:pPr>
            <a:r>
              <a:rPr lang="zh-CN" altLang="en-US" dirty="0" smtClean="0">
                <a:solidFill>
                  <a:srgbClr val="000000"/>
                </a:solidFill>
              </a:rPr>
              <a:t>区域</a:t>
            </a:r>
            <a:endParaRPr lang="zh-CN" altLang="en-US" dirty="0">
              <a:solidFill>
                <a:srgbClr val="000000"/>
              </a:solidFill>
            </a:endParaRPr>
          </a:p>
        </p:txBody>
      </p:sp>
      <p:sp>
        <p:nvSpPr>
          <p:cNvPr id="3" name="灯片编号占位符 2"/>
          <p:cNvSpPr>
            <a:spLocks noGrp="1"/>
          </p:cNvSpPr>
          <p:nvPr>
            <p:ph type="sldNum" sz="quarter" idx="12"/>
          </p:nvPr>
        </p:nvSpPr>
        <p:spPr/>
        <p:txBody>
          <a:bodyPr/>
          <a:lstStyle/>
          <a:p>
            <a:fld id="{0C913308-F349-4B6D-A68A-DD1791B4A57B}" type="slidenum">
              <a:rPr lang="zh-CN" altLang="en-US" smtClean="0"/>
              <a:t>41</a:t>
            </a:fld>
            <a:endParaRPr lang="zh-CN" altLang="en-US"/>
          </a:p>
        </p:txBody>
      </p:sp>
      <p:pic>
        <p:nvPicPr>
          <p:cNvPr id="24" name="图片 23"/>
          <p:cNvPicPr>
            <a:picLocks noChangeAspect="1"/>
          </p:cNvPicPr>
          <p:nvPr/>
        </p:nvPicPr>
        <p:blipFill>
          <a:blip r:embed="rId4"/>
          <a:stretch>
            <a:fillRect/>
          </a:stretch>
        </p:blipFill>
        <p:spPr>
          <a:xfrm>
            <a:off x="3203848" y="1340768"/>
            <a:ext cx="4876800" cy="5095875"/>
          </a:xfrm>
          <a:prstGeom prst="rect">
            <a:avLst/>
          </a:prstGeom>
          <a:ln>
            <a:solidFill>
              <a:srgbClr val="92D050"/>
            </a:solidFill>
          </a:ln>
        </p:spPr>
        <p:style>
          <a:lnRef idx="2">
            <a:schemeClr val="accent3"/>
          </a:lnRef>
          <a:fillRef idx="1">
            <a:schemeClr val="lt1"/>
          </a:fillRef>
          <a:effectRef idx="0">
            <a:schemeClr val="accent3"/>
          </a:effectRef>
          <a:fontRef idx="minor">
            <a:schemeClr val="dk1"/>
          </a:fontRef>
        </p:style>
      </p:pic>
      <p:cxnSp>
        <p:nvCxnSpPr>
          <p:cNvPr id="26" name="直接箭头连接符 25"/>
          <p:cNvCxnSpPr/>
          <p:nvPr/>
        </p:nvCxnSpPr>
        <p:spPr>
          <a:xfrm rot="-300000">
            <a:off x="2697737" y="2269653"/>
            <a:ext cx="1080120"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rot="-180000">
            <a:off x="2412944" y="3218720"/>
            <a:ext cx="172819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2016586" y="3573016"/>
            <a:ext cx="1547302" cy="382400"/>
          </a:xfrm>
          <a:prstGeom prst="straightConnector1">
            <a:avLst/>
          </a:prstGeom>
          <a:ln w="76200">
            <a:solidFill>
              <a:srgbClr val="00B050"/>
            </a:solidFill>
            <a:tailEnd type="diamond"/>
          </a:ln>
        </p:spPr>
        <p:style>
          <a:lnRef idx="1">
            <a:schemeClr val="accent1"/>
          </a:lnRef>
          <a:fillRef idx="0">
            <a:schemeClr val="accent1"/>
          </a:fillRef>
          <a:effectRef idx="0">
            <a:schemeClr val="accent1"/>
          </a:effectRef>
          <a:fontRef idx="minor">
            <a:schemeClr val="tx1"/>
          </a:fontRef>
        </p:style>
      </p:cxnSp>
      <p:cxnSp>
        <p:nvCxnSpPr>
          <p:cNvPr id="1024" name="直接箭头连接符 1023"/>
          <p:cNvCxnSpPr>
            <a:stCxn id="15" idx="3"/>
          </p:cNvCxnSpPr>
          <p:nvPr/>
        </p:nvCxnSpPr>
        <p:spPr>
          <a:xfrm flipV="1">
            <a:off x="2339752" y="4581128"/>
            <a:ext cx="2232248" cy="32316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0556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8614"/>
            <a:ext cx="8229600" cy="706090"/>
          </a:xfrm>
        </p:spPr>
        <p:txBody>
          <a:bodyPr>
            <a:normAutofit/>
          </a:bodyPr>
          <a:lstStyle/>
          <a:p>
            <a:r>
              <a:rPr lang="zh-CN" altLang="en-US" sz="3600" b="1" dirty="0" smtClean="0"/>
              <a:t>矢量量化的几个概念</a:t>
            </a:r>
            <a:endParaRPr lang="zh-CN" altLang="en-US" sz="3600" b="1" dirty="0"/>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a:xfrm>
                <a:off x="457200" y="1091877"/>
                <a:ext cx="8229600" cy="5361459"/>
              </a:xfrm>
            </p:spPr>
            <p:txBody>
              <a:bodyPr>
                <a:normAutofit/>
              </a:bodyPr>
              <a:lstStyle/>
              <a:p>
                <a:pPr algn="just">
                  <a:lnSpc>
                    <a:spcPct val="120000"/>
                  </a:lnSpc>
                </a:pPr>
                <a:r>
                  <a:rPr lang="zh-CN" altLang="en-US" sz="2400" b="1" dirty="0" smtClean="0">
                    <a:latin typeface="+mn-ea"/>
                  </a:rPr>
                  <a:t>量化矢量</a:t>
                </a:r>
                <a:r>
                  <a:rPr lang="zh-CN" altLang="en-US" sz="2400" dirty="0" smtClean="0">
                    <a:latin typeface="+mn-ea"/>
                  </a:rPr>
                  <a:t>：</a:t>
                </a:r>
                <a:r>
                  <a:rPr lang="zh-CN" altLang="en-US" sz="2400" dirty="0" smtClean="0">
                    <a:solidFill>
                      <a:srgbClr val="FF0000"/>
                    </a:solidFill>
                    <a:latin typeface="+mn-ea"/>
                  </a:rPr>
                  <a:t>信源矢量</a:t>
                </a:r>
                <a14:m>
                  <m:oMath xmlns:m="http://schemas.openxmlformats.org/officeDocument/2006/math">
                    <m:acc>
                      <m:accPr>
                        <m:chr m:val="⃑"/>
                        <m:ctrlPr>
                          <a:rPr lang="zh-CN" altLang="en-US" sz="2400" i="1">
                            <a:solidFill>
                              <a:srgbClr val="FF0000"/>
                            </a:solidFill>
                            <a:latin typeface="Cambria Math" panose="02040503050406030204" pitchFamily="18" charset="0"/>
                          </a:rPr>
                        </m:ctrlPr>
                      </m:accPr>
                      <m:e>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𝑋</m:t>
                            </m:r>
                          </m:e>
                          <m:sub>
                            <m:r>
                              <a:rPr lang="en-US" altLang="zh-CN" sz="2400" i="1">
                                <a:solidFill>
                                  <a:srgbClr val="FF0000"/>
                                </a:solidFill>
                                <a:latin typeface="Cambria Math" panose="02040503050406030204" pitchFamily="18" charset="0"/>
                              </a:rPr>
                              <m:t>𝑖</m:t>
                            </m:r>
                          </m:sub>
                        </m:sSub>
                      </m:e>
                    </m:acc>
                  </m:oMath>
                </a14:m>
                <a:r>
                  <a:rPr lang="zh-CN" altLang="en-US" sz="2400" dirty="0" smtClean="0">
                    <a:latin typeface="+mn-ea"/>
                  </a:rPr>
                  <a:t>量化后可能会产生失真或误差，最小</a:t>
                </a:r>
                <a:r>
                  <a:rPr lang="zh-CN" altLang="en-US" sz="2400" dirty="0">
                    <a:latin typeface="+mn-ea"/>
                  </a:rPr>
                  <a:t>失真所对应的那个</a:t>
                </a:r>
                <a:r>
                  <a:rPr lang="zh-CN" altLang="en-US" sz="2400" dirty="0" smtClean="0">
                    <a:latin typeface="+mn-ea"/>
                  </a:rPr>
                  <a:t>矢量</a:t>
                </a:r>
                <a14:m>
                  <m:oMath xmlns:m="http://schemas.openxmlformats.org/officeDocument/2006/math">
                    <m:acc>
                      <m:accPr>
                        <m:chr m:val="⃑"/>
                        <m:ctrlPr>
                          <a:rPr lang="zh-CN" altLang="en-US" sz="2400" i="1">
                            <a:solidFill>
                              <a:srgbClr val="000000"/>
                            </a:solidFill>
                            <a:latin typeface="Cambria Math" panose="02040503050406030204" pitchFamily="18" charset="0"/>
                          </a:rPr>
                        </m:ctrlPr>
                      </m:accPr>
                      <m:e>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𝑌</m:t>
                            </m:r>
                          </m:e>
                          <m:sub>
                            <m:r>
                              <a:rPr lang="en-US" altLang="zh-CN" sz="2400" i="1">
                                <a:solidFill>
                                  <a:srgbClr val="000000"/>
                                </a:solidFill>
                                <a:latin typeface="Cambria Math" panose="02040503050406030204" pitchFamily="18" charset="0"/>
                              </a:rPr>
                              <m:t>𝑗</m:t>
                            </m:r>
                          </m:sub>
                        </m:sSub>
                      </m:e>
                    </m:acc>
                    <m:r>
                      <a:rPr lang="en-US" altLang="zh-CN" sz="2400" i="1">
                        <a:solidFill>
                          <a:srgbClr val="000000"/>
                        </a:solidFill>
                        <a:latin typeface="Cambria Math" panose="02040503050406030204" pitchFamily="18" charset="0"/>
                      </a:rPr>
                      <m:t> </m:t>
                    </m:r>
                  </m:oMath>
                </a14:m>
                <a:r>
                  <a:rPr lang="zh-CN" altLang="en-US" sz="2400" dirty="0" smtClean="0">
                    <a:latin typeface="+mn-ea"/>
                  </a:rPr>
                  <a:t>，就是量化矢量</a:t>
                </a:r>
                <a14:m>
                  <m:oMath xmlns:m="http://schemas.openxmlformats.org/officeDocument/2006/math">
                    <m:acc>
                      <m:accPr>
                        <m:chr m:val="⃑"/>
                        <m:ctrlPr>
                          <a:rPr lang="zh-CN" altLang="en-US" sz="2400" i="1">
                            <a:solidFill>
                              <a:srgbClr val="000000"/>
                            </a:solidFill>
                            <a:latin typeface="Cambria Math" panose="02040503050406030204" pitchFamily="18" charset="0"/>
                          </a:rPr>
                        </m:ctrlPr>
                      </m:accPr>
                      <m:e>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𝑌</m:t>
                            </m:r>
                          </m:e>
                          <m:sub>
                            <m:r>
                              <a:rPr lang="en-US" altLang="zh-CN" sz="2400" i="1">
                                <a:solidFill>
                                  <a:srgbClr val="000000"/>
                                </a:solidFill>
                                <a:latin typeface="Cambria Math" panose="02040503050406030204" pitchFamily="18" charset="0"/>
                              </a:rPr>
                              <m:t>𝑗</m:t>
                            </m:r>
                          </m:sub>
                        </m:sSub>
                      </m:e>
                    </m:acc>
                  </m:oMath>
                </a14:m>
                <a:endParaRPr lang="zh-CN" altLang="en-US" sz="2400" dirty="0">
                  <a:latin typeface="+mn-ea"/>
                </a:endParaRPr>
              </a:p>
              <a:p>
                <a:pPr algn="just">
                  <a:lnSpc>
                    <a:spcPct val="120000"/>
                  </a:lnSpc>
                </a:pPr>
                <a:r>
                  <a:rPr lang="zh-CN" altLang="en-US" sz="2400" b="1" dirty="0" smtClean="0">
                    <a:latin typeface="+mn-ea"/>
                  </a:rPr>
                  <a:t>码</a:t>
                </a:r>
                <a:r>
                  <a:rPr lang="zh-CN" altLang="en-US" sz="2400" b="1" dirty="0">
                    <a:latin typeface="+mn-ea"/>
                  </a:rPr>
                  <a:t>书</a:t>
                </a:r>
                <a:r>
                  <a:rPr lang="zh-CN" altLang="en-US" sz="2400" dirty="0">
                    <a:latin typeface="+mn-ea"/>
                  </a:rPr>
                  <a:t>：量化矢量</a:t>
                </a:r>
                <a14:m>
                  <m:oMath xmlns:m="http://schemas.openxmlformats.org/officeDocument/2006/math">
                    <m:acc>
                      <m:accPr>
                        <m:chr m:val="⃑"/>
                        <m:ctrlPr>
                          <a:rPr lang="zh-CN" altLang="en-US" sz="2400" i="1">
                            <a:solidFill>
                              <a:srgbClr val="000000"/>
                            </a:solidFill>
                            <a:latin typeface="Cambria Math" panose="02040503050406030204" pitchFamily="18" charset="0"/>
                          </a:rPr>
                        </m:ctrlPr>
                      </m:accPr>
                      <m:e>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𝑌</m:t>
                            </m:r>
                          </m:e>
                          <m:sub>
                            <m:r>
                              <a:rPr lang="en-US" altLang="zh-CN" sz="2400" i="1">
                                <a:solidFill>
                                  <a:srgbClr val="000000"/>
                                </a:solidFill>
                                <a:latin typeface="Cambria Math" panose="02040503050406030204" pitchFamily="18" charset="0"/>
                              </a:rPr>
                              <m:t>𝑗</m:t>
                            </m:r>
                          </m:sub>
                        </m:sSub>
                      </m:e>
                    </m:acc>
                  </m:oMath>
                </a14:m>
                <a:r>
                  <a:rPr lang="zh-CN" altLang="en-US" sz="2400" dirty="0">
                    <a:latin typeface="+mn-ea"/>
                  </a:rPr>
                  <a:t>构成的集合称为码书</a:t>
                </a:r>
                <a:r>
                  <a:rPr lang="en-US" altLang="zh-CN" sz="2400" dirty="0">
                    <a:latin typeface="+mn-ea"/>
                  </a:rPr>
                  <a:t>(Codebook</a:t>
                </a:r>
                <a:r>
                  <a:rPr lang="en-US" altLang="zh-CN" sz="2400" dirty="0" smtClean="0">
                    <a:latin typeface="+mn-ea"/>
                  </a:rPr>
                  <a:t>)</a:t>
                </a:r>
              </a:p>
              <a:p>
                <a:pPr algn="just">
                  <a:lnSpc>
                    <a:spcPct val="120000"/>
                  </a:lnSpc>
                </a:pPr>
                <a:r>
                  <a:rPr lang="zh-CN" altLang="en-US" sz="2400" b="1" dirty="0" smtClean="0">
                    <a:latin typeface="+mn-ea"/>
                  </a:rPr>
                  <a:t>码字</a:t>
                </a:r>
                <a:r>
                  <a:rPr lang="zh-CN" altLang="en-US" sz="2400" dirty="0">
                    <a:latin typeface="+mn-ea"/>
                  </a:rPr>
                  <a:t>：码书中的每个</a:t>
                </a:r>
                <a:r>
                  <a:rPr lang="zh-CN" altLang="en-US" sz="2400" dirty="0" smtClean="0">
                    <a:latin typeface="+mn-ea"/>
                  </a:rPr>
                  <a:t>矢量</a:t>
                </a:r>
                <a14:m>
                  <m:oMath xmlns:m="http://schemas.openxmlformats.org/officeDocument/2006/math">
                    <m:acc>
                      <m:accPr>
                        <m:chr m:val="⃑"/>
                        <m:ctrlPr>
                          <a:rPr lang="zh-CN" altLang="en-US" sz="2400" i="1">
                            <a:solidFill>
                              <a:srgbClr val="000000"/>
                            </a:solidFill>
                            <a:latin typeface="Cambria Math" panose="02040503050406030204" pitchFamily="18" charset="0"/>
                          </a:rPr>
                        </m:ctrlPr>
                      </m:accPr>
                      <m:e>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𝑌</m:t>
                            </m:r>
                          </m:e>
                          <m:sub>
                            <m:r>
                              <a:rPr lang="en-US" altLang="zh-CN" sz="2400" i="1">
                                <a:solidFill>
                                  <a:srgbClr val="000000"/>
                                </a:solidFill>
                                <a:latin typeface="Cambria Math" panose="02040503050406030204" pitchFamily="18" charset="0"/>
                              </a:rPr>
                              <m:t>𝑗</m:t>
                            </m:r>
                          </m:sub>
                        </m:sSub>
                      </m:e>
                    </m:acc>
                  </m:oMath>
                </a14:m>
                <a:r>
                  <a:rPr lang="zh-CN" altLang="en-US" sz="2400" dirty="0" smtClean="0">
                    <a:latin typeface="+mn-ea"/>
                  </a:rPr>
                  <a:t>称为</a:t>
                </a:r>
                <a:r>
                  <a:rPr lang="zh-CN" altLang="en-US" sz="2400" dirty="0">
                    <a:latin typeface="+mn-ea"/>
                  </a:rPr>
                  <a:t>码字</a:t>
                </a:r>
                <a:r>
                  <a:rPr lang="en-US" altLang="zh-CN" sz="2400" dirty="0">
                    <a:latin typeface="+mn-ea"/>
                  </a:rPr>
                  <a:t>(</a:t>
                </a:r>
                <a:r>
                  <a:rPr lang="en-US" altLang="zh-CN" sz="2400" dirty="0" err="1">
                    <a:latin typeface="+mn-ea"/>
                  </a:rPr>
                  <a:t>Codeword</a:t>
                </a:r>
                <a:r>
                  <a:rPr lang="en-US" altLang="zh-CN" sz="2400" dirty="0" smtClean="0">
                    <a:latin typeface="+mn-ea"/>
                  </a:rPr>
                  <a:t>)</a:t>
                </a:r>
              </a:p>
              <a:p>
                <a:pPr algn="just">
                  <a:lnSpc>
                    <a:spcPct val="120000"/>
                  </a:lnSpc>
                </a:pPr>
                <a:r>
                  <a:rPr lang="zh-CN" altLang="en-US" sz="2400" b="1" dirty="0" smtClean="0">
                    <a:latin typeface="+mn-ea"/>
                  </a:rPr>
                  <a:t>失真测度：</a:t>
                </a:r>
                <a:r>
                  <a:rPr lang="zh-CN" altLang="en-US" sz="2400" dirty="0" smtClean="0">
                    <a:latin typeface="+mn-ea"/>
                  </a:rPr>
                  <a:t>用量化矢量</a:t>
                </a:r>
                <a14:m>
                  <m:oMath xmlns:m="http://schemas.openxmlformats.org/officeDocument/2006/math">
                    <m:acc>
                      <m:accPr>
                        <m:chr m:val="⃑"/>
                        <m:ctrlPr>
                          <a:rPr lang="zh-CN" altLang="en-US" sz="2400" i="1">
                            <a:solidFill>
                              <a:srgbClr val="000000"/>
                            </a:solidFill>
                            <a:latin typeface="Cambria Math" panose="02040503050406030204" pitchFamily="18" charset="0"/>
                          </a:rPr>
                        </m:ctrlPr>
                      </m:accPr>
                      <m:e>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𝑌</m:t>
                            </m:r>
                          </m:e>
                          <m:sub>
                            <m:r>
                              <a:rPr lang="en-US" altLang="zh-CN" sz="2400" i="1">
                                <a:solidFill>
                                  <a:srgbClr val="000000"/>
                                </a:solidFill>
                                <a:latin typeface="Cambria Math" panose="02040503050406030204" pitchFamily="18" charset="0"/>
                              </a:rPr>
                              <m:t>𝑗</m:t>
                            </m:r>
                          </m:sub>
                        </m:sSub>
                      </m:e>
                    </m:acc>
                  </m:oMath>
                </a14:m>
                <a:r>
                  <a:rPr lang="zh-CN" altLang="en-US" sz="2400" dirty="0" smtClean="0">
                    <a:latin typeface="+mn-ea"/>
                  </a:rPr>
                  <a:t>代替向量</a:t>
                </a:r>
                <a14:m>
                  <m:oMath xmlns:m="http://schemas.openxmlformats.org/officeDocument/2006/math">
                    <m:acc>
                      <m:accPr>
                        <m:chr m:val="⃑"/>
                        <m:ctrlPr>
                          <a:rPr lang="zh-CN" altLang="en-US" sz="2400" i="1">
                            <a:solidFill>
                              <a:srgbClr val="000000"/>
                            </a:solidFill>
                            <a:latin typeface="Cambria Math" panose="02040503050406030204" pitchFamily="18" charset="0"/>
                          </a:rPr>
                        </m:ctrlPr>
                      </m:accPr>
                      <m:e>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𝑋</m:t>
                            </m:r>
                          </m:e>
                          <m:sub>
                            <m:r>
                              <a:rPr lang="en-US" altLang="zh-CN" sz="2400" i="1">
                                <a:solidFill>
                                  <a:srgbClr val="000000"/>
                                </a:solidFill>
                                <a:latin typeface="Cambria Math" panose="02040503050406030204" pitchFamily="18" charset="0"/>
                              </a:rPr>
                              <m:t>𝑖</m:t>
                            </m:r>
                          </m:sub>
                        </m:sSub>
                      </m:e>
                    </m:acc>
                  </m:oMath>
                </a14:m>
                <a:r>
                  <a:rPr lang="zh-CN" altLang="en-US" sz="2400" dirty="0" smtClean="0">
                    <a:latin typeface="+mn-ea"/>
                  </a:rPr>
                  <a:t>产生误差的统计平均描述了矢量量化器的特性：</a:t>
                </a:r>
                <a:endParaRPr lang="en-US" altLang="zh-CN" sz="2400" b="0" i="1" dirty="0" smtClean="0">
                  <a:latin typeface="Cambria Math" panose="02040503050406030204" pitchFamily="18" charset="0"/>
                </a:endParaRPr>
              </a:p>
              <a:p>
                <a:pPr marL="0" indent="0" algn="ctr">
                  <a:lnSpc>
                    <a:spcPct val="120000"/>
                  </a:lnSpc>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𝐷</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𝐸</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m:t>
                      </m:r>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𝑋</m:t>
                          </m:r>
                        </m:e>
                      </m:acc>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𝑉𝑄</m:t>
                      </m:r>
                      <m:r>
                        <a:rPr lang="en-US" altLang="zh-CN" sz="2400" b="0" i="1" smtClean="0">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𝑋</m:t>
                          </m:r>
                        </m:e>
                      </m:acc>
                      <m:r>
                        <a:rPr lang="en-US" altLang="zh-CN" sz="2400" b="0" i="1" smtClean="0">
                          <a:latin typeface="Cambria Math" panose="02040503050406030204" pitchFamily="18" charset="0"/>
                        </a:rPr>
                        <m:t>))]</m:t>
                      </m:r>
                    </m:oMath>
                  </m:oMathPara>
                </a14:m>
                <a:endParaRPr lang="en-US" altLang="zh-CN" sz="2400" dirty="0" smtClean="0">
                  <a:latin typeface="+mn-ea"/>
                </a:endParaRPr>
              </a:p>
              <a:p>
                <a:pPr lvl="1">
                  <a:lnSpc>
                    <a:spcPct val="120000"/>
                  </a:lnSpc>
                </a:pPr>
                <a:r>
                  <a:rPr lang="zh-CN" altLang="en-US" sz="2000" dirty="0" smtClean="0">
                    <a:latin typeface="+mn-ea"/>
                  </a:rPr>
                  <a:t>基本要求</a:t>
                </a:r>
                <a:r>
                  <a:rPr lang="zh-CN" altLang="en-US" sz="2000" dirty="0">
                    <a:latin typeface="+mn-ea"/>
                  </a:rPr>
                  <a:t>：小的</a:t>
                </a:r>
                <a:r>
                  <a:rPr lang="zh-CN" altLang="en-US" sz="2000" dirty="0" smtClean="0">
                    <a:latin typeface="+mn-ea"/>
                  </a:rPr>
                  <a:t>失真，对应</a:t>
                </a:r>
                <a:r>
                  <a:rPr lang="zh-CN" altLang="en-US" sz="2000" dirty="0">
                    <a:latin typeface="+mn-ea"/>
                  </a:rPr>
                  <a:t>好的主观</a:t>
                </a:r>
                <a:r>
                  <a:rPr lang="zh-CN" altLang="en-US" sz="2000" dirty="0" smtClean="0">
                    <a:latin typeface="+mn-ea"/>
                  </a:rPr>
                  <a:t>评价</a:t>
                </a:r>
                <a:endParaRPr lang="en-US" altLang="zh-CN" sz="2000" dirty="0" smtClean="0">
                  <a:latin typeface="+mn-ea"/>
                </a:endParaRPr>
              </a:p>
              <a:p>
                <a:pPr lvl="2">
                  <a:lnSpc>
                    <a:spcPct val="120000"/>
                  </a:lnSpc>
                </a:pPr>
                <a:r>
                  <a:rPr lang="zh-CN" altLang="en-US" sz="2000" dirty="0" smtClean="0">
                    <a:latin typeface="+mn-ea"/>
                  </a:rPr>
                  <a:t>平方失真测度</a:t>
                </a:r>
                <a:endParaRPr lang="en-US" altLang="zh-CN" sz="2000" dirty="0" smtClean="0">
                  <a:latin typeface="+mn-ea"/>
                </a:endParaRPr>
              </a:p>
              <a:p>
                <a:pPr lvl="2">
                  <a:lnSpc>
                    <a:spcPct val="120000"/>
                  </a:lnSpc>
                </a:pPr>
                <a:r>
                  <a:rPr lang="zh-CN" altLang="en-US" sz="2000" dirty="0" smtClean="0">
                    <a:latin typeface="+mn-ea"/>
                  </a:rPr>
                  <a:t>绝对误差失真测度</a:t>
                </a:r>
                <a:endParaRPr lang="en-US" altLang="zh-CN" sz="2000" dirty="0" smtClean="0">
                  <a:latin typeface="+mn-ea"/>
                </a:endParaRPr>
              </a:p>
              <a:p>
                <a:pPr lvl="1">
                  <a:lnSpc>
                    <a:spcPct val="120000"/>
                  </a:lnSpc>
                </a:pPr>
                <a:endParaRPr lang="en-US" altLang="zh-CN" sz="2000" dirty="0" smtClean="0">
                  <a:latin typeface="+mn-ea"/>
                </a:endParaRPr>
              </a:p>
              <a:p>
                <a:pPr algn="just">
                  <a:lnSpc>
                    <a:spcPct val="120000"/>
                  </a:lnSpc>
                </a:pPr>
                <a:endParaRPr lang="zh-CN" altLang="en-US" sz="2400" dirty="0">
                  <a:latin typeface="+mn-ea"/>
                </a:endParaRPr>
              </a:p>
              <a:p>
                <a:endParaRPr lang="zh-CN" altLang="en-US" dirty="0"/>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xfrm>
                <a:off x="457200" y="1091877"/>
                <a:ext cx="8229600" cy="5361459"/>
              </a:xfrm>
              <a:blipFill rotWithShape="0">
                <a:blip r:embed="rId2"/>
                <a:stretch>
                  <a:fillRect l="-963" r="-1111"/>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fld id="{0C913308-F349-4B6D-A68A-DD1791B4A57B}" type="slidenum">
              <a:rPr lang="zh-CN" altLang="en-US" smtClean="0"/>
              <a:t>42</a:t>
            </a:fld>
            <a:endParaRPr lang="zh-CN" altLang="en-US"/>
          </a:p>
        </p:txBody>
      </p:sp>
    </p:spTree>
    <p:extLst>
      <p:ext uri="{BB962C8B-B14F-4D97-AF65-F5344CB8AC3E}">
        <p14:creationId xmlns:p14="http://schemas.microsoft.com/office/powerpoint/2010/main" val="127314387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43</a:t>
            </a:fld>
            <a:endParaRPr lang="zh-CN" altLang="en-US"/>
          </a:p>
        </p:txBody>
      </p:sp>
      <p:pic>
        <p:nvPicPr>
          <p:cNvPr id="4" name="图片 3"/>
          <p:cNvPicPr>
            <a:picLocks noChangeAspect="1"/>
          </p:cNvPicPr>
          <p:nvPr/>
        </p:nvPicPr>
        <p:blipFill>
          <a:blip r:embed="rId2"/>
          <a:stretch>
            <a:fillRect/>
          </a:stretch>
        </p:blipFill>
        <p:spPr>
          <a:xfrm>
            <a:off x="124846" y="1340768"/>
            <a:ext cx="8911650" cy="4464496"/>
          </a:xfrm>
          <a:prstGeom prst="rect">
            <a:avLst/>
          </a:prstGeom>
        </p:spPr>
      </p:pic>
      <p:sp>
        <p:nvSpPr>
          <p:cNvPr id="5" name="标题 1"/>
          <p:cNvSpPr txBox="1">
            <a:spLocks/>
          </p:cNvSpPr>
          <p:nvPr/>
        </p:nvSpPr>
        <p:spPr>
          <a:xfrm>
            <a:off x="457200" y="130622"/>
            <a:ext cx="8229600" cy="70609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b="1" dirty="0" smtClean="0"/>
              <a:t>矢量量化原理框图</a:t>
            </a:r>
            <a:endParaRPr lang="zh-CN" altLang="en-US" sz="3600" b="1" dirty="0"/>
          </a:p>
        </p:txBody>
      </p:sp>
    </p:spTree>
    <p:extLst>
      <p:ext uri="{BB962C8B-B14F-4D97-AF65-F5344CB8AC3E}">
        <p14:creationId xmlns:p14="http://schemas.microsoft.com/office/powerpoint/2010/main" val="26740133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57200" y="908720"/>
            <a:ext cx="8229600" cy="5688632"/>
          </a:xfrm>
        </p:spPr>
        <p:txBody>
          <a:bodyPr>
            <a:normAutofit/>
          </a:bodyPr>
          <a:lstStyle/>
          <a:p>
            <a:pPr algn="just">
              <a:lnSpc>
                <a:spcPct val="120000"/>
              </a:lnSpc>
            </a:pPr>
            <a:r>
              <a:rPr lang="zh-CN" altLang="en-US" sz="1800" b="1" dirty="0">
                <a:latin typeface="+mn-ea"/>
              </a:rPr>
              <a:t> </a:t>
            </a:r>
            <a:r>
              <a:rPr lang="zh-CN" altLang="en-US" sz="2000" b="1" dirty="0">
                <a:latin typeface="+mn-ea"/>
              </a:rPr>
              <a:t>矢量量化器的速率定义为：</a:t>
            </a:r>
          </a:p>
          <a:p>
            <a:pPr marL="0" indent="0" algn="just">
              <a:lnSpc>
                <a:spcPct val="120000"/>
              </a:lnSpc>
              <a:buNone/>
            </a:pPr>
            <a:r>
              <a:rPr lang="zh-CN" altLang="en-US" sz="1800" dirty="0">
                <a:latin typeface="+mn-ea"/>
              </a:rPr>
              <a:t>        </a:t>
            </a:r>
            <a:r>
              <a:rPr lang="en-US" altLang="zh-CN" sz="1800" i="1" dirty="0" smtClean="0">
                <a:latin typeface="+mn-ea"/>
              </a:rPr>
              <a:t>r </a:t>
            </a:r>
            <a:r>
              <a:rPr lang="en-US" altLang="zh-CN" sz="1800" dirty="0" smtClean="0">
                <a:latin typeface="+mn-ea"/>
              </a:rPr>
              <a:t>= </a:t>
            </a:r>
            <a:r>
              <a:rPr lang="en-US" altLang="zh-CN" sz="1800" i="1" dirty="0" smtClean="0">
                <a:latin typeface="+mn-ea"/>
              </a:rPr>
              <a:t>B</a:t>
            </a:r>
            <a:r>
              <a:rPr lang="en-US" altLang="zh-CN" sz="1800" dirty="0" smtClean="0">
                <a:latin typeface="+mn-ea"/>
              </a:rPr>
              <a:t>/</a:t>
            </a:r>
            <a:r>
              <a:rPr lang="en-US" altLang="zh-CN" sz="1800" i="1" dirty="0" smtClean="0">
                <a:latin typeface="+mn-ea"/>
              </a:rPr>
              <a:t>K </a:t>
            </a:r>
            <a:r>
              <a:rPr lang="en-US" altLang="zh-CN" sz="1800" dirty="0" smtClean="0">
                <a:latin typeface="+mn-ea"/>
              </a:rPr>
              <a:t>= (</a:t>
            </a:r>
            <a:r>
              <a:rPr lang="en-US" altLang="zh-CN" sz="1800" dirty="0" err="1">
                <a:latin typeface="+mn-ea"/>
              </a:rPr>
              <a:t>log</a:t>
            </a:r>
            <a:r>
              <a:rPr lang="en-US" altLang="zh-CN" sz="1800" i="1" dirty="0" err="1">
                <a:latin typeface="+mn-ea"/>
              </a:rPr>
              <a:t>N</a:t>
            </a:r>
            <a:r>
              <a:rPr lang="en-US" altLang="zh-CN" sz="1800" dirty="0">
                <a:latin typeface="+mn-ea"/>
              </a:rPr>
              <a:t>)/</a:t>
            </a:r>
            <a:r>
              <a:rPr lang="en-US" altLang="zh-CN" sz="1800" i="1" dirty="0">
                <a:latin typeface="+mn-ea"/>
              </a:rPr>
              <a:t>K</a:t>
            </a:r>
            <a:r>
              <a:rPr lang="zh-CN" altLang="en-US" sz="1800" dirty="0">
                <a:latin typeface="+mn-ea"/>
              </a:rPr>
              <a:t>（</a:t>
            </a:r>
            <a:r>
              <a:rPr lang="en-US" altLang="zh-CN" sz="1800" dirty="0">
                <a:latin typeface="+mn-ea"/>
              </a:rPr>
              <a:t>bit/</a:t>
            </a:r>
            <a:r>
              <a:rPr lang="zh-CN" altLang="en-US" sz="1800" dirty="0">
                <a:latin typeface="+mn-ea"/>
              </a:rPr>
              <a:t>样值或每维）</a:t>
            </a:r>
          </a:p>
          <a:p>
            <a:pPr marL="0" indent="0" algn="just">
              <a:lnSpc>
                <a:spcPct val="120000"/>
              </a:lnSpc>
              <a:buNone/>
            </a:pPr>
            <a:r>
              <a:rPr lang="zh-CN" altLang="en-US" sz="1800" dirty="0">
                <a:latin typeface="+mn-ea"/>
              </a:rPr>
              <a:t>        式</a:t>
            </a:r>
            <a:r>
              <a:rPr lang="zh-CN" altLang="en-US" sz="1800" dirty="0" smtClean="0">
                <a:latin typeface="+mn-ea"/>
              </a:rPr>
              <a:t>中 </a:t>
            </a:r>
            <a:r>
              <a:rPr lang="en-US" altLang="zh-CN" sz="1800" i="1" dirty="0">
                <a:latin typeface="+mn-ea"/>
              </a:rPr>
              <a:t>B</a:t>
            </a:r>
            <a:r>
              <a:rPr lang="en-US" altLang="zh-CN" sz="1800" dirty="0">
                <a:latin typeface="+mn-ea"/>
              </a:rPr>
              <a:t>=log  </a:t>
            </a:r>
            <a:r>
              <a:rPr lang="en-US" altLang="zh-CN" sz="1800" i="1" dirty="0">
                <a:latin typeface="+mn-ea"/>
              </a:rPr>
              <a:t>N</a:t>
            </a:r>
            <a:r>
              <a:rPr lang="zh-CN" altLang="en-US" sz="1800" dirty="0">
                <a:latin typeface="+mn-ea"/>
              </a:rPr>
              <a:t>表示每个码字的编码比特</a:t>
            </a:r>
            <a:r>
              <a:rPr lang="zh-CN" altLang="en-US" sz="1800" dirty="0" smtClean="0">
                <a:latin typeface="+mn-ea"/>
              </a:rPr>
              <a:t>数</a:t>
            </a:r>
            <a:endParaRPr lang="zh-CN" altLang="en-US" sz="1800" dirty="0">
              <a:latin typeface="+mn-ea"/>
            </a:endParaRPr>
          </a:p>
          <a:p>
            <a:pPr marL="0" indent="0" algn="just">
              <a:lnSpc>
                <a:spcPct val="120000"/>
              </a:lnSpc>
              <a:buNone/>
            </a:pPr>
            <a:r>
              <a:rPr lang="zh-CN" altLang="en-US" sz="1800" dirty="0">
                <a:latin typeface="+mn-ea"/>
              </a:rPr>
              <a:t>        </a:t>
            </a:r>
            <a:r>
              <a:rPr lang="en-US" altLang="zh-CN" sz="1800" i="1" dirty="0" smtClean="0">
                <a:latin typeface="+mn-ea"/>
              </a:rPr>
              <a:t>N</a:t>
            </a:r>
            <a:r>
              <a:rPr lang="en-US" altLang="zh-CN" sz="1800" dirty="0">
                <a:latin typeface="+mn-ea"/>
              </a:rPr>
              <a:t>—</a:t>
            </a:r>
            <a:r>
              <a:rPr lang="zh-CN" altLang="en-US" sz="1800" dirty="0">
                <a:latin typeface="+mn-ea"/>
              </a:rPr>
              <a:t>码书的</a:t>
            </a:r>
            <a:r>
              <a:rPr lang="zh-CN" altLang="en-US" sz="1800" dirty="0" smtClean="0">
                <a:latin typeface="+mn-ea"/>
              </a:rPr>
              <a:t>大小</a:t>
            </a:r>
            <a:endParaRPr lang="zh-CN" altLang="en-US" sz="1800" dirty="0">
              <a:latin typeface="+mn-ea"/>
            </a:endParaRPr>
          </a:p>
          <a:p>
            <a:pPr marL="0" indent="0" algn="just">
              <a:lnSpc>
                <a:spcPct val="120000"/>
              </a:lnSpc>
              <a:buNone/>
            </a:pPr>
            <a:r>
              <a:rPr lang="zh-CN" altLang="en-US" sz="1800" dirty="0">
                <a:latin typeface="+mn-ea"/>
              </a:rPr>
              <a:t>        </a:t>
            </a:r>
            <a:r>
              <a:rPr lang="en-US" altLang="zh-CN" sz="1800" i="1" dirty="0" smtClean="0">
                <a:latin typeface="+mn-ea"/>
              </a:rPr>
              <a:t>K</a:t>
            </a:r>
            <a:r>
              <a:rPr lang="en-US" altLang="zh-CN" sz="1800" dirty="0">
                <a:latin typeface="+mn-ea"/>
              </a:rPr>
              <a:t>—</a:t>
            </a:r>
            <a:r>
              <a:rPr lang="zh-CN" altLang="en-US" sz="1800" dirty="0" smtClean="0">
                <a:latin typeface="+mn-ea"/>
              </a:rPr>
              <a:t>维数</a:t>
            </a:r>
            <a:endParaRPr lang="en-US" altLang="zh-CN" sz="1800" dirty="0" smtClean="0">
              <a:latin typeface="+mn-ea"/>
            </a:endParaRPr>
          </a:p>
          <a:p>
            <a:pPr algn="just">
              <a:lnSpc>
                <a:spcPct val="130000"/>
              </a:lnSpc>
            </a:pPr>
            <a:endParaRPr lang="en-US" altLang="zh-CN" sz="2000" b="1" dirty="0" smtClean="0">
              <a:latin typeface="+mn-ea"/>
            </a:endParaRPr>
          </a:p>
          <a:p>
            <a:pPr algn="just">
              <a:lnSpc>
                <a:spcPct val="130000"/>
              </a:lnSpc>
            </a:pPr>
            <a:r>
              <a:rPr lang="zh-CN" altLang="en-US" sz="2000" b="1" dirty="0" smtClean="0">
                <a:latin typeface="+mn-ea"/>
              </a:rPr>
              <a:t>给定</a:t>
            </a:r>
            <a:r>
              <a:rPr lang="zh-CN" altLang="en-US" sz="2000" b="1" dirty="0">
                <a:latin typeface="+mn-ea"/>
              </a:rPr>
              <a:t>条件下，失真最小的矢量量化器，</a:t>
            </a:r>
            <a:r>
              <a:rPr lang="zh-CN" altLang="en-US" sz="2000" b="1" dirty="0" smtClean="0">
                <a:latin typeface="+mn-ea"/>
              </a:rPr>
              <a:t>称为该条件</a:t>
            </a:r>
            <a:r>
              <a:rPr lang="zh-CN" altLang="en-US" sz="2000" b="1" dirty="0">
                <a:latin typeface="+mn-ea"/>
              </a:rPr>
              <a:t>下的最佳矢量量化器。给定矢量量化器的码书大小</a:t>
            </a:r>
            <a:r>
              <a:rPr lang="en-US" altLang="zh-CN" sz="2000" b="1" dirty="0">
                <a:latin typeface="+mn-ea"/>
              </a:rPr>
              <a:t>N</a:t>
            </a:r>
            <a:r>
              <a:rPr lang="zh-CN" altLang="en-US" sz="2000" b="1" dirty="0">
                <a:latin typeface="+mn-ea"/>
              </a:rPr>
              <a:t>，求最小</a:t>
            </a:r>
            <a:r>
              <a:rPr lang="zh-CN" altLang="en-US" sz="2000" b="1" dirty="0" smtClean="0">
                <a:latin typeface="+mn-ea"/>
              </a:rPr>
              <a:t>失真</a:t>
            </a:r>
            <a:r>
              <a:rPr lang="en-US" altLang="zh-CN" sz="2000" b="1" dirty="0" smtClean="0">
                <a:latin typeface="+mn-ea"/>
              </a:rPr>
              <a:t>:</a:t>
            </a:r>
          </a:p>
          <a:p>
            <a:pPr algn="just">
              <a:lnSpc>
                <a:spcPct val="130000"/>
              </a:lnSpc>
            </a:pPr>
            <a:endParaRPr lang="en-US" altLang="zh-CN" sz="1800" b="1" dirty="0" smtClean="0">
              <a:latin typeface="+mn-ea"/>
            </a:endParaRPr>
          </a:p>
          <a:p>
            <a:pPr algn="just">
              <a:lnSpc>
                <a:spcPct val="130000"/>
              </a:lnSpc>
            </a:pPr>
            <a:endParaRPr lang="en-US" altLang="zh-CN" sz="1800" b="1" dirty="0">
              <a:latin typeface="+mn-ea"/>
            </a:endParaRPr>
          </a:p>
          <a:p>
            <a:pPr algn="just">
              <a:lnSpc>
                <a:spcPct val="130000"/>
              </a:lnSpc>
            </a:pPr>
            <a:endParaRPr lang="en-US" altLang="zh-CN" sz="1800" b="1" dirty="0" smtClean="0">
              <a:latin typeface="+mn-ea"/>
            </a:endParaRPr>
          </a:p>
          <a:p>
            <a:pPr marL="400050" lvl="1" indent="0" algn="just">
              <a:lnSpc>
                <a:spcPct val="130000"/>
              </a:lnSpc>
              <a:buNone/>
            </a:pPr>
            <a:r>
              <a:rPr lang="zh-CN" altLang="en-US" sz="2000" dirty="0" smtClean="0">
                <a:latin typeface="+mn-ea"/>
              </a:rPr>
              <a:t>式</a:t>
            </a:r>
            <a:r>
              <a:rPr lang="zh-CN" altLang="en-US" sz="2000" dirty="0">
                <a:latin typeface="+mn-ea"/>
              </a:rPr>
              <a:t>中</a:t>
            </a:r>
            <a:r>
              <a:rPr lang="en-US" altLang="zh-CN" sz="2400" i="1" dirty="0">
                <a:latin typeface="+mn-ea"/>
              </a:rPr>
              <a:t>Q</a:t>
            </a:r>
            <a:r>
              <a:rPr lang="en-US" altLang="zh-CN" sz="2400" i="1" baseline="-25000" dirty="0">
                <a:latin typeface="+mn-ea"/>
              </a:rPr>
              <a:t>N</a:t>
            </a:r>
            <a:r>
              <a:rPr lang="zh-CN" altLang="en-US" sz="2000" dirty="0">
                <a:latin typeface="+mn-ea"/>
              </a:rPr>
              <a:t>为所有码书大小为</a:t>
            </a:r>
            <a:r>
              <a:rPr lang="en-US" altLang="zh-CN" sz="2000" dirty="0">
                <a:latin typeface="+mn-ea"/>
              </a:rPr>
              <a:t>N</a:t>
            </a:r>
            <a:r>
              <a:rPr lang="zh-CN" altLang="en-US" sz="2000" dirty="0">
                <a:latin typeface="+mn-ea"/>
              </a:rPr>
              <a:t>的</a:t>
            </a:r>
            <a:r>
              <a:rPr lang="en-US" altLang="zh-CN" sz="2000" dirty="0">
                <a:latin typeface="+mn-ea"/>
              </a:rPr>
              <a:t>K</a:t>
            </a:r>
            <a:r>
              <a:rPr lang="zh-CN" altLang="en-US" sz="2000" dirty="0">
                <a:latin typeface="+mn-ea"/>
              </a:rPr>
              <a:t>维矢量量化器的</a:t>
            </a:r>
            <a:r>
              <a:rPr lang="zh-CN" altLang="en-US" sz="2000" dirty="0" smtClean="0">
                <a:latin typeface="+mn-ea"/>
              </a:rPr>
              <a:t>集合</a:t>
            </a:r>
            <a:endParaRPr lang="zh-CN" altLang="en-US" sz="1600" dirty="0">
              <a:latin typeface="+mn-ea"/>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t>44</a:t>
            </a:fld>
            <a:endParaRPr lang="zh-CN" altLang="en-US"/>
          </a:p>
        </p:txBody>
      </p:sp>
      <p:sp>
        <p:nvSpPr>
          <p:cNvPr id="5" name="标题 1"/>
          <p:cNvSpPr txBox="1">
            <a:spLocks/>
          </p:cNvSpPr>
          <p:nvPr/>
        </p:nvSpPr>
        <p:spPr>
          <a:xfrm>
            <a:off x="457200" y="44624"/>
            <a:ext cx="8229600" cy="70609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b="1" dirty="0" smtClean="0"/>
              <a:t>最佳矢量量化器</a:t>
            </a:r>
            <a:endParaRPr lang="zh-CN" altLang="en-US" sz="3600" b="1" dirty="0"/>
          </a:p>
        </p:txBody>
      </p:sp>
      <p:graphicFrame>
        <p:nvGraphicFramePr>
          <p:cNvPr id="6" name="Object 3"/>
          <p:cNvGraphicFramePr>
            <a:graphicFrameLocks noChangeAspect="1"/>
          </p:cNvGraphicFramePr>
          <p:nvPr>
            <p:extLst>
              <p:ext uri="{D42A27DB-BD31-4B8C-83A1-F6EECF244321}">
                <p14:modId xmlns:p14="http://schemas.microsoft.com/office/powerpoint/2010/main" val="389731521"/>
              </p:ext>
            </p:extLst>
          </p:nvPr>
        </p:nvGraphicFramePr>
        <p:xfrm>
          <a:off x="2266950" y="4365104"/>
          <a:ext cx="4597400" cy="815975"/>
        </p:xfrm>
        <a:graphic>
          <a:graphicData uri="http://schemas.openxmlformats.org/presentationml/2006/ole">
            <mc:AlternateContent xmlns:mc="http://schemas.openxmlformats.org/markup-compatibility/2006">
              <mc:Choice xmlns:v="urn:schemas-microsoft-com:vml" Requires="v">
                <p:oleObj spid="_x0000_s10273" name="公式" r:id="rId3" imgW="1714320" imgH="304560" progId="Equation.3">
                  <p:embed/>
                </p:oleObj>
              </mc:Choice>
              <mc:Fallback>
                <p:oleObj name="公式" r:id="rId3" imgW="1714320" imgH="304560" progId="Equation.3">
                  <p:embed/>
                  <p:pic>
                    <p:nvPicPr>
                      <p:cNvPr id="0" name=""/>
                      <p:cNvPicPr>
                        <a:picLocks noChangeAspect="1" noChangeArrowheads="1"/>
                      </p:cNvPicPr>
                      <p:nvPr/>
                    </p:nvPicPr>
                    <p:blipFill>
                      <a:blip r:embed="rId4"/>
                      <a:srcRect/>
                      <a:stretch>
                        <a:fillRect/>
                      </a:stretch>
                    </p:blipFill>
                    <p:spPr bwMode="auto">
                      <a:xfrm>
                        <a:off x="2266950" y="4365104"/>
                        <a:ext cx="4597400" cy="815975"/>
                      </a:xfrm>
                      <a:prstGeom prst="rect">
                        <a:avLst/>
                      </a:prstGeom>
                      <a:solidFill>
                        <a:schemeClr val="bg1"/>
                      </a:solidFill>
                      <a:ln>
                        <a:noFill/>
                      </a:ln>
                      <a:effectLst/>
                    </p:spPr>
                  </p:pic>
                </p:oleObj>
              </mc:Fallback>
            </mc:AlternateContent>
          </a:graphicData>
        </a:graphic>
      </p:graphicFrame>
    </p:spTree>
    <p:extLst>
      <p:ext uri="{BB962C8B-B14F-4D97-AF65-F5344CB8AC3E}">
        <p14:creationId xmlns:p14="http://schemas.microsoft.com/office/powerpoint/2010/main" val="140470231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124745"/>
            <a:ext cx="8229600" cy="1152127"/>
          </a:xfrm>
        </p:spPr>
        <p:txBody>
          <a:bodyPr>
            <a:normAutofit/>
          </a:bodyPr>
          <a:lstStyle/>
          <a:p>
            <a:pPr algn="just">
              <a:lnSpc>
                <a:spcPct val="150000"/>
              </a:lnSpc>
            </a:pPr>
            <a:r>
              <a:rPr lang="zh-CN" altLang="en-US" sz="2000" dirty="0" smtClean="0">
                <a:latin typeface="+mn-ea"/>
              </a:rPr>
              <a:t>在</a:t>
            </a:r>
            <a:r>
              <a:rPr lang="zh-CN" altLang="en-US" sz="2000" dirty="0">
                <a:latin typeface="+mn-ea"/>
              </a:rPr>
              <a:t>给定码书的条件下，寻找信源空间的最佳划分，使平均失真</a:t>
            </a:r>
            <a:r>
              <a:rPr lang="zh-CN" altLang="en-US" sz="2000" dirty="0" smtClean="0">
                <a:latin typeface="+mn-ea"/>
              </a:rPr>
              <a:t>最小</a:t>
            </a:r>
            <a:endParaRPr lang="en-US" altLang="zh-CN" sz="2000" dirty="0">
              <a:latin typeface="+mn-ea"/>
            </a:endParaRPr>
          </a:p>
          <a:p>
            <a:pPr algn="just">
              <a:lnSpc>
                <a:spcPct val="150000"/>
              </a:lnSpc>
            </a:pPr>
            <a:r>
              <a:rPr lang="zh-CN" altLang="en-US" sz="2000" dirty="0">
                <a:latin typeface="+mn-ea"/>
              </a:rPr>
              <a:t>在</a:t>
            </a:r>
            <a:r>
              <a:rPr lang="zh-CN" altLang="en-US" sz="2000" dirty="0" smtClean="0">
                <a:latin typeface="+mn-ea"/>
              </a:rPr>
              <a:t>给定</a:t>
            </a:r>
            <a:r>
              <a:rPr lang="zh-CN" altLang="en-US" sz="2000" dirty="0">
                <a:latin typeface="+mn-ea"/>
              </a:rPr>
              <a:t>划分的条件下，寻找最佳码书，使平均失真</a:t>
            </a:r>
            <a:r>
              <a:rPr lang="zh-CN" altLang="en-US" sz="2000" dirty="0" smtClean="0">
                <a:latin typeface="+mn-ea"/>
              </a:rPr>
              <a:t>最小</a:t>
            </a:r>
            <a:endParaRPr lang="zh-CN" altLang="en-US" sz="2000" dirty="0">
              <a:latin typeface="+mn-ea"/>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t>45</a:t>
            </a:fld>
            <a:endParaRPr lang="zh-CN" altLang="en-US"/>
          </a:p>
        </p:txBody>
      </p:sp>
      <p:sp>
        <p:nvSpPr>
          <p:cNvPr id="5" name="标题 1"/>
          <p:cNvSpPr txBox="1">
            <a:spLocks/>
          </p:cNvSpPr>
          <p:nvPr/>
        </p:nvSpPr>
        <p:spPr>
          <a:xfrm>
            <a:off x="457200" y="130622"/>
            <a:ext cx="8229600" cy="70609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b="1" dirty="0" smtClean="0"/>
              <a:t>设计最佳矢量量化器的必要条件</a:t>
            </a:r>
            <a:endParaRPr lang="zh-CN" altLang="en-US" sz="3600" b="1" dirty="0"/>
          </a:p>
        </p:txBody>
      </p:sp>
      <p:pic>
        <p:nvPicPr>
          <p:cNvPr id="6" name="图片 5"/>
          <p:cNvPicPr>
            <a:picLocks noChangeAspect="1"/>
          </p:cNvPicPr>
          <p:nvPr/>
        </p:nvPicPr>
        <p:blipFill>
          <a:blip r:embed="rId2"/>
          <a:stretch>
            <a:fillRect/>
          </a:stretch>
        </p:blipFill>
        <p:spPr>
          <a:xfrm>
            <a:off x="2411760" y="2204864"/>
            <a:ext cx="4312692" cy="4143311"/>
          </a:xfrm>
          <a:prstGeom prst="rect">
            <a:avLst/>
          </a:prstGeom>
        </p:spPr>
      </p:pic>
    </p:spTree>
    <p:extLst>
      <p:ext uri="{BB962C8B-B14F-4D97-AF65-F5344CB8AC3E}">
        <p14:creationId xmlns:p14="http://schemas.microsoft.com/office/powerpoint/2010/main" val="32634462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72008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altLang="zh-CN" sz="3600" b="1" kern="1200" dirty="0" smtClean="0"/>
              <a:t>VQ</a:t>
            </a:r>
            <a:r>
              <a:rPr lang="zh-CN" altLang="en-US" sz="3600" b="1" kern="1200" dirty="0" smtClean="0"/>
              <a:t>设计算法</a:t>
            </a:r>
            <a:r>
              <a:rPr lang="en-US" altLang="zh-CN" sz="3600" b="1" kern="1200" dirty="0" smtClean="0"/>
              <a:t>-1</a:t>
            </a:r>
            <a:endParaRPr lang="zh-CN" altLang="en-US" sz="3600" b="1" kern="1200" dirty="0"/>
          </a:p>
        </p:txBody>
      </p:sp>
      <mc:AlternateContent xmlns:mc="http://schemas.openxmlformats.org/markup-compatibility/2006" xmlns:a14="http://schemas.microsoft.com/office/drawing/2010/main">
        <mc:Choice Requires="a14">
          <p:sp>
            <p:nvSpPr>
              <p:cNvPr id="3" name="内容占位符 2"/>
              <p:cNvSpPr>
                <a:spLocks noGrp="1"/>
              </p:cNvSpPr>
              <p:nvPr>
                <p:ph idx="4294967295"/>
              </p:nvPr>
            </p:nvSpPr>
            <p:spPr>
              <a:xfrm>
                <a:off x="531440" y="980728"/>
                <a:ext cx="8001000" cy="5616624"/>
              </a:xfrm>
            </p:spPr>
            <p:txBody>
              <a:bodyPr>
                <a:normAutofit fontScale="92500"/>
              </a:bodyPr>
              <a:lstStyle/>
              <a:p>
                <a:pPr>
                  <a:lnSpc>
                    <a:spcPct val="150000"/>
                  </a:lnSpc>
                </a:pPr>
                <a:r>
                  <a:rPr lang="en-US" altLang="zh-CN" sz="2400" dirty="0" smtClean="0"/>
                  <a:t>1980</a:t>
                </a:r>
                <a:r>
                  <a:rPr lang="zh-CN" altLang="en-US" sz="2400" dirty="0" smtClean="0"/>
                  <a:t>年由</a:t>
                </a:r>
                <a:r>
                  <a:rPr lang="en-US" altLang="zh-CN" sz="2400" dirty="0" err="1" smtClean="0"/>
                  <a:t>Linde</a:t>
                </a:r>
                <a:r>
                  <a:rPr lang="zh-CN" altLang="en-US" sz="2400" dirty="0" smtClean="0"/>
                  <a:t>、</a:t>
                </a:r>
                <a:r>
                  <a:rPr lang="en-US" altLang="zh-CN" sz="2400" dirty="0" err="1" smtClean="0"/>
                  <a:t>Buzo</a:t>
                </a:r>
                <a:r>
                  <a:rPr lang="zh-CN" altLang="en-US" sz="2400" dirty="0" smtClean="0"/>
                  <a:t>和</a:t>
                </a:r>
                <a:r>
                  <a:rPr lang="en-US" altLang="zh-CN" sz="2400" dirty="0" smtClean="0"/>
                  <a:t>Gray</a:t>
                </a:r>
                <a:r>
                  <a:rPr lang="zh-CN" altLang="en-US" sz="2400" dirty="0" smtClean="0"/>
                  <a:t>提出</a:t>
                </a:r>
                <a:r>
                  <a:rPr lang="en-US" altLang="zh-CN" sz="2400" dirty="0" smtClean="0"/>
                  <a:t>LBG</a:t>
                </a:r>
                <a:r>
                  <a:rPr lang="zh-CN" altLang="en-US" sz="2400" dirty="0" smtClean="0"/>
                  <a:t>算法</a:t>
                </a:r>
                <a:endParaRPr lang="en-US" altLang="zh-CN" sz="2400" dirty="0" smtClean="0"/>
              </a:p>
              <a:p>
                <a:pPr lvl="1">
                  <a:lnSpc>
                    <a:spcPct val="150000"/>
                  </a:lnSpc>
                </a:pPr>
                <a:r>
                  <a:rPr lang="zh-CN" altLang="en-US" sz="2000" dirty="0" smtClean="0"/>
                  <a:t>给定：训练矢量数据集合</a:t>
                </a:r>
                <a14:m>
                  <m:oMath xmlns:m="http://schemas.openxmlformats.org/officeDocument/2006/math">
                    <m:r>
                      <m:rPr>
                        <m:sty m:val="p"/>
                      </m:rPr>
                      <a:rPr lang="en-US" altLang="zh-CN" sz="2000" dirty="0">
                        <a:latin typeface="Cambria Math"/>
                      </a:rPr>
                      <m:t>S</m:t>
                    </m:r>
                    <m:r>
                      <a:rPr lang="en-US" altLang="zh-CN" sz="2000" dirty="0">
                        <a:latin typeface="Cambria Math"/>
                      </a:rPr>
                      <m:t>=</m:t>
                    </m:r>
                    <m:d>
                      <m:dPr>
                        <m:begChr m:val="{"/>
                        <m:endChr m:val="}"/>
                        <m:ctrlPr>
                          <a:rPr lang="en-US" altLang="zh-CN" sz="2000" i="1" dirty="0" smtClean="0">
                            <a:latin typeface="Cambria Math" panose="02040503050406030204" pitchFamily="18" charset="0"/>
                          </a:rPr>
                        </m:ctrlPr>
                      </m:dPr>
                      <m:e>
                        <m:sSub>
                          <m:sSubPr>
                            <m:ctrlPr>
                              <a:rPr lang="en-US" altLang="zh-CN" sz="2000" i="1" dirty="0" smtClean="0">
                                <a:latin typeface="Cambria Math" panose="02040503050406030204" pitchFamily="18" charset="0"/>
                              </a:rPr>
                            </m:ctrlPr>
                          </m:sSubPr>
                          <m:e>
                            <m:r>
                              <a:rPr lang="en-US" altLang="zh-CN" sz="2000" b="0" i="1" dirty="0" smtClean="0">
                                <a:latin typeface="Cambria Math"/>
                              </a:rPr>
                              <m:t>𝑋</m:t>
                            </m:r>
                          </m:e>
                          <m:sub>
                            <m:r>
                              <a:rPr lang="en-US" altLang="zh-CN" sz="2000" b="0" i="1" dirty="0" smtClean="0">
                                <a:latin typeface="Cambria Math"/>
                              </a:rPr>
                              <m:t>1</m:t>
                            </m:r>
                          </m:sub>
                        </m:sSub>
                        <m:r>
                          <a:rPr lang="en-US" altLang="zh-CN" sz="2000" b="0" i="1" dirty="0" smtClean="0">
                            <a:latin typeface="Cambria Math"/>
                          </a:rPr>
                          <m:t>,</m:t>
                        </m:r>
                        <m:sSub>
                          <m:sSubPr>
                            <m:ctrlPr>
                              <a:rPr lang="en-US" altLang="zh-CN" sz="2000" i="1" dirty="0">
                                <a:latin typeface="Cambria Math" panose="02040503050406030204" pitchFamily="18" charset="0"/>
                              </a:rPr>
                            </m:ctrlPr>
                          </m:sSubPr>
                          <m:e>
                            <m:r>
                              <a:rPr lang="en-US" altLang="zh-CN" sz="2000" i="1" dirty="0">
                                <a:latin typeface="Cambria Math"/>
                              </a:rPr>
                              <m:t>𝑋</m:t>
                            </m:r>
                          </m:e>
                          <m:sub>
                            <m:r>
                              <a:rPr lang="en-US" altLang="zh-CN" sz="2000" b="0" i="1" dirty="0" smtClean="0">
                                <a:latin typeface="Cambria Math"/>
                              </a:rPr>
                              <m:t>2</m:t>
                            </m:r>
                          </m:sub>
                        </m:sSub>
                        <m:r>
                          <a:rPr lang="en-US" altLang="zh-CN" sz="2000" b="0" i="1" dirty="0" smtClean="0">
                            <a:latin typeface="Cambria Math"/>
                          </a:rPr>
                          <m:t>,…,</m:t>
                        </m:r>
                        <m:sSub>
                          <m:sSubPr>
                            <m:ctrlPr>
                              <a:rPr lang="en-US" altLang="zh-CN" sz="2000" i="1" dirty="0">
                                <a:latin typeface="Cambria Math" panose="02040503050406030204" pitchFamily="18" charset="0"/>
                              </a:rPr>
                            </m:ctrlPr>
                          </m:sSubPr>
                          <m:e>
                            <m:r>
                              <a:rPr lang="en-US" altLang="zh-CN" sz="2000" i="1" dirty="0">
                                <a:latin typeface="Cambria Math"/>
                              </a:rPr>
                              <m:t>𝑋</m:t>
                            </m:r>
                          </m:e>
                          <m:sub>
                            <m:r>
                              <a:rPr lang="en-US" altLang="zh-CN" sz="2000" b="0" i="1" dirty="0" smtClean="0">
                                <a:latin typeface="Cambria Math"/>
                              </a:rPr>
                              <m:t>𝑇</m:t>
                            </m:r>
                          </m:sub>
                        </m:sSub>
                      </m:e>
                    </m:d>
                  </m:oMath>
                </a14:m>
                <a:r>
                  <a:rPr lang="zh-CN" altLang="en-US" sz="2000" dirty="0" smtClean="0"/>
                  <a:t>，矢量维数为</a:t>
                </a:r>
                <a:r>
                  <a:rPr lang="en-US" altLang="zh-CN" sz="2000" dirty="0" smtClean="0"/>
                  <a:t>D</a:t>
                </a:r>
                <a:r>
                  <a:rPr lang="zh-CN" altLang="en-US" sz="2000" dirty="0" smtClean="0"/>
                  <a:t>，初始码书</a:t>
                </a:r>
                <a14:m>
                  <m:oMath xmlns:m="http://schemas.openxmlformats.org/officeDocument/2006/math">
                    <m:sPre>
                      <m:sPrePr>
                        <m:ctrlPr>
                          <a:rPr lang="en-US" altLang="zh-CN" sz="2000" i="1" dirty="0" smtClean="0">
                            <a:latin typeface="Cambria Math" panose="02040503050406030204" pitchFamily="18" charset="0"/>
                          </a:rPr>
                        </m:ctrlPr>
                      </m:sPrePr>
                      <m:sub/>
                      <m:sup>
                        <m:r>
                          <a:rPr lang="en-US" altLang="zh-CN" b="0" i="1" smtClean="0">
                            <a:latin typeface="Cambria Math"/>
                          </a:rPr>
                          <m:t>0</m:t>
                        </m:r>
                      </m:sup>
                      <m:e>
                        <m:r>
                          <a:rPr lang="en-US" altLang="zh-CN" b="0" i="1" smtClean="0">
                            <a:latin typeface="Cambria Math"/>
                          </a:rPr>
                          <m:t>𝑌</m:t>
                        </m:r>
                      </m:e>
                    </m:sPre>
                    <m:r>
                      <a:rPr lang="en-US" altLang="zh-CN" sz="2000" dirty="0">
                        <a:latin typeface="Cambria Math"/>
                      </a:rPr>
                      <m:t>=</m:t>
                    </m:r>
                    <m:d>
                      <m:dPr>
                        <m:begChr m:val="{"/>
                        <m:endChr m:val="}"/>
                        <m:ctrlPr>
                          <a:rPr lang="en-US" altLang="zh-CN" sz="2000" i="1" dirty="0" smtClean="0">
                            <a:latin typeface="Cambria Math" panose="02040503050406030204" pitchFamily="18" charset="0"/>
                          </a:rPr>
                        </m:ctrlPr>
                      </m:dPr>
                      <m:e>
                        <m:sPre>
                          <m:sPrePr>
                            <m:ctrlPr>
                              <a:rPr lang="en-US" altLang="zh-CN" sz="2000" i="1" dirty="0" smtClean="0">
                                <a:latin typeface="Cambria Math" panose="02040503050406030204" pitchFamily="18" charset="0"/>
                              </a:rPr>
                            </m:ctrlPr>
                          </m:sPrePr>
                          <m:sub>
                            <m:r>
                              <a:rPr lang="en-US" altLang="zh-CN" sz="2000" i="1" dirty="0" smtClean="0">
                                <a:latin typeface="Cambria Math"/>
                              </a:rPr>
                              <m:t>1</m:t>
                            </m:r>
                          </m:sub>
                          <m:sup>
                            <m:r>
                              <a:rPr lang="en-US" altLang="zh-CN" sz="2000" b="0" i="1" dirty="0" smtClean="0">
                                <a:latin typeface="Cambria Math"/>
                              </a:rPr>
                              <m:t>0</m:t>
                            </m:r>
                          </m:sup>
                          <m:e>
                            <m:r>
                              <a:rPr lang="en-US" altLang="zh-CN" sz="2000" i="1" dirty="0" smtClean="0">
                                <a:latin typeface="Cambria Math"/>
                              </a:rPr>
                              <m:t>𝑌</m:t>
                            </m:r>
                            <m:r>
                              <a:rPr lang="en-US" altLang="zh-CN" sz="2000" b="0" i="1" dirty="0" smtClean="0">
                                <a:latin typeface="Cambria Math"/>
                              </a:rPr>
                              <m:t>,</m:t>
                            </m:r>
                          </m:e>
                        </m:sPre>
                        <m:sPre>
                          <m:sPrePr>
                            <m:ctrlPr>
                              <a:rPr lang="en-US" altLang="zh-CN" sz="2000" i="1" dirty="0">
                                <a:latin typeface="Cambria Math" panose="02040503050406030204" pitchFamily="18" charset="0"/>
                              </a:rPr>
                            </m:ctrlPr>
                          </m:sPrePr>
                          <m:sub>
                            <m:r>
                              <a:rPr lang="en-US" altLang="zh-CN" sz="2000" b="0" i="1" dirty="0" smtClean="0">
                                <a:latin typeface="Cambria Math"/>
                              </a:rPr>
                              <m:t>2</m:t>
                            </m:r>
                          </m:sub>
                          <m:sup>
                            <m:r>
                              <a:rPr lang="en-US" altLang="zh-CN" sz="2000" i="1" dirty="0">
                                <a:latin typeface="Cambria Math"/>
                              </a:rPr>
                              <m:t>0</m:t>
                            </m:r>
                          </m:sup>
                          <m:e>
                            <m:r>
                              <a:rPr lang="en-US" altLang="zh-CN" sz="2000" i="1" dirty="0">
                                <a:latin typeface="Cambria Math"/>
                              </a:rPr>
                              <m:t>𝑌</m:t>
                            </m:r>
                            <m:r>
                              <a:rPr lang="en-US" altLang="zh-CN" sz="2000" i="1" dirty="0">
                                <a:latin typeface="Cambria Math"/>
                              </a:rPr>
                              <m:t>,…,</m:t>
                            </m:r>
                            <m:sPre>
                              <m:sPrePr>
                                <m:ctrlPr>
                                  <a:rPr lang="en-US" altLang="zh-CN" sz="2000" i="1" dirty="0">
                                    <a:latin typeface="Cambria Math" panose="02040503050406030204" pitchFamily="18" charset="0"/>
                                  </a:rPr>
                                </m:ctrlPr>
                              </m:sPrePr>
                              <m:sub>
                                <m:r>
                                  <a:rPr lang="en-US" altLang="zh-CN" sz="2000" b="0" i="1" dirty="0" smtClean="0">
                                    <a:latin typeface="Cambria Math"/>
                                  </a:rPr>
                                  <m:t>𝑁</m:t>
                                </m:r>
                              </m:sub>
                              <m:sup>
                                <m:r>
                                  <a:rPr lang="en-US" altLang="zh-CN" sz="2000" i="1" dirty="0">
                                    <a:latin typeface="Cambria Math"/>
                                  </a:rPr>
                                  <m:t>0</m:t>
                                </m:r>
                              </m:sup>
                              <m:e>
                                <m:r>
                                  <a:rPr lang="en-US" altLang="zh-CN" sz="2000" i="1" dirty="0">
                                    <a:latin typeface="Cambria Math"/>
                                  </a:rPr>
                                  <m:t>𝑌</m:t>
                                </m:r>
                              </m:e>
                            </m:sPre>
                          </m:e>
                        </m:sPre>
                      </m:e>
                    </m:d>
                  </m:oMath>
                </a14:m>
                <a:r>
                  <a:rPr lang="zh-CN" altLang="en-US" sz="2000" dirty="0" smtClean="0"/>
                  <a:t>，总失真</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a:rPr>
                          <m:t>𝐷</m:t>
                        </m:r>
                      </m:e>
                      <m:sub>
                        <m:r>
                          <a:rPr lang="en-US" altLang="zh-CN" sz="2000" b="0" i="1" smtClean="0">
                            <a:latin typeface="Cambria Math"/>
                          </a:rPr>
                          <m:t>0</m:t>
                        </m:r>
                      </m:sub>
                    </m:sSub>
                    <m:r>
                      <a:rPr lang="en-US" altLang="zh-CN" sz="2000" b="0" i="1" smtClean="0">
                        <a:latin typeface="Cambria Math"/>
                      </a:rPr>
                      <m:t>=</m:t>
                    </m:r>
                    <m:r>
                      <a:rPr lang="en-US" altLang="zh-CN" sz="2000" b="0" i="1" smtClean="0">
                        <a:latin typeface="Cambria Math"/>
                        <a:ea typeface="Cambria Math"/>
                      </a:rPr>
                      <m:t>∞</m:t>
                    </m:r>
                  </m:oMath>
                </a14:m>
                <a:r>
                  <a:rPr lang="zh-CN" altLang="en-US" sz="2000" dirty="0" smtClean="0"/>
                  <a:t>，</a:t>
                </a:r>
                <a:r>
                  <a:rPr lang="zh-CN" altLang="en-US" sz="2000" dirty="0"/>
                  <a:t>失真控制</a:t>
                </a:r>
                <a:r>
                  <a:rPr lang="zh-CN" altLang="en-US" sz="2000" dirty="0" smtClean="0"/>
                  <a:t>门限</a:t>
                </a:r>
                <a14:m>
                  <m:oMath xmlns:m="http://schemas.openxmlformats.org/officeDocument/2006/math">
                    <m:r>
                      <a:rPr lang="zh-CN" altLang="en-US" sz="2000" i="1" smtClean="0">
                        <a:latin typeface="Cambria Math"/>
                      </a:rPr>
                      <m:t>𝛿</m:t>
                    </m:r>
                  </m:oMath>
                </a14:m>
                <a:r>
                  <a:rPr lang="zh-CN" altLang="en-US" sz="2000" dirty="0" smtClean="0"/>
                  <a:t>，最大迭代次数</a:t>
                </a:r>
                <a:r>
                  <a:rPr lang="en-US" altLang="zh-CN" sz="2000" dirty="0" smtClean="0"/>
                  <a:t>M</a:t>
                </a:r>
                <a:r>
                  <a:rPr lang="zh-CN" altLang="en-US" sz="2000" dirty="0"/>
                  <a:t>，</a:t>
                </a:r>
                <a:r>
                  <a:rPr lang="zh-CN" altLang="en-US" sz="2000" dirty="0" smtClean="0"/>
                  <a:t>迭代次数</a:t>
                </a:r>
                <a:r>
                  <a:rPr lang="en-US" altLang="zh-CN" sz="2000" dirty="0" smtClean="0"/>
                  <a:t>m</a:t>
                </a:r>
                <a:r>
                  <a:rPr lang="zh-CN" altLang="en-US" sz="2000" dirty="0" smtClean="0"/>
                  <a:t>；</a:t>
                </a:r>
                <a:endParaRPr lang="en-US" altLang="zh-CN" sz="2000" dirty="0" smtClean="0"/>
              </a:p>
              <a:p>
                <a:pPr lvl="1">
                  <a:lnSpc>
                    <a:spcPct val="150000"/>
                  </a:lnSpc>
                </a:pPr>
                <a:r>
                  <a:rPr lang="en-US" altLang="zh-CN" sz="2000" dirty="0" smtClean="0"/>
                  <a:t>Step-1</a:t>
                </a:r>
                <a:r>
                  <a:rPr lang="zh-CN" altLang="en-US" sz="2000" dirty="0" smtClean="0"/>
                  <a:t>：初始化，从训练集</a:t>
                </a:r>
                <a:r>
                  <a:rPr lang="en-US" altLang="zh-CN" sz="2000" dirty="0" smtClean="0"/>
                  <a:t>S</a:t>
                </a:r>
                <a:r>
                  <a:rPr lang="zh-CN" altLang="en-US" sz="2000" dirty="0" smtClean="0"/>
                  <a:t>中随机挑选</a:t>
                </a:r>
                <a:r>
                  <a:rPr lang="en-US" altLang="zh-CN" sz="2000" dirty="0" smtClean="0"/>
                  <a:t>N</a:t>
                </a:r>
                <a:r>
                  <a:rPr lang="zh-CN" altLang="en-US" sz="2000" dirty="0" smtClean="0"/>
                  <a:t>个矢量数据，作为初始码书</a:t>
                </a:r>
                <a14:m>
                  <m:oMath xmlns:m="http://schemas.openxmlformats.org/officeDocument/2006/math">
                    <m:sPre>
                      <m:sPrePr>
                        <m:ctrlPr>
                          <a:rPr lang="en-US" altLang="zh-CN" sz="1400" i="1" dirty="0">
                            <a:latin typeface="Cambria Math" panose="02040503050406030204" pitchFamily="18" charset="0"/>
                          </a:rPr>
                        </m:ctrlPr>
                      </m:sPrePr>
                      <m:sub/>
                      <m:sup>
                        <m:r>
                          <a:rPr lang="en-US" altLang="zh-CN" sz="1400" b="0" i="1" dirty="0" smtClean="0">
                            <a:latin typeface="Cambria Math"/>
                          </a:rPr>
                          <m:t>0</m:t>
                        </m:r>
                      </m:sup>
                      <m:e>
                        <m:r>
                          <a:rPr lang="en-US" altLang="zh-CN" sz="2000" i="1">
                            <a:latin typeface="Cambria Math"/>
                          </a:rPr>
                          <m:t>𝑌</m:t>
                        </m:r>
                      </m:e>
                    </m:sPre>
                  </m:oMath>
                </a14:m>
                <a:r>
                  <a:rPr lang="zh-CN" altLang="en-US" sz="2000" dirty="0" smtClean="0"/>
                  <a:t>，并令</a:t>
                </a:r>
                <a:r>
                  <a:rPr lang="en-US" altLang="zh-CN" sz="2000" dirty="0" smtClean="0"/>
                  <a:t>m=1</a:t>
                </a:r>
                <a:r>
                  <a:rPr lang="zh-CN" altLang="en-US" sz="2000" dirty="0" smtClean="0"/>
                  <a:t>；</a:t>
                </a:r>
                <a:endParaRPr lang="en-US" altLang="zh-CN" sz="2000" dirty="0" smtClean="0"/>
              </a:p>
              <a:p>
                <a:pPr lvl="1">
                  <a:lnSpc>
                    <a:spcPct val="150000"/>
                  </a:lnSpc>
                </a:pPr>
                <a:r>
                  <a:rPr lang="en-US" altLang="zh-CN" sz="2000" dirty="0" smtClean="0"/>
                  <a:t>Step-2</a:t>
                </a:r>
                <a:r>
                  <a:rPr lang="zh-CN" altLang="en-US" sz="2000" dirty="0">
                    <a:sym typeface="Wingdings" pitchFamily="2" charset="2"/>
                  </a:rPr>
                  <a:t>：</a:t>
                </a:r>
                <a:r>
                  <a:rPr lang="zh-CN" altLang="en-US" sz="2000" dirty="0" smtClean="0"/>
                  <a:t>根据最近邻原则将</a:t>
                </a:r>
                <a:r>
                  <a:rPr lang="en-US" altLang="zh-CN" sz="2000" dirty="0" smtClean="0"/>
                  <a:t>S</a:t>
                </a:r>
                <a:r>
                  <a:rPr lang="zh-CN" altLang="en-US" sz="2000" dirty="0" smtClean="0"/>
                  <a:t>划分为</a:t>
                </a:r>
                <a:r>
                  <a:rPr lang="en-US" altLang="zh-CN" sz="2000" dirty="0" smtClean="0"/>
                  <a:t>N</a:t>
                </a:r>
                <a:r>
                  <a:rPr lang="zh-CN" altLang="en-US" sz="2000" dirty="0" smtClean="0"/>
                  <a:t>个子集</a:t>
                </a:r>
                <a14:m>
                  <m:oMath xmlns:m="http://schemas.openxmlformats.org/officeDocument/2006/math">
                    <m:sPre>
                      <m:sPrePr>
                        <m:ctrlPr>
                          <a:rPr lang="en-US" altLang="zh-CN" sz="2000" i="1" smtClean="0">
                            <a:latin typeface="Cambria Math" panose="02040503050406030204" pitchFamily="18" charset="0"/>
                          </a:rPr>
                        </m:ctrlPr>
                      </m:sPrePr>
                      <m:sub>
                        <m:r>
                          <a:rPr lang="en-US" altLang="zh-CN" sz="2000" i="1" smtClean="0">
                            <a:latin typeface="Cambria Math"/>
                          </a:rPr>
                          <m:t>1</m:t>
                        </m:r>
                      </m:sub>
                      <m:sup>
                        <m:r>
                          <a:rPr lang="en-US" altLang="zh-CN" sz="2000" b="0" i="1" smtClean="0">
                            <a:latin typeface="Cambria Math"/>
                          </a:rPr>
                          <m:t>𝑚</m:t>
                        </m:r>
                      </m:sup>
                      <m:e>
                        <m:r>
                          <a:rPr lang="en-US" altLang="zh-CN" sz="2000" b="0" i="1" smtClean="0">
                            <a:latin typeface="Cambria Math"/>
                          </a:rPr>
                          <m:t>𝑆</m:t>
                        </m:r>
                      </m:e>
                    </m:sPre>
                    <m:r>
                      <a:rPr lang="en-US" altLang="zh-CN" sz="2000" b="0" i="1" smtClean="0">
                        <a:latin typeface="Cambria Math"/>
                      </a:rPr>
                      <m:t>,</m:t>
                    </m:r>
                    <m:sPre>
                      <m:sPrePr>
                        <m:ctrlPr>
                          <a:rPr lang="en-US" altLang="zh-CN" sz="2000" i="1">
                            <a:latin typeface="Cambria Math" panose="02040503050406030204" pitchFamily="18" charset="0"/>
                          </a:rPr>
                        </m:ctrlPr>
                      </m:sPrePr>
                      <m:sub>
                        <m:r>
                          <a:rPr lang="en-US" altLang="zh-CN" sz="2000" b="0" i="1" smtClean="0">
                            <a:latin typeface="Cambria Math"/>
                          </a:rPr>
                          <m:t>2</m:t>
                        </m:r>
                      </m:sub>
                      <m:sup>
                        <m:r>
                          <a:rPr lang="en-US" altLang="zh-CN" sz="2000" i="1">
                            <a:latin typeface="Cambria Math"/>
                          </a:rPr>
                          <m:t>𝑚</m:t>
                        </m:r>
                      </m:sup>
                      <m:e>
                        <m:r>
                          <a:rPr lang="en-US" altLang="zh-CN" sz="2000" i="1">
                            <a:latin typeface="Cambria Math"/>
                          </a:rPr>
                          <m:t>𝑆</m:t>
                        </m:r>
                      </m:e>
                    </m:sPre>
                  </m:oMath>
                </a14:m>
                <a:r>
                  <a:rPr lang="en-US" altLang="zh-CN" sz="2000" dirty="0" smtClean="0"/>
                  <a:t>,…,</a:t>
                </a:r>
                <a:r>
                  <a:rPr lang="en-US" altLang="zh-CN" sz="2000" dirty="0"/>
                  <a:t> </a:t>
                </a:r>
                <a14:m>
                  <m:oMath xmlns:m="http://schemas.openxmlformats.org/officeDocument/2006/math">
                    <m:sPre>
                      <m:sPrePr>
                        <m:ctrlPr>
                          <a:rPr lang="en-US" altLang="zh-CN" sz="2000" i="1">
                            <a:latin typeface="Cambria Math" panose="02040503050406030204" pitchFamily="18" charset="0"/>
                          </a:rPr>
                        </m:ctrlPr>
                      </m:sPrePr>
                      <m:sub>
                        <m:r>
                          <a:rPr lang="en-US" altLang="zh-CN" sz="2000" b="0" i="1" smtClean="0">
                            <a:latin typeface="Cambria Math"/>
                          </a:rPr>
                          <m:t>𝑁</m:t>
                        </m:r>
                      </m:sub>
                      <m:sup>
                        <m:r>
                          <a:rPr lang="en-US" altLang="zh-CN" sz="2000" i="1">
                            <a:latin typeface="Cambria Math"/>
                          </a:rPr>
                          <m:t>𝑚</m:t>
                        </m:r>
                      </m:sup>
                      <m:e>
                        <m:r>
                          <a:rPr lang="en-US" altLang="zh-CN" sz="2000" i="1">
                            <a:latin typeface="Cambria Math"/>
                          </a:rPr>
                          <m:t>𝑆</m:t>
                        </m:r>
                      </m:e>
                    </m:sPre>
                  </m:oMath>
                </a14:m>
                <a:r>
                  <a:rPr lang="zh-CN" altLang="en-US" sz="2000" dirty="0" smtClean="0"/>
                  <a:t>，即当</a:t>
                </a:r>
                <a14:m>
                  <m:oMath xmlns:m="http://schemas.openxmlformats.org/officeDocument/2006/math">
                    <m:r>
                      <m:rPr>
                        <m:sty m:val="p"/>
                      </m:rPr>
                      <a:rPr lang="en-US" altLang="zh-CN" sz="2000" dirty="0">
                        <a:latin typeface="Cambria Math"/>
                      </a:rPr>
                      <m:t>X</m:t>
                    </m:r>
                    <m:r>
                      <a:rPr lang="en-US" altLang="zh-CN" sz="2000" i="1" dirty="0" smtClean="0">
                        <a:latin typeface="Cambria Math"/>
                        <a:ea typeface="Cambria Math"/>
                      </a:rPr>
                      <m:t>∈</m:t>
                    </m:r>
                    <m:sPre>
                      <m:sPrePr>
                        <m:ctrlPr>
                          <a:rPr lang="en-US" altLang="zh-CN" sz="2000" i="1" dirty="0" smtClean="0">
                            <a:latin typeface="Cambria Math" panose="02040503050406030204" pitchFamily="18" charset="0"/>
                            <a:ea typeface="Cambria Math"/>
                          </a:rPr>
                        </m:ctrlPr>
                      </m:sPrePr>
                      <m:sub>
                        <m:r>
                          <a:rPr lang="en-US" altLang="zh-CN" sz="2000" b="0" i="1" dirty="0" smtClean="0">
                            <a:latin typeface="Cambria Math"/>
                            <a:ea typeface="Cambria Math"/>
                          </a:rPr>
                          <m:t>𝑗</m:t>
                        </m:r>
                        <m:r>
                          <a:rPr lang="en-US" altLang="zh-CN" sz="2000" b="0" i="1" dirty="0" smtClean="0">
                            <a:latin typeface="Cambria Math"/>
                            <a:ea typeface="Cambria Math"/>
                          </a:rPr>
                          <m:t>=</m:t>
                        </m:r>
                        <m:r>
                          <a:rPr lang="en-US" altLang="zh-CN" sz="2000" b="0" i="1" dirty="0" smtClean="0">
                            <a:latin typeface="Cambria Math"/>
                            <a:ea typeface="Cambria Math"/>
                          </a:rPr>
                          <m:t>𝑙</m:t>
                        </m:r>
                      </m:sub>
                      <m:sup>
                        <m:r>
                          <a:rPr lang="en-US" altLang="zh-CN" sz="2000" b="0" i="1" dirty="0" smtClean="0">
                            <a:latin typeface="Cambria Math"/>
                            <a:ea typeface="Cambria Math"/>
                          </a:rPr>
                          <m:t>𝑚</m:t>
                        </m:r>
                      </m:sup>
                      <m:e>
                        <m:r>
                          <a:rPr lang="en-US" altLang="zh-CN" sz="2000" i="1" dirty="0" smtClean="0">
                            <a:latin typeface="Cambria Math"/>
                            <a:ea typeface="Cambria Math"/>
                          </a:rPr>
                          <m:t>𝑌</m:t>
                        </m:r>
                      </m:e>
                    </m:sPre>
                  </m:oMath>
                </a14:m>
                <a:r>
                  <a:rPr lang="zh-CN" altLang="en-US" sz="2000" dirty="0" smtClean="0"/>
                  <a:t>时，</a:t>
                </a:r>
                <a14:m>
                  <m:oMath xmlns:m="http://schemas.openxmlformats.org/officeDocument/2006/math">
                    <m:r>
                      <a:rPr lang="en-US" altLang="zh-CN" sz="2000" b="0" i="1" smtClean="0">
                        <a:latin typeface="Cambria Math"/>
                      </a:rPr>
                      <m:t>𝑑</m:t>
                    </m:r>
                    <m:d>
                      <m:dPr>
                        <m:ctrlPr>
                          <a:rPr lang="en-US" altLang="zh-CN" sz="2000" b="0" i="1" smtClean="0">
                            <a:latin typeface="Cambria Math" panose="02040503050406030204" pitchFamily="18" charset="0"/>
                          </a:rPr>
                        </m:ctrlPr>
                      </m:dPr>
                      <m:e>
                        <m:r>
                          <a:rPr lang="en-US" altLang="zh-CN" sz="2000" b="0" i="1" smtClean="0">
                            <a:latin typeface="Cambria Math"/>
                          </a:rPr>
                          <m:t>𝑋</m:t>
                        </m:r>
                        <m:r>
                          <a:rPr lang="en-US" altLang="zh-CN" sz="2000" b="0" i="1" smtClean="0">
                            <a:latin typeface="Cambria Math"/>
                          </a:rPr>
                          <m:t>,</m:t>
                        </m:r>
                        <m:sPre>
                          <m:sPrePr>
                            <m:ctrlPr>
                              <a:rPr lang="en-US" altLang="zh-CN" sz="2000" i="1" dirty="0">
                                <a:latin typeface="Cambria Math" panose="02040503050406030204" pitchFamily="18" charset="0"/>
                                <a:ea typeface="Cambria Math"/>
                              </a:rPr>
                            </m:ctrlPr>
                          </m:sPrePr>
                          <m:sub>
                            <m:r>
                              <a:rPr lang="en-US" altLang="zh-CN" sz="2000" b="0" i="1" dirty="0" smtClean="0">
                                <a:latin typeface="Cambria Math"/>
                                <a:ea typeface="Cambria Math"/>
                              </a:rPr>
                              <m:t>𝑗</m:t>
                            </m:r>
                            <m:r>
                              <a:rPr lang="en-US" altLang="zh-CN" sz="2000" b="0" i="1" dirty="0" smtClean="0">
                                <a:latin typeface="Cambria Math"/>
                                <a:ea typeface="Cambria Math"/>
                              </a:rPr>
                              <m:t>=</m:t>
                            </m:r>
                            <m:r>
                              <a:rPr lang="en-US" altLang="zh-CN" sz="2000" b="0" i="1" dirty="0" smtClean="0">
                                <a:latin typeface="Cambria Math"/>
                                <a:ea typeface="Cambria Math"/>
                              </a:rPr>
                              <m:t>𝑙</m:t>
                            </m:r>
                          </m:sub>
                          <m:sup>
                            <m:r>
                              <a:rPr lang="en-US" altLang="zh-CN" sz="2000" i="1" dirty="0">
                                <a:latin typeface="Cambria Math"/>
                                <a:ea typeface="Cambria Math"/>
                              </a:rPr>
                              <m:t>𝑚</m:t>
                            </m:r>
                            <m:r>
                              <a:rPr lang="en-US" altLang="zh-CN" sz="2000" b="0" i="1" dirty="0" smtClean="0">
                                <a:latin typeface="Cambria Math"/>
                                <a:ea typeface="Cambria Math"/>
                              </a:rPr>
                              <m:t>−1</m:t>
                            </m:r>
                          </m:sup>
                          <m:e>
                            <m:r>
                              <a:rPr lang="en-US" altLang="zh-CN" sz="2000" i="1" dirty="0">
                                <a:latin typeface="Cambria Math"/>
                                <a:ea typeface="Cambria Math"/>
                              </a:rPr>
                              <m:t>𝑌</m:t>
                            </m:r>
                          </m:e>
                        </m:sPre>
                      </m:e>
                    </m:d>
                    <m:r>
                      <a:rPr lang="en-US" altLang="zh-CN" sz="2000" i="1">
                        <a:latin typeface="Cambria Math"/>
                      </a:rPr>
                      <m:t>≤</m:t>
                    </m:r>
                    <m:r>
                      <a:rPr lang="en-US" altLang="zh-CN" sz="2000" i="1">
                        <a:latin typeface="Cambria Math"/>
                      </a:rPr>
                      <m:t>𝑑</m:t>
                    </m:r>
                    <m:d>
                      <m:dPr>
                        <m:ctrlPr>
                          <a:rPr lang="en-US" altLang="zh-CN" sz="2000" i="1">
                            <a:latin typeface="Cambria Math" panose="02040503050406030204" pitchFamily="18" charset="0"/>
                          </a:rPr>
                        </m:ctrlPr>
                      </m:dPr>
                      <m:e>
                        <m:r>
                          <a:rPr lang="en-US" altLang="zh-CN" sz="2000" i="1">
                            <a:latin typeface="Cambria Math"/>
                          </a:rPr>
                          <m:t>𝑋</m:t>
                        </m:r>
                        <m:r>
                          <a:rPr lang="en-US" altLang="zh-CN" sz="2000" i="1">
                            <a:latin typeface="Cambria Math"/>
                          </a:rPr>
                          <m:t>,</m:t>
                        </m:r>
                        <m:sPre>
                          <m:sPrePr>
                            <m:ctrlPr>
                              <a:rPr lang="en-US" altLang="zh-CN" sz="2000" i="1" dirty="0">
                                <a:latin typeface="Cambria Math" panose="02040503050406030204" pitchFamily="18" charset="0"/>
                                <a:ea typeface="Cambria Math"/>
                              </a:rPr>
                            </m:ctrlPr>
                          </m:sPrePr>
                          <m:sub>
                            <m:r>
                              <a:rPr lang="en-US" altLang="zh-CN" sz="2000" b="0" i="1" dirty="0" smtClean="0">
                                <a:latin typeface="Cambria Math"/>
                                <a:ea typeface="Cambria Math"/>
                              </a:rPr>
                              <m:t>𝑖</m:t>
                            </m:r>
                          </m:sub>
                          <m:sup>
                            <m:r>
                              <a:rPr lang="en-US" altLang="zh-CN" sz="2000" i="1" dirty="0">
                                <a:latin typeface="Cambria Math"/>
                                <a:ea typeface="Cambria Math"/>
                              </a:rPr>
                              <m:t>𝑚</m:t>
                            </m:r>
                            <m:r>
                              <a:rPr lang="en-US" altLang="zh-CN" sz="2000" b="0" i="1" dirty="0" smtClean="0">
                                <a:latin typeface="Cambria Math"/>
                                <a:ea typeface="Cambria Math"/>
                              </a:rPr>
                              <m:t>−1</m:t>
                            </m:r>
                          </m:sup>
                          <m:e>
                            <m:r>
                              <a:rPr lang="en-US" altLang="zh-CN" sz="2000" i="1" dirty="0">
                                <a:latin typeface="Cambria Math"/>
                                <a:ea typeface="Cambria Math"/>
                              </a:rPr>
                              <m:t>𝑌</m:t>
                            </m:r>
                          </m:e>
                        </m:sPre>
                      </m:e>
                    </m:d>
                    <m:r>
                      <a:rPr lang="en-US" altLang="zh-CN" sz="2000" b="0" i="1" dirty="0" smtClean="0">
                        <a:latin typeface="Cambria Math"/>
                        <a:ea typeface="Cambria Math"/>
                      </a:rPr>
                      <m:t>, ∀</m:t>
                    </m:r>
                    <m:r>
                      <a:rPr lang="en-US" altLang="zh-CN" sz="2000" b="0" i="1" dirty="0" smtClean="0">
                        <a:latin typeface="Cambria Math"/>
                        <a:ea typeface="Cambria Math"/>
                      </a:rPr>
                      <m:t>𝑖</m:t>
                    </m:r>
                    <m:r>
                      <a:rPr lang="en-US" altLang="zh-CN" sz="2000" b="0" i="1" dirty="0" smtClean="0">
                        <a:latin typeface="Cambria Math"/>
                        <a:ea typeface="Cambria Math"/>
                      </a:rPr>
                      <m:t>,</m:t>
                    </m:r>
                    <m:r>
                      <a:rPr lang="en-US" altLang="zh-CN" sz="2000" b="0" i="1" dirty="0" smtClean="0">
                        <a:latin typeface="Cambria Math"/>
                        <a:ea typeface="Cambria Math"/>
                      </a:rPr>
                      <m:t>𝑗</m:t>
                    </m:r>
                    <m:r>
                      <a:rPr lang="en-US" altLang="zh-CN" sz="2000" b="0" i="1" dirty="0" smtClean="0">
                        <a:latin typeface="Cambria Math"/>
                        <a:ea typeface="Cambria Math"/>
                      </a:rPr>
                      <m:t>=</m:t>
                    </m:r>
                    <m:r>
                      <a:rPr lang="en-US" altLang="zh-CN" sz="2000" b="0" i="1" dirty="0" smtClean="0">
                        <a:latin typeface="Cambria Math"/>
                        <a:ea typeface="Cambria Math"/>
                      </a:rPr>
                      <m:t>𝑙</m:t>
                    </m:r>
                  </m:oMath>
                </a14:m>
                <a:r>
                  <a:rPr lang="zh-CN" altLang="en-US" sz="2000" dirty="0" smtClean="0"/>
                  <a:t>；计算总体量化失真：</a:t>
                </a:r>
                <a:endParaRPr lang="en-US" altLang="zh-CN" sz="2000" dirty="0" smtClean="0"/>
              </a:p>
              <a:p>
                <a:pPr marL="471487" lvl="1" indent="0" algn="ctr">
                  <a:lnSpc>
                    <a:spcPct val="150000"/>
                  </a:lnSpc>
                  <a:buNone/>
                </a:pPr>
                <a14:m>
                  <m:oMathPara xmlns:m="http://schemas.openxmlformats.org/officeDocument/2006/math">
                    <m:oMathParaPr>
                      <m:jc m:val="centerGroup"/>
                    </m:oMathParaPr>
                    <m:oMath xmlns:m="http://schemas.openxmlformats.org/officeDocument/2006/math">
                      <m:sSup>
                        <m:sSupPr>
                          <m:ctrlPr>
                            <a:rPr lang="en-US" altLang="zh-CN" sz="2000" i="1" smtClean="0">
                              <a:latin typeface="Cambria Math" panose="02040503050406030204" pitchFamily="18" charset="0"/>
                            </a:rPr>
                          </m:ctrlPr>
                        </m:sSupPr>
                        <m:e>
                          <m:r>
                            <a:rPr lang="en-US" altLang="zh-CN" sz="2000" b="0" i="1" smtClean="0">
                              <a:latin typeface="Cambria Math"/>
                            </a:rPr>
                            <m:t>𝐷</m:t>
                          </m:r>
                        </m:e>
                        <m:sup>
                          <m:r>
                            <a:rPr lang="en-US" altLang="zh-CN" sz="2000" b="0" i="1" smtClean="0">
                              <a:latin typeface="Cambria Math"/>
                            </a:rPr>
                            <m:t>𝑚</m:t>
                          </m:r>
                        </m:sup>
                      </m:sSup>
                      <m:r>
                        <a:rPr lang="en-US" altLang="zh-CN" sz="2000" b="0" i="1" smtClean="0">
                          <a:latin typeface="Cambria Math"/>
                        </a:rPr>
                        <m:t>=</m:t>
                      </m:r>
                      <m:nary>
                        <m:naryPr>
                          <m:chr m:val="∑"/>
                          <m:ctrlPr>
                            <a:rPr lang="en-US" altLang="zh-CN" sz="2000" b="0" i="1" smtClean="0">
                              <a:latin typeface="Cambria Math" panose="02040503050406030204" pitchFamily="18" charset="0"/>
                            </a:rPr>
                          </m:ctrlPr>
                        </m:naryPr>
                        <m:sub>
                          <m:r>
                            <m:rPr>
                              <m:brk m:alnAt="23"/>
                            </m:rPr>
                            <a:rPr lang="en-US" altLang="zh-CN" sz="2000" b="0" i="1" smtClean="0">
                              <a:latin typeface="Cambria Math"/>
                            </a:rPr>
                            <m:t>𝑙</m:t>
                          </m:r>
                          <m:r>
                            <a:rPr lang="en-US" altLang="zh-CN" sz="2000" b="0" i="1" smtClean="0">
                              <a:latin typeface="Cambria Math"/>
                            </a:rPr>
                            <m:t>=1</m:t>
                          </m:r>
                        </m:sub>
                        <m:sup>
                          <m:r>
                            <a:rPr lang="en-US" altLang="zh-CN" sz="2000" b="0" i="1" smtClean="0">
                              <a:latin typeface="Cambria Math"/>
                            </a:rPr>
                            <m:t>𝑁</m:t>
                          </m:r>
                        </m:sup>
                        <m:e>
                          <m:nary>
                            <m:naryPr>
                              <m:chr m:val="∑"/>
                              <m:supHide m:val="on"/>
                              <m:ctrlPr>
                                <a:rPr lang="en-US" altLang="zh-CN" sz="2000" i="1">
                                  <a:latin typeface="Cambria Math" panose="02040503050406030204" pitchFamily="18" charset="0"/>
                                </a:rPr>
                              </m:ctrlPr>
                            </m:naryPr>
                            <m:sub>
                              <m:r>
                                <m:rPr>
                                  <m:brk m:alnAt="23"/>
                                </m:rPr>
                                <a:rPr lang="en-US" altLang="zh-CN" sz="2000" i="1">
                                  <a:latin typeface="Cambria Math"/>
                                </a:rPr>
                                <m:t>𝑋</m:t>
                              </m:r>
                              <m:r>
                                <a:rPr lang="en-US" altLang="zh-CN" sz="2000" i="1">
                                  <a:latin typeface="Cambria Math"/>
                                  <a:ea typeface="Cambria Math"/>
                                </a:rPr>
                                <m:t>∈</m:t>
                              </m:r>
                              <m:sPre>
                                <m:sPrePr>
                                  <m:ctrlPr>
                                    <a:rPr lang="en-US" altLang="zh-CN" sz="2000" i="1">
                                      <a:latin typeface="Cambria Math" panose="02040503050406030204" pitchFamily="18" charset="0"/>
                                    </a:rPr>
                                  </m:ctrlPr>
                                </m:sPrePr>
                                <m:sub>
                                  <m:r>
                                    <a:rPr lang="en-US" altLang="zh-CN" sz="2000" i="1">
                                      <a:latin typeface="Cambria Math"/>
                                    </a:rPr>
                                    <m:t>𝑙</m:t>
                                  </m:r>
                                </m:sub>
                                <m:sup>
                                  <m:r>
                                    <a:rPr lang="en-US" altLang="zh-CN" sz="2000" i="1">
                                      <a:latin typeface="Cambria Math"/>
                                    </a:rPr>
                                    <m:t>𝑚</m:t>
                                  </m:r>
                                </m:sup>
                                <m:e>
                                  <m:r>
                                    <a:rPr lang="en-US" altLang="zh-CN" sz="2000" i="1">
                                      <a:latin typeface="Cambria Math"/>
                                    </a:rPr>
                                    <m:t>𝑆</m:t>
                                  </m:r>
                                </m:e>
                              </m:sPre>
                            </m:sub>
                            <m:sup/>
                            <m:e>
                              <m:r>
                                <a:rPr lang="en-US" altLang="zh-CN" sz="2000" i="1">
                                  <a:latin typeface="Cambria Math"/>
                                </a:rPr>
                                <m:t>𝑑</m:t>
                              </m:r>
                              <m:r>
                                <a:rPr lang="en-US" altLang="zh-CN" sz="2000" i="1">
                                  <a:latin typeface="Cambria Math"/>
                                </a:rPr>
                                <m:t>(</m:t>
                              </m:r>
                              <m:r>
                                <a:rPr lang="en-US" altLang="zh-CN" sz="2000" i="1">
                                  <a:latin typeface="Cambria Math"/>
                                </a:rPr>
                                <m:t>𝑋</m:t>
                              </m:r>
                              <m:r>
                                <a:rPr lang="en-US" altLang="zh-CN" sz="2000" i="1">
                                  <a:latin typeface="Cambria Math"/>
                                </a:rPr>
                                <m:t>,</m:t>
                              </m:r>
                              <m:sPre>
                                <m:sPrePr>
                                  <m:ctrlPr>
                                    <a:rPr lang="en-US" altLang="zh-CN" sz="2000" i="1" dirty="0">
                                      <a:latin typeface="Cambria Math" panose="02040503050406030204" pitchFamily="18" charset="0"/>
                                    </a:rPr>
                                  </m:ctrlPr>
                                </m:sPrePr>
                                <m:sub>
                                  <m:r>
                                    <a:rPr lang="en-US" altLang="zh-CN" sz="2000" i="1" dirty="0">
                                      <a:latin typeface="Cambria Math"/>
                                    </a:rPr>
                                    <m:t>𝑙</m:t>
                                  </m:r>
                                </m:sub>
                                <m:sup>
                                  <m:r>
                                    <a:rPr lang="en-US" altLang="zh-CN" sz="2000" i="1" dirty="0">
                                      <a:latin typeface="Cambria Math"/>
                                    </a:rPr>
                                    <m:t>𝑚</m:t>
                                  </m:r>
                                  <m:r>
                                    <a:rPr lang="en-US" altLang="zh-CN" sz="2000" i="1" dirty="0">
                                      <a:latin typeface="Cambria Math"/>
                                    </a:rPr>
                                    <m:t>−1</m:t>
                                  </m:r>
                                </m:sup>
                                <m:e>
                                  <m:r>
                                    <a:rPr lang="en-US" altLang="zh-CN" sz="2000" i="1" dirty="0">
                                      <a:latin typeface="Cambria Math"/>
                                    </a:rPr>
                                    <m:t>𝑌</m:t>
                                  </m:r>
                                </m:e>
                              </m:sPre>
                              <m:r>
                                <a:rPr lang="en-US" altLang="zh-CN" sz="2000" i="1">
                                  <a:latin typeface="Cambria Math"/>
                                </a:rPr>
                                <m:t>)</m:t>
                              </m:r>
                            </m:e>
                          </m:nary>
                        </m:e>
                      </m:nary>
                    </m:oMath>
                  </m:oMathPara>
                </a14:m>
                <a:endParaRPr lang="en-US" altLang="zh-CN" sz="2000" dirty="0" smtClean="0"/>
              </a:p>
            </p:txBody>
          </p:sp>
        </mc:Choice>
        <mc:Fallback xmlns="">
          <p:sp>
            <p:nvSpPr>
              <p:cNvPr id="3" name="内容占位符 2"/>
              <p:cNvSpPr>
                <a:spLocks noGrp="1" noRot="1" noChangeAspect="1" noMove="1" noResize="1" noEditPoints="1" noAdjustHandles="1" noChangeArrowheads="1" noChangeShapeType="1" noTextEdit="1"/>
              </p:cNvSpPr>
              <p:nvPr>
                <p:ph idx="4294967295"/>
              </p:nvPr>
            </p:nvSpPr>
            <p:spPr>
              <a:xfrm>
                <a:off x="531440" y="980728"/>
                <a:ext cx="8001000" cy="5616624"/>
              </a:xfrm>
              <a:blipFill rotWithShape="0">
                <a:blip r:embed="rId2"/>
                <a:stretch>
                  <a:fillRect l="-838"/>
                </a:stretch>
              </a:blipFill>
            </p:spPr>
            <p:txBody>
              <a:bodyPr/>
              <a:lstStyle/>
              <a:p>
                <a:r>
                  <a:rPr lang="zh-CN" altLang="en-US">
                    <a:noFill/>
                  </a:rPr>
                  <a:t> </a:t>
                </a:r>
              </a:p>
            </p:txBody>
          </p:sp>
        </mc:Fallback>
      </mc:AlternateContent>
      <p:sp>
        <p:nvSpPr>
          <p:cNvPr id="6" name="灯片编号占位符 5"/>
          <p:cNvSpPr>
            <a:spLocks noGrp="1"/>
          </p:cNvSpPr>
          <p:nvPr>
            <p:ph type="sldNum" sz="quarter" idx="12"/>
          </p:nvPr>
        </p:nvSpPr>
        <p:spPr/>
        <p:txBody>
          <a:bodyPr/>
          <a:lstStyle/>
          <a:p>
            <a:fld id="{0C913308-F349-4B6D-A68A-DD1791B4A57B}" type="slidenum">
              <a:rPr lang="zh-CN" altLang="en-US" smtClean="0"/>
              <a:t>46</a:t>
            </a:fld>
            <a:endParaRPr lang="zh-CN" altLang="en-US"/>
          </a:p>
        </p:txBody>
      </p:sp>
    </p:spTree>
    <p:extLst>
      <p:ext uri="{BB962C8B-B14F-4D97-AF65-F5344CB8AC3E}">
        <p14:creationId xmlns:p14="http://schemas.microsoft.com/office/powerpoint/2010/main" val="652333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57200" y="44624"/>
            <a:ext cx="8229600" cy="864096"/>
          </a:xfrm>
        </p:spPr>
        <p:txBody>
          <a:bodyPr/>
          <a:lstStyle/>
          <a:p>
            <a:pPr algn="ctr"/>
            <a:r>
              <a:rPr lang="en-US" altLang="zh-CN" sz="3600" b="1" kern="1200" dirty="0" smtClean="0"/>
              <a:t>VQ</a:t>
            </a:r>
            <a:r>
              <a:rPr lang="zh-CN" altLang="en-US" sz="3600" b="1" kern="1200" dirty="0" smtClean="0"/>
              <a:t>设计算法</a:t>
            </a:r>
            <a:r>
              <a:rPr lang="en-US" altLang="zh-CN" sz="3600" b="1" kern="1200" dirty="0" smtClean="0"/>
              <a:t>-2</a:t>
            </a:r>
            <a:endParaRPr lang="zh-CN" altLang="en-US" sz="3600" dirty="0"/>
          </a:p>
        </p:txBody>
      </p:sp>
      <mc:AlternateContent xmlns:mc="http://schemas.openxmlformats.org/markup-compatibility/2006" xmlns:a14="http://schemas.microsoft.com/office/drawing/2010/main">
        <mc:Choice Requires="a14">
          <p:sp>
            <p:nvSpPr>
              <p:cNvPr id="7" name="内容占位符 6"/>
              <p:cNvSpPr>
                <a:spLocks noGrp="1"/>
              </p:cNvSpPr>
              <p:nvPr>
                <p:ph idx="4294967295"/>
              </p:nvPr>
            </p:nvSpPr>
            <p:spPr>
              <a:xfrm>
                <a:off x="611560" y="1124744"/>
                <a:ext cx="8001000" cy="5256584"/>
              </a:xfrm>
            </p:spPr>
            <p:txBody>
              <a:bodyPr>
                <a:normAutofit fontScale="92500"/>
              </a:bodyPr>
              <a:lstStyle/>
              <a:p>
                <a:pPr marL="471487" lvl="1" indent="0">
                  <a:lnSpc>
                    <a:spcPct val="150000"/>
                  </a:lnSpc>
                  <a:buNone/>
                </a:pPr>
                <a:r>
                  <a:rPr lang="zh-CN" altLang="en-US" sz="2000" dirty="0" smtClean="0"/>
                  <a:t>更新码字：</a:t>
                </a:r>
                <a:r>
                  <a:rPr lang="en-US" altLang="zh-CN" sz="2000" dirty="0"/>
                  <a:t> </a:t>
                </a:r>
                <a14:m>
                  <m:oMath xmlns:m="http://schemas.openxmlformats.org/officeDocument/2006/math">
                    <m:sPre>
                      <m:sPrePr>
                        <m:ctrlPr>
                          <a:rPr lang="en-US" altLang="zh-CN" sz="2000" i="1" dirty="0">
                            <a:latin typeface="Cambria Math" panose="02040503050406030204" pitchFamily="18" charset="0"/>
                          </a:rPr>
                        </m:ctrlPr>
                      </m:sPrePr>
                      <m:sub/>
                      <m:sup>
                        <m:r>
                          <a:rPr lang="en-US" altLang="zh-CN" sz="2000" b="0" i="1" dirty="0" smtClean="0">
                            <a:latin typeface="Cambria Math"/>
                          </a:rPr>
                          <m:t>𝑚</m:t>
                        </m:r>
                      </m:sup>
                      <m:e>
                        <m:r>
                          <a:rPr lang="en-US" altLang="zh-CN" sz="2000" i="1">
                            <a:latin typeface="Cambria Math"/>
                          </a:rPr>
                          <m:t>𝑌</m:t>
                        </m:r>
                      </m:e>
                    </m:sPre>
                    <m:r>
                      <a:rPr lang="en-US" altLang="zh-CN" sz="2000" dirty="0">
                        <a:latin typeface="Cambria Math"/>
                      </a:rPr>
                      <m:t>=</m:t>
                    </m:r>
                    <m:d>
                      <m:dPr>
                        <m:begChr m:val="{"/>
                        <m:endChr m:val="}"/>
                        <m:ctrlPr>
                          <a:rPr lang="en-US" altLang="zh-CN" sz="2000" i="1" dirty="0">
                            <a:latin typeface="Cambria Math" panose="02040503050406030204" pitchFamily="18" charset="0"/>
                          </a:rPr>
                        </m:ctrlPr>
                      </m:dPr>
                      <m:e>
                        <m:sPre>
                          <m:sPrePr>
                            <m:ctrlPr>
                              <a:rPr lang="en-US" altLang="zh-CN" sz="2000" i="1" dirty="0">
                                <a:latin typeface="Cambria Math" panose="02040503050406030204" pitchFamily="18" charset="0"/>
                              </a:rPr>
                            </m:ctrlPr>
                          </m:sPrePr>
                          <m:sub>
                            <m:r>
                              <a:rPr lang="en-US" altLang="zh-CN" sz="2000" i="1" dirty="0">
                                <a:latin typeface="Cambria Math"/>
                              </a:rPr>
                              <m:t>1</m:t>
                            </m:r>
                          </m:sub>
                          <m:sup>
                            <m:r>
                              <a:rPr lang="en-US" altLang="zh-CN" sz="2000" b="0" i="1" dirty="0" smtClean="0">
                                <a:latin typeface="Cambria Math"/>
                              </a:rPr>
                              <m:t>𝑚</m:t>
                            </m:r>
                          </m:sup>
                          <m:e>
                            <m:r>
                              <a:rPr lang="en-US" altLang="zh-CN" sz="2000" i="1" dirty="0">
                                <a:latin typeface="Cambria Math"/>
                              </a:rPr>
                              <m:t>𝑌</m:t>
                            </m:r>
                            <m:r>
                              <a:rPr lang="en-US" altLang="zh-CN" sz="2000" i="1" dirty="0">
                                <a:latin typeface="Cambria Math"/>
                              </a:rPr>
                              <m:t>,</m:t>
                            </m:r>
                          </m:e>
                        </m:sPre>
                        <m:sPre>
                          <m:sPrePr>
                            <m:ctrlPr>
                              <a:rPr lang="en-US" altLang="zh-CN" sz="2000" i="1" dirty="0">
                                <a:latin typeface="Cambria Math" panose="02040503050406030204" pitchFamily="18" charset="0"/>
                              </a:rPr>
                            </m:ctrlPr>
                          </m:sPrePr>
                          <m:sub>
                            <m:r>
                              <a:rPr lang="en-US" altLang="zh-CN" sz="2000" i="1" dirty="0">
                                <a:latin typeface="Cambria Math"/>
                              </a:rPr>
                              <m:t>2</m:t>
                            </m:r>
                          </m:sub>
                          <m:sup>
                            <m:r>
                              <a:rPr lang="en-US" altLang="zh-CN" sz="2000" b="0" i="1" dirty="0" smtClean="0">
                                <a:latin typeface="Cambria Math"/>
                              </a:rPr>
                              <m:t>𝑚</m:t>
                            </m:r>
                          </m:sup>
                          <m:e>
                            <m:r>
                              <a:rPr lang="en-US" altLang="zh-CN" sz="2000" i="1" dirty="0">
                                <a:latin typeface="Cambria Math"/>
                              </a:rPr>
                              <m:t>𝑌</m:t>
                            </m:r>
                            <m:r>
                              <a:rPr lang="en-US" altLang="zh-CN" sz="2000" i="1" dirty="0">
                                <a:latin typeface="Cambria Math"/>
                              </a:rPr>
                              <m:t>,…,</m:t>
                            </m:r>
                            <m:sPre>
                              <m:sPrePr>
                                <m:ctrlPr>
                                  <a:rPr lang="en-US" altLang="zh-CN" sz="2000" i="1" dirty="0">
                                    <a:latin typeface="Cambria Math" panose="02040503050406030204" pitchFamily="18" charset="0"/>
                                  </a:rPr>
                                </m:ctrlPr>
                              </m:sPrePr>
                              <m:sub>
                                <m:r>
                                  <a:rPr lang="en-US" altLang="zh-CN" sz="2000" i="1" dirty="0">
                                    <a:latin typeface="Cambria Math"/>
                                  </a:rPr>
                                  <m:t>𝑁</m:t>
                                </m:r>
                              </m:sub>
                              <m:sup>
                                <m:r>
                                  <a:rPr lang="en-US" altLang="zh-CN" sz="2000" b="0" i="1" dirty="0" smtClean="0">
                                    <a:latin typeface="Cambria Math"/>
                                  </a:rPr>
                                  <m:t>𝑚</m:t>
                                </m:r>
                              </m:sup>
                              <m:e>
                                <m:r>
                                  <a:rPr lang="en-US" altLang="zh-CN" sz="2000" i="1" dirty="0">
                                    <a:latin typeface="Cambria Math"/>
                                  </a:rPr>
                                  <m:t>𝑌</m:t>
                                </m:r>
                              </m:e>
                            </m:sPre>
                          </m:e>
                        </m:sPre>
                      </m:e>
                    </m:d>
                  </m:oMath>
                </a14:m>
                <a:endParaRPr lang="en-US" altLang="zh-CN" sz="2000" dirty="0" smtClean="0"/>
              </a:p>
              <a:p>
                <a:pPr marL="471487" lvl="1" indent="0" algn="ctr">
                  <a:lnSpc>
                    <a:spcPct val="150000"/>
                  </a:lnSpc>
                  <a:buNone/>
                </a:pPr>
                <a14:m>
                  <m:oMathPara xmlns:m="http://schemas.openxmlformats.org/officeDocument/2006/math">
                    <m:oMathParaPr>
                      <m:jc m:val="centerGroup"/>
                    </m:oMathParaPr>
                    <m:oMath xmlns:m="http://schemas.openxmlformats.org/officeDocument/2006/math">
                      <m:sPre>
                        <m:sPrePr>
                          <m:ctrlPr>
                            <a:rPr lang="en-US" altLang="zh-CN" sz="2000" i="1" dirty="0">
                              <a:latin typeface="Cambria Math" panose="02040503050406030204" pitchFamily="18" charset="0"/>
                            </a:rPr>
                          </m:ctrlPr>
                        </m:sPrePr>
                        <m:sub>
                          <m:r>
                            <a:rPr lang="en-US" altLang="zh-CN" sz="2000" b="0" i="1" dirty="0" smtClean="0">
                              <a:latin typeface="Cambria Math"/>
                            </a:rPr>
                            <m:t>𝑖</m:t>
                          </m:r>
                        </m:sub>
                        <m:sup>
                          <m:r>
                            <a:rPr lang="en-US" altLang="zh-CN" sz="2000" i="1" dirty="0">
                              <a:latin typeface="Cambria Math"/>
                            </a:rPr>
                            <m:t>𝑚</m:t>
                          </m:r>
                        </m:sup>
                        <m:e>
                          <m:r>
                            <a:rPr lang="en-US" altLang="zh-CN" sz="2000" i="1" dirty="0">
                              <a:latin typeface="Cambria Math"/>
                            </a:rPr>
                            <m:t>𝑌</m:t>
                          </m:r>
                          <m:r>
                            <a:rPr lang="en-US" altLang="zh-CN" sz="2000" b="0" i="1" dirty="0" smtClean="0">
                              <a:latin typeface="Cambria Math"/>
                            </a:rPr>
                            <m:t>=</m:t>
                          </m:r>
                        </m:e>
                      </m:sPre>
                      <m:f>
                        <m:fPr>
                          <m:ctrlPr>
                            <a:rPr lang="en-US" altLang="zh-CN" sz="2000" i="1" dirty="0" smtClean="0">
                              <a:latin typeface="Cambria Math" panose="02040503050406030204" pitchFamily="18" charset="0"/>
                            </a:rPr>
                          </m:ctrlPr>
                        </m:fPr>
                        <m:num>
                          <m:r>
                            <a:rPr lang="en-US" altLang="zh-CN" sz="2000" b="0" i="1" dirty="0" smtClean="0">
                              <a:latin typeface="Cambria Math"/>
                            </a:rPr>
                            <m:t>1</m:t>
                          </m:r>
                        </m:num>
                        <m:den>
                          <m:sSub>
                            <m:sSubPr>
                              <m:ctrlPr>
                                <a:rPr lang="en-US" altLang="zh-CN" sz="2000" i="1" dirty="0" smtClean="0">
                                  <a:latin typeface="Cambria Math" panose="02040503050406030204" pitchFamily="18" charset="0"/>
                                </a:rPr>
                              </m:ctrlPr>
                            </m:sSubPr>
                            <m:e>
                              <m:r>
                                <a:rPr lang="en-US" altLang="zh-CN" sz="2000" b="0" i="1" dirty="0" smtClean="0">
                                  <a:latin typeface="Cambria Math"/>
                                </a:rPr>
                                <m:t>𝑁</m:t>
                              </m:r>
                            </m:e>
                            <m:sub>
                              <m:r>
                                <a:rPr lang="en-US" altLang="zh-CN" sz="2000" b="0" i="1" dirty="0" smtClean="0">
                                  <a:latin typeface="Cambria Math"/>
                                </a:rPr>
                                <m:t>1</m:t>
                              </m:r>
                            </m:sub>
                          </m:sSub>
                        </m:den>
                      </m:f>
                      <m:nary>
                        <m:naryPr>
                          <m:chr m:val="∑"/>
                          <m:supHide m:val="on"/>
                          <m:ctrlPr>
                            <a:rPr lang="en-US" altLang="zh-CN" sz="2000" i="1" dirty="0" smtClean="0">
                              <a:latin typeface="Cambria Math" panose="02040503050406030204" pitchFamily="18" charset="0"/>
                            </a:rPr>
                          </m:ctrlPr>
                        </m:naryPr>
                        <m:sub>
                          <m:r>
                            <m:rPr>
                              <m:brk m:alnAt="7"/>
                            </m:rPr>
                            <a:rPr lang="en-US" altLang="zh-CN" sz="2000" b="0" i="1" dirty="0" smtClean="0">
                              <a:latin typeface="Cambria Math"/>
                            </a:rPr>
                            <m:t>𝑋</m:t>
                          </m:r>
                          <m:r>
                            <a:rPr lang="en-US" altLang="zh-CN" sz="2000" b="0" i="1" dirty="0" smtClean="0">
                              <a:latin typeface="Cambria Math"/>
                              <a:ea typeface="Cambria Math"/>
                            </a:rPr>
                            <m:t>∈</m:t>
                          </m:r>
                          <m:sPre>
                            <m:sPrePr>
                              <m:ctrlPr>
                                <a:rPr lang="en-US" altLang="zh-CN" sz="2000" i="1">
                                  <a:latin typeface="Cambria Math" panose="02040503050406030204" pitchFamily="18" charset="0"/>
                                </a:rPr>
                              </m:ctrlPr>
                            </m:sPrePr>
                            <m:sub>
                              <m:r>
                                <a:rPr lang="en-US" altLang="zh-CN" sz="2000" b="0" i="1" smtClean="0">
                                  <a:latin typeface="Cambria Math"/>
                                </a:rPr>
                                <m:t>𝑖</m:t>
                              </m:r>
                            </m:sub>
                            <m:sup>
                              <m:r>
                                <a:rPr lang="en-US" altLang="zh-CN" sz="2000" i="1">
                                  <a:latin typeface="Cambria Math"/>
                                </a:rPr>
                                <m:t>𝑚</m:t>
                              </m:r>
                            </m:sup>
                            <m:e>
                              <m:r>
                                <a:rPr lang="en-US" altLang="zh-CN" sz="2000" i="1">
                                  <a:latin typeface="Cambria Math"/>
                                </a:rPr>
                                <m:t>𝑆</m:t>
                              </m:r>
                            </m:e>
                          </m:sPre>
                        </m:sub>
                        <m:sup/>
                        <m:e>
                          <m:r>
                            <a:rPr lang="en-US" altLang="zh-CN" sz="2000" b="0" i="1" dirty="0" smtClean="0">
                              <a:latin typeface="Cambria Math"/>
                            </a:rPr>
                            <m:t>𝑋</m:t>
                          </m:r>
                        </m:e>
                      </m:nary>
                    </m:oMath>
                  </m:oMathPara>
                </a14:m>
                <a:endParaRPr lang="en-US" altLang="zh-CN" sz="2000" dirty="0" smtClean="0"/>
              </a:p>
              <a:p>
                <a:pPr marL="471487" lvl="1" indent="0">
                  <a:lnSpc>
                    <a:spcPct val="150000"/>
                  </a:lnSpc>
                  <a:buNone/>
                </a:pPr>
                <a:r>
                  <a:rPr lang="zh-CN" altLang="en-US" sz="2000" dirty="0" smtClean="0"/>
                  <a:t>计算相对失真改进量</a:t>
                </a:r>
                <a14:m>
                  <m:oMath xmlns:m="http://schemas.openxmlformats.org/officeDocument/2006/math">
                    <m:sSup>
                      <m:sSupPr>
                        <m:ctrlPr>
                          <a:rPr lang="en-US" altLang="zh-CN" sz="2000" i="1">
                            <a:latin typeface="Cambria Math" panose="02040503050406030204" pitchFamily="18" charset="0"/>
                          </a:rPr>
                        </m:ctrlPr>
                      </m:sSupPr>
                      <m:e>
                        <m:r>
                          <a:rPr lang="zh-CN" altLang="en-US" sz="2000" i="1">
                            <a:latin typeface="Cambria Math"/>
                          </a:rPr>
                          <m:t>𝛿</m:t>
                        </m:r>
                      </m:e>
                      <m:sup>
                        <m:r>
                          <a:rPr lang="en-US" altLang="zh-CN" sz="2000" i="1">
                            <a:latin typeface="Cambria Math"/>
                          </a:rPr>
                          <m:t>𝑚</m:t>
                        </m:r>
                      </m:sup>
                    </m:sSup>
                  </m:oMath>
                </a14:m>
                <a:r>
                  <a:rPr lang="zh-CN" altLang="en-US" sz="2000" dirty="0" smtClean="0"/>
                  <a:t>：</a:t>
                </a:r>
                <a:endParaRPr lang="en-US" altLang="zh-CN" sz="2000" dirty="0" smtClean="0"/>
              </a:p>
              <a:p>
                <a:pPr marL="471487" lvl="1" indent="0" algn="ctr">
                  <a:lnSpc>
                    <a:spcPct val="150000"/>
                  </a:lnSpc>
                  <a:buNone/>
                </a:pPr>
                <a14:m>
                  <m:oMathPara xmlns:m="http://schemas.openxmlformats.org/officeDocument/2006/math">
                    <m:oMathParaPr>
                      <m:jc m:val="centerGroup"/>
                    </m:oMathParaPr>
                    <m:oMath xmlns:m="http://schemas.openxmlformats.org/officeDocument/2006/math">
                      <m:sSup>
                        <m:sSupPr>
                          <m:ctrlPr>
                            <a:rPr lang="en-US" altLang="zh-CN" sz="2000" i="1" smtClean="0">
                              <a:latin typeface="Cambria Math" panose="02040503050406030204" pitchFamily="18" charset="0"/>
                            </a:rPr>
                          </m:ctrlPr>
                        </m:sSupPr>
                        <m:e>
                          <m:r>
                            <a:rPr lang="zh-CN" altLang="en-US" sz="2000" i="1" smtClean="0">
                              <a:latin typeface="Cambria Math"/>
                            </a:rPr>
                            <m:t>𝛿</m:t>
                          </m:r>
                        </m:e>
                        <m:sup>
                          <m:r>
                            <a:rPr lang="en-US" altLang="zh-CN" sz="2000" b="0" i="1" smtClean="0">
                              <a:latin typeface="Cambria Math"/>
                            </a:rPr>
                            <m:t>𝑚</m:t>
                          </m:r>
                        </m:sup>
                      </m:sSup>
                      <m:r>
                        <a:rPr lang="en-US" altLang="zh-CN" sz="2000" b="0" i="1" smtClean="0">
                          <a:latin typeface="Cambria Math"/>
                        </a:rPr>
                        <m:t>=</m:t>
                      </m:r>
                      <m:d>
                        <m:dPr>
                          <m:begChr m:val="|"/>
                          <m:endChr m:val="|"/>
                          <m:ctrlPr>
                            <a:rPr lang="en-US" altLang="zh-CN" sz="2000" b="0" i="1" smtClean="0">
                              <a:latin typeface="Cambria Math" panose="02040503050406030204" pitchFamily="18" charset="0"/>
                            </a:rPr>
                          </m:ctrlPr>
                        </m:dPr>
                        <m:e>
                          <m:f>
                            <m:fPr>
                              <m:ctrlPr>
                                <a:rPr lang="en-US" altLang="zh-CN" sz="2000" b="0" i="1" smtClean="0">
                                  <a:latin typeface="Cambria Math" panose="02040503050406030204" pitchFamily="18" charset="0"/>
                                </a:rPr>
                              </m:ctrlPr>
                            </m:fPr>
                            <m:num>
                              <m:sSup>
                                <m:sSupPr>
                                  <m:ctrlPr>
                                    <a:rPr lang="en-US" altLang="zh-CN" sz="2000" b="0" i="1" smtClean="0">
                                      <a:latin typeface="Cambria Math" panose="02040503050406030204" pitchFamily="18" charset="0"/>
                                    </a:rPr>
                                  </m:ctrlPr>
                                </m:sSupPr>
                                <m:e>
                                  <m:r>
                                    <a:rPr lang="en-US" altLang="zh-CN" sz="2000" b="0" i="1" smtClean="0">
                                      <a:latin typeface="Cambria Math"/>
                                    </a:rPr>
                                    <m:t>𝐷</m:t>
                                  </m:r>
                                </m:e>
                                <m:sup>
                                  <m:r>
                                    <a:rPr lang="en-US" altLang="zh-CN" sz="2000" b="0" i="1" smtClean="0">
                                      <a:latin typeface="Cambria Math"/>
                                    </a:rPr>
                                    <m:t>𝑚</m:t>
                                  </m:r>
                                  <m:r>
                                    <a:rPr lang="en-US" altLang="zh-CN" sz="2000" b="0" i="1" smtClean="0">
                                      <a:latin typeface="Cambria Math"/>
                                    </a:rPr>
                                    <m:t>−1</m:t>
                                  </m:r>
                                </m:sup>
                              </m:sSup>
                              <m:r>
                                <a:rPr lang="en-US" altLang="zh-CN" sz="2000" b="0" i="1" smtClean="0">
                                  <a:latin typeface="Cambria Math"/>
                                </a:rPr>
                                <m:t>−</m:t>
                              </m:r>
                              <m:sSup>
                                <m:sSupPr>
                                  <m:ctrlPr>
                                    <a:rPr lang="en-US" altLang="zh-CN" sz="2000" i="1">
                                      <a:latin typeface="Cambria Math" panose="02040503050406030204" pitchFamily="18" charset="0"/>
                                    </a:rPr>
                                  </m:ctrlPr>
                                </m:sSupPr>
                                <m:e>
                                  <m:r>
                                    <a:rPr lang="en-US" altLang="zh-CN" sz="2000" i="1">
                                      <a:latin typeface="Cambria Math"/>
                                    </a:rPr>
                                    <m:t>𝐷</m:t>
                                  </m:r>
                                </m:e>
                                <m:sup>
                                  <m:r>
                                    <a:rPr lang="en-US" altLang="zh-CN" sz="2000" i="1">
                                      <a:latin typeface="Cambria Math"/>
                                    </a:rPr>
                                    <m:t>𝑚</m:t>
                                  </m:r>
                                </m:sup>
                              </m:sSup>
                            </m:num>
                            <m:den>
                              <m:sSup>
                                <m:sSupPr>
                                  <m:ctrlPr>
                                    <a:rPr lang="en-US" altLang="zh-CN" sz="2000" b="0" i="1" smtClean="0">
                                      <a:latin typeface="Cambria Math" panose="02040503050406030204" pitchFamily="18" charset="0"/>
                                    </a:rPr>
                                  </m:ctrlPr>
                                </m:sSupPr>
                                <m:e>
                                  <m:r>
                                    <a:rPr lang="en-US" altLang="zh-CN" sz="2000" b="0" i="1" smtClean="0">
                                      <a:latin typeface="Cambria Math"/>
                                    </a:rPr>
                                    <m:t>𝐷</m:t>
                                  </m:r>
                                </m:e>
                                <m:sup>
                                  <m:r>
                                    <a:rPr lang="en-US" altLang="zh-CN" sz="2000" b="0" i="1" smtClean="0">
                                      <a:latin typeface="Cambria Math"/>
                                    </a:rPr>
                                    <m:t>𝑚</m:t>
                                  </m:r>
                                </m:sup>
                              </m:sSup>
                            </m:den>
                          </m:f>
                        </m:e>
                      </m:d>
                    </m:oMath>
                  </m:oMathPara>
                </a14:m>
                <a:endParaRPr lang="en-US" altLang="zh-CN" sz="2000" b="0" i="1" dirty="0" smtClean="0">
                  <a:latin typeface="Cambria Math"/>
                </a:endParaRPr>
              </a:p>
              <a:p>
                <a:pPr marL="471487" lvl="1" indent="0">
                  <a:lnSpc>
                    <a:spcPct val="150000"/>
                  </a:lnSpc>
                  <a:buNone/>
                </a:pPr>
                <a:r>
                  <a:rPr lang="zh-CN" altLang="en-US" sz="2000" dirty="0" smtClean="0"/>
                  <a:t>将</a:t>
                </a:r>
                <a14:m>
                  <m:oMath xmlns:m="http://schemas.openxmlformats.org/officeDocument/2006/math">
                    <m:sSup>
                      <m:sSupPr>
                        <m:ctrlPr>
                          <a:rPr lang="en-US" altLang="zh-CN" sz="2000" i="1">
                            <a:latin typeface="Cambria Math" panose="02040503050406030204" pitchFamily="18" charset="0"/>
                          </a:rPr>
                        </m:ctrlPr>
                      </m:sSupPr>
                      <m:e>
                        <m:r>
                          <a:rPr lang="zh-CN" altLang="en-US" sz="2000" i="1">
                            <a:latin typeface="Cambria Math"/>
                          </a:rPr>
                          <m:t>𝛿</m:t>
                        </m:r>
                      </m:e>
                      <m:sup>
                        <m:r>
                          <a:rPr lang="en-US" altLang="zh-CN" sz="2000" i="1">
                            <a:latin typeface="Cambria Math"/>
                          </a:rPr>
                          <m:t>𝑚</m:t>
                        </m:r>
                      </m:sup>
                    </m:sSup>
                  </m:oMath>
                </a14:m>
                <a:r>
                  <a:rPr lang="zh-CN" altLang="en-US" sz="2000" dirty="0" smtClean="0"/>
                  <a:t>与</a:t>
                </a:r>
                <a14:m>
                  <m:oMath xmlns:m="http://schemas.openxmlformats.org/officeDocument/2006/math">
                    <m:r>
                      <a:rPr lang="zh-CN" altLang="en-US" sz="2000" i="1" dirty="0" smtClean="0">
                        <a:latin typeface="Cambria Math"/>
                      </a:rPr>
                      <m:t>𝛿</m:t>
                    </m:r>
                  </m:oMath>
                </a14:m>
                <a:r>
                  <a:rPr lang="zh-CN" altLang="en-US" sz="2000" dirty="0" smtClean="0"/>
                  <a:t>进行比较，如果</a:t>
                </a:r>
                <a14:m>
                  <m:oMath xmlns:m="http://schemas.openxmlformats.org/officeDocument/2006/math">
                    <m:sSup>
                      <m:sSupPr>
                        <m:ctrlPr>
                          <a:rPr lang="en-US" altLang="zh-CN" sz="2000" i="1">
                            <a:latin typeface="Cambria Math" panose="02040503050406030204" pitchFamily="18" charset="0"/>
                          </a:rPr>
                        </m:ctrlPr>
                      </m:sSupPr>
                      <m:e>
                        <m:r>
                          <a:rPr lang="zh-CN" altLang="en-US" sz="2000" i="1">
                            <a:latin typeface="Cambria Math"/>
                          </a:rPr>
                          <m:t>𝛿</m:t>
                        </m:r>
                      </m:e>
                      <m:sup>
                        <m:r>
                          <a:rPr lang="en-US" altLang="zh-CN" sz="2000" i="1">
                            <a:latin typeface="Cambria Math"/>
                          </a:rPr>
                          <m:t>𝑚</m:t>
                        </m:r>
                      </m:sup>
                    </m:sSup>
                    <m:r>
                      <a:rPr lang="en-US" altLang="zh-CN" sz="2000" i="1" smtClean="0">
                        <a:latin typeface="Cambria Math"/>
                        <a:ea typeface="Cambria Math"/>
                      </a:rPr>
                      <m:t>≤</m:t>
                    </m:r>
                    <m:r>
                      <a:rPr lang="zh-CN" altLang="en-US" sz="2000" i="1" smtClean="0">
                        <a:latin typeface="Cambria Math"/>
                        <a:ea typeface="Cambria Math"/>
                      </a:rPr>
                      <m:t>𝛿</m:t>
                    </m:r>
                  </m:oMath>
                </a14:m>
                <a:r>
                  <a:rPr lang="zh-CN" altLang="en-US" sz="2000" dirty="0" smtClean="0"/>
                  <a:t>则转</a:t>
                </a:r>
                <a:r>
                  <a:rPr lang="en-US" altLang="zh-CN" sz="2000" dirty="0" smtClean="0"/>
                  <a:t>Step-3</a:t>
                </a:r>
                <a:r>
                  <a:rPr lang="zh-CN" altLang="en-US" sz="2000" dirty="0" smtClean="0"/>
                  <a:t>；否则如果</a:t>
                </a:r>
                <a:r>
                  <a:rPr lang="en-US" altLang="zh-CN" sz="2000" dirty="0" smtClean="0"/>
                  <a:t>m&gt;M</a:t>
                </a:r>
                <a:r>
                  <a:rPr lang="zh-CN" altLang="en-US" sz="2000" dirty="0" smtClean="0"/>
                  <a:t>，转</a:t>
                </a:r>
                <a:r>
                  <a:rPr lang="en-US" altLang="zh-CN" sz="2000" dirty="0" smtClean="0"/>
                  <a:t>Step-3</a:t>
                </a:r>
                <a:r>
                  <a:rPr lang="zh-CN" altLang="en-US" sz="2000" dirty="0" smtClean="0"/>
                  <a:t>；</a:t>
                </a:r>
                <a:r>
                  <a:rPr lang="en-US" altLang="zh-CN" sz="2000" dirty="0" smtClean="0"/>
                  <a:t>m=m+1</a:t>
                </a:r>
                <a:r>
                  <a:rPr lang="zh-CN" altLang="en-US" sz="2000" dirty="0" smtClean="0"/>
                  <a:t>，转</a:t>
                </a:r>
                <a:r>
                  <a:rPr lang="en-US" altLang="zh-CN" sz="2000" dirty="0" smtClean="0"/>
                  <a:t>Step-2</a:t>
                </a:r>
              </a:p>
              <a:p>
                <a:pPr lvl="1">
                  <a:lnSpc>
                    <a:spcPct val="150000"/>
                  </a:lnSpc>
                </a:pPr>
                <a:r>
                  <a:rPr lang="en-US" altLang="zh-CN" sz="2000" dirty="0" smtClean="0"/>
                  <a:t>Step-3</a:t>
                </a:r>
                <a:r>
                  <a:rPr lang="zh-CN" altLang="en-US" sz="2000" dirty="0" smtClean="0"/>
                  <a:t>：获得最终训练结果</a:t>
                </a:r>
                <a14:m>
                  <m:oMath xmlns:m="http://schemas.openxmlformats.org/officeDocument/2006/math">
                    <m:sPre>
                      <m:sPrePr>
                        <m:ctrlPr>
                          <a:rPr lang="en-US" altLang="zh-CN" sz="2000" i="1" dirty="0">
                            <a:latin typeface="Cambria Math" panose="02040503050406030204" pitchFamily="18" charset="0"/>
                          </a:rPr>
                        </m:ctrlPr>
                      </m:sPrePr>
                      <m:sub/>
                      <m:sup>
                        <m:r>
                          <a:rPr lang="en-US" altLang="zh-CN" sz="2000" i="1" dirty="0">
                            <a:latin typeface="Cambria Math"/>
                          </a:rPr>
                          <m:t>𝑚</m:t>
                        </m:r>
                      </m:sup>
                      <m:e>
                        <m:r>
                          <a:rPr lang="en-US" altLang="zh-CN" sz="2000" i="1">
                            <a:latin typeface="Cambria Math"/>
                          </a:rPr>
                          <m:t>𝑌</m:t>
                        </m:r>
                      </m:e>
                    </m:sPre>
                    <m:r>
                      <a:rPr lang="en-US" altLang="zh-CN" sz="2000" dirty="0">
                        <a:latin typeface="Cambria Math"/>
                      </a:rPr>
                      <m:t>=</m:t>
                    </m:r>
                    <m:d>
                      <m:dPr>
                        <m:begChr m:val="{"/>
                        <m:endChr m:val="}"/>
                        <m:ctrlPr>
                          <a:rPr lang="en-US" altLang="zh-CN" sz="2000" i="1" dirty="0">
                            <a:latin typeface="Cambria Math" panose="02040503050406030204" pitchFamily="18" charset="0"/>
                          </a:rPr>
                        </m:ctrlPr>
                      </m:dPr>
                      <m:e>
                        <m:sPre>
                          <m:sPrePr>
                            <m:ctrlPr>
                              <a:rPr lang="en-US" altLang="zh-CN" sz="2000" i="1" dirty="0">
                                <a:latin typeface="Cambria Math" panose="02040503050406030204" pitchFamily="18" charset="0"/>
                              </a:rPr>
                            </m:ctrlPr>
                          </m:sPrePr>
                          <m:sub>
                            <m:r>
                              <a:rPr lang="en-US" altLang="zh-CN" sz="2000" i="1" dirty="0">
                                <a:latin typeface="Cambria Math"/>
                              </a:rPr>
                              <m:t>1</m:t>
                            </m:r>
                          </m:sub>
                          <m:sup>
                            <m:r>
                              <a:rPr lang="en-US" altLang="zh-CN" sz="2000" i="1" dirty="0">
                                <a:latin typeface="Cambria Math"/>
                              </a:rPr>
                              <m:t>𝑚</m:t>
                            </m:r>
                          </m:sup>
                          <m:e>
                            <m:r>
                              <a:rPr lang="en-US" altLang="zh-CN" sz="2000" i="1" dirty="0">
                                <a:latin typeface="Cambria Math"/>
                              </a:rPr>
                              <m:t>𝑌</m:t>
                            </m:r>
                            <m:r>
                              <a:rPr lang="en-US" altLang="zh-CN" sz="2000" i="1" dirty="0">
                                <a:latin typeface="Cambria Math"/>
                              </a:rPr>
                              <m:t>,</m:t>
                            </m:r>
                          </m:e>
                        </m:sPre>
                        <m:sPre>
                          <m:sPrePr>
                            <m:ctrlPr>
                              <a:rPr lang="en-US" altLang="zh-CN" sz="2000" i="1" dirty="0">
                                <a:latin typeface="Cambria Math" panose="02040503050406030204" pitchFamily="18" charset="0"/>
                              </a:rPr>
                            </m:ctrlPr>
                          </m:sPrePr>
                          <m:sub>
                            <m:r>
                              <a:rPr lang="en-US" altLang="zh-CN" sz="2000" i="1" dirty="0">
                                <a:latin typeface="Cambria Math"/>
                              </a:rPr>
                              <m:t>2</m:t>
                            </m:r>
                          </m:sub>
                          <m:sup>
                            <m:r>
                              <a:rPr lang="en-US" altLang="zh-CN" sz="2000" i="1" dirty="0">
                                <a:latin typeface="Cambria Math"/>
                              </a:rPr>
                              <m:t>𝑚</m:t>
                            </m:r>
                          </m:sup>
                          <m:e>
                            <m:r>
                              <a:rPr lang="en-US" altLang="zh-CN" sz="2000" i="1" dirty="0">
                                <a:latin typeface="Cambria Math"/>
                              </a:rPr>
                              <m:t>𝑌</m:t>
                            </m:r>
                            <m:r>
                              <a:rPr lang="en-US" altLang="zh-CN" sz="2000" i="1" dirty="0">
                                <a:latin typeface="Cambria Math"/>
                              </a:rPr>
                              <m:t>,…,</m:t>
                            </m:r>
                            <m:sPre>
                              <m:sPrePr>
                                <m:ctrlPr>
                                  <a:rPr lang="en-US" altLang="zh-CN" sz="2000" i="1" dirty="0">
                                    <a:latin typeface="Cambria Math" panose="02040503050406030204" pitchFamily="18" charset="0"/>
                                  </a:rPr>
                                </m:ctrlPr>
                              </m:sPrePr>
                              <m:sub>
                                <m:r>
                                  <a:rPr lang="en-US" altLang="zh-CN" sz="2000" i="1" dirty="0">
                                    <a:latin typeface="Cambria Math"/>
                                  </a:rPr>
                                  <m:t>𝑁</m:t>
                                </m:r>
                              </m:sub>
                              <m:sup>
                                <m:r>
                                  <a:rPr lang="en-US" altLang="zh-CN" sz="2000" i="1" dirty="0">
                                    <a:latin typeface="Cambria Math"/>
                                  </a:rPr>
                                  <m:t>𝑚</m:t>
                                </m:r>
                              </m:sup>
                              <m:e>
                                <m:r>
                                  <a:rPr lang="en-US" altLang="zh-CN" sz="2000" i="1" dirty="0">
                                    <a:latin typeface="Cambria Math"/>
                                  </a:rPr>
                                  <m:t>𝑌</m:t>
                                </m:r>
                              </m:e>
                            </m:sPre>
                          </m:e>
                        </m:sPre>
                      </m:e>
                    </m:d>
                  </m:oMath>
                </a14:m>
                <a:r>
                  <a:rPr lang="zh-CN" altLang="en-US" sz="2000" dirty="0" smtClean="0"/>
                  <a:t>和总失真</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a:rPr>
                          <m:t>𝐷</m:t>
                        </m:r>
                      </m:e>
                      <m:sup>
                        <m:r>
                          <a:rPr lang="en-US" altLang="zh-CN" sz="2000" i="1">
                            <a:latin typeface="Cambria Math"/>
                          </a:rPr>
                          <m:t>𝑚</m:t>
                        </m:r>
                      </m:sup>
                    </m:sSup>
                  </m:oMath>
                </a14:m>
                <a:r>
                  <a:rPr lang="zh-CN" altLang="en-US" sz="2000" dirty="0" smtClean="0"/>
                  <a:t>。</a:t>
                </a:r>
                <a:endParaRPr lang="en-US" altLang="zh-CN" sz="2000" dirty="0" smtClean="0"/>
              </a:p>
              <a:p>
                <a:pPr>
                  <a:lnSpc>
                    <a:spcPct val="150000"/>
                  </a:lnSpc>
                </a:pPr>
                <a:r>
                  <a:rPr lang="zh-CN" altLang="en-US" sz="2400" dirty="0" smtClean="0"/>
                  <a:t>在</a:t>
                </a:r>
                <a:r>
                  <a:rPr lang="en-US" altLang="zh-CN" sz="2400" dirty="0" smtClean="0"/>
                  <a:t>VQ</a:t>
                </a:r>
                <a:r>
                  <a:rPr lang="zh-CN" altLang="en-US" sz="2400" dirty="0" smtClean="0"/>
                  <a:t>算法中可根据实际应用定义距离函数</a:t>
                </a:r>
                <a:r>
                  <a:rPr lang="en-US" altLang="zh-CN" sz="2400" dirty="0" smtClean="0"/>
                  <a:t>d</a:t>
                </a:r>
                <a:endParaRPr lang="zh-CN" altLang="en-US" sz="2400" dirty="0"/>
              </a:p>
            </p:txBody>
          </p:sp>
        </mc:Choice>
        <mc:Fallback xmlns="">
          <p:sp>
            <p:nvSpPr>
              <p:cNvPr id="7" name="内容占位符 6"/>
              <p:cNvSpPr>
                <a:spLocks noGrp="1" noRot="1" noChangeAspect="1" noMove="1" noResize="1" noEditPoints="1" noAdjustHandles="1" noChangeArrowheads="1" noChangeShapeType="1" noTextEdit="1"/>
              </p:cNvSpPr>
              <p:nvPr>
                <p:ph idx="4294967295"/>
              </p:nvPr>
            </p:nvSpPr>
            <p:spPr>
              <a:xfrm>
                <a:off x="611560" y="1124744"/>
                <a:ext cx="8001000" cy="5256584"/>
              </a:xfrm>
              <a:blipFill rotWithShape="0">
                <a:blip r:embed="rId2"/>
                <a:stretch>
                  <a:fillRect l="-838"/>
                </a:stretch>
              </a:blipFill>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fld id="{0C913308-F349-4B6D-A68A-DD1791B4A57B}" type="slidenum">
              <a:rPr lang="zh-CN" altLang="en-US" smtClean="0"/>
              <a:t>47</a:t>
            </a:fld>
            <a:endParaRPr lang="zh-CN" altLang="en-US"/>
          </a:p>
        </p:txBody>
      </p:sp>
    </p:spTree>
    <p:extLst>
      <p:ext uri="{BB962C8B-B14F-4D97-AF65-F5344CB8AC3E}">
        <p14:creationId xmlns:p14="http://schemas.microsoft.com/office/powerpoint/2010/main" val="15069500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778098"/>
          </a:xfrm>
        </p:spPr>
        <p:txBody>
          <a:bodyPr/>
          <a:lstStyle/>
          <a:p>
            <a:pPr algn="ctr"/>
            <a:r>
              <a:rPr lang="en-US" altLang="zh-CN" sz="3600" b="1" kern="1200" dirty="0" smtClean="0"/>
              <a:t>VQ</a:t>
            </a:r>
            <a:r>
              <a:rPr lang="zh-CN" altLang="en-US" sz="3600" b="1" kern="1200" dirty="0" smtClean="0"/>
              <a:t>设计</a:t>
            </a:r>
            <a:r>
              <a:rPr lang="zh-CN" altLang="en-US" sz="3600" b="1" kern="1200" dirty="0"/>
              <a:t>算法</a:t>
            </a:r>
            <a:r>
              <a:rPr lang="en-US" altLang="zh-CN" sz="3600" b="1" kern="1200" dirty="0" smtClean="0"/>
              <a:t>-3</a:t>
            </a:r>
            <a:endParaRPr lang="zh-CN" altLang="en-US" sz="3600" dirty="0"/>
          </a:p>
        </p:txBody>
      </p:sp>
      <p:sp>
        <p:nvSpPr>
          <p:cNvPr id="3" name="内容占位符 2"/>
          <p:cNvSpPr>
            <a:spLocks noGrp="1"/>
          </p:cNvSpPr>
          <p:nvPr>
            <p:ph idx="1"/>
          </p:nvPr>
        </p:nvSpPr>
        <p:spPr>
          <a:xfrm>
            <a:off x="457200" y="1052736"/>
            <a:ext cx="8229600" cy="5073427"/>
          </a:xfrm>
        </p:spPr>
        <p:txBody>
          <a:bodyPr>
            <a:normAutofit lnSpcReduction="10000"/>
          </a:bodyPr>
          <a:lstStyle/>
          <a:p>
            <a:pPr>
              <a:lnSpc>
                <a:spcPct val="150000"/>
              </a:lnSpc>
            </a:pPr>
            <a:r>
              <a:rPr lang="zh-CN" altLang="en-US" sz="2400" dirty="0" smtClean="0"/>
              <a:t>初始码书选择对最终获得的码书性能有较大影响</a:t>
            </a:r>
            <a:endParaRPr lang="en-US" altLang="zh-CN" sz="2400" dirty="0" smtClean="0"/>
          </a:p>
          <a:p>
            <a:pPr lvl="1">
              <a:lnSpc>
                <a:spcPct val="150000"/>
              </a:lnSpc>
            </a:pPr>
            <a:r>
              <a:rPr lang="zh-CN" altLang="en-US" sz="2000" dirty="0" smtClean="0"/>
              <a:t>随机选择法</a:t>
            </a:r>
            <a:endParaRPr lang="en-US" altLang="zh-CN" sz="2000" dirty="0" smtClean="0"/>
          </a:p>
          <a:p>
            <a:pPr lvl="2">
              <a:lnSpc>
                <a:spcPct val="150000"/>
              </a:lnSpc>
            </a:pPr>
            <a:r>
              <a:rPr lang="zh-CN" altLang="en-US" sz="2000" dirty="0"/>
              <a:t>无空</a:t>
            </a:r>
            <a:r>
              <a:rPr lang="zh-CN" altLang="en-US" sz="2000" dirty="0" smtClean="0"/>
              <a:t>胞腔问题</a:t>
            </a:r>
            <a:endParaRPr lang="en-US" altLang="zh-CN" sz="2000" dirty="0" smtClean="0"/>
          </a:p>
          <a:p>
            <a:pPr lvl="2">
              <a:lnSpc>
                <a:spcPct val="150000"/>
              </a:lnSpc>
            </a:pPr>
            <a:r>
              <a:rPr lang="zh-CN" altLang="en-US" sz="2000" dirty="0"/>
              <a:t>可能会选择到非典型</a:t>
            </a:r>
            <a:r>
              <a:rPr lang="zh-CN" altLang="en-US" sz="2000" dirty="0" smtClean="0"/>
              <a:t>码字，导致迭代算法不收敛</a:t>
            </a:r>
            <a:endParaRPr lang="en-US" altLang="zh-CN" sz="2000" dirty="0" smtClean="0"/>
          </a:p>
          <a:p>
            <a:pPr lvl="1">
              <a:lnSpc>
                <a:spcPct val="150000"/>
              </a:lnSpc>
            </a:pPr>
            <a:r>
              <a:rPr lang="zh-CN" altLang="en-US" sz="2000" dirty="0" smtClean="0"/>
              <a:t>分裂码书法</a:t>
            </a:r>
            <a:endParaRPr lang="en-US" altLang="zh-CN" sz="2000" dirty="0" smtClean="0"/>
          </a:p>
          <a:p>
            <a:pPr lvl="2">
              <a:lnSpc>
                <a:spcPct val="150000"/>
              </a:lnSpc>
            </a:pPr>
            <a:r>
              <a:rPr lang="zh-CN" altLang="en-US" sz="2000" dirty="0" smtClean="0"/>
              <a:t>选择全体训练矢量数据质心为第一个初始码字，然后</a:t>
            </a:r>
            <a:r>
              <a:rPr lang="en-US" altLang="zh-CN" sz="2000" dirty="0" smtClean="0"/>
              <a:t>1</a:t>
            </a:r>
            <a:r>
              <a:rPr lang="zh-CN" altLang="en-US" sz="2000" dirty="0" smtClean="0"/>
              <a:t>分为</a:t>
            </a:r>
            <a:r>
              <a:rPr lang="en-US" altLang="zh-CN" sz="2000" dirty="0" smtClean="0"/>
              <a:t>2</a:t>
            </a:r>
            <a:r>
              <a:rPr lang="zh-CN" altLang="en-US" sz="2000" dirty="0" smtClean="0"/>
              <a:t>，用</a:t>
            </a:r>
            <a:r>
              <a:rPr lang="en-US" altLang="zh-CN" sz="2000" dirty="0" smtClean="0"/>
              <a:t>LBG</a:t>
            </a:r>
            <a:r>
              <a:rPr lang="zh-CN" altLang="en-US" sz="2000" dirty="0" smtClean="0"/>
              <a:t>训练；再</a:t>
            </a:r>
            <a:r>
              <a:rPr lang="en-US" altLang="zh-CN" sz="2000" dirty="0" smtClean="0"/>
              <a:t>2</a:t>
            </a:r>
            <a:r>
              <a:rPr lang="zh-CN" altLang="en-US" sz="2000" dirty="0" smtClean="0"/>
              <a:t>分为</a:t>
            </a:r>
            <a:r>
              <a:rPr lang="en-US" altLang="zh-CN" sz="2000" dirty="0" smtClean="0"/>
              <a:t>4</a:t>
            </a:r>
            <a:r>
              <a:rPr lang="zh-CN" altLang="en-US" sz="2000" dirty="0" smtClean="0"/>
              <a:t>，用</a:t>
            </a:r>
            <a:r>
              <a:rPr lang="en-US" altLang="zh-CN" sz="2000" dirty="0" smtClean="0"/>
              <a:t>LBG</a:t>
            </a:r>
            <a:r>
              <a:rPr lang="zh-CN" altLang="en-US" sz="2000" dirty="0" smtClean="0"/>
              <a:t>算法训练；如此迭代，直至达到</a:t>
            </a:r>
            <a:r>
              <a:rPr lang="en-US" altLang="zh-CN" sz="2000" dirty="0" smtClean="0"/>
              <a:t>2</a:t>
            </a:r>
            <a:r>
              <a:rPr lang="en-US" altLang="zh-CN" sz="2000" baseline="30000" dirty="0" smtClean="0"/>
              <a:t>m</a:t>
            </a:r>
            <a:r>
              <a:rPr lang="zh-CN" altLang="en-US" sz="2000" dirty="0" smtClean="0"/>
              <a:t>个码字</a:t>
            </a:r>
            <a:endParaRPr lang="en-US" altLang="zh-CN" sz="2000" dirty="0" smtClean="0"/>
          </a:p>
          <a:p>
            <a:pPr lvl="2">
              <a:lnSpc>
                <a:spcPct val="150000"/>
              </a:lnSpc>
            </a:pPr>
            <a:r>
              <a:rPr lang="zh-CN" altLang="en-US" sz="2000" dirty="0" smtClean="0"/>
              <a:t>可能问题是出现空胞腔；需要删除空胞腔，将最大的胞腔进行分裂</a:t>
            </a:r>
            <a:endParaRPr lang="en-US" altLang="zh-CN" sz="2000" dirty="0" smtClean="0"/>
          </a:p>
          <a:p>
            <a:pPr>
              <a:lnSpc>
                <a:spcPct val="150000"/>
              </a:lnSpc>
            </a:pPr>
            <a:endParaRPr lang="zh-CN" altLang="en-US" sz="2400"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t>48</a:t>
            </a:fld>
            <a:endParaRPr lang="zh-CN" altLang="en-US"/>
          </a:p>
        </p:txBody>
      </p:sp>
    </p:spTree>
    <p:extLst>
      <p:ext uri="{BB962C8B-B14F-4D97-AF65-F5344CB8AC3E}">
        <p14:creationId xmlns:p14="http://schemas.microsoft.com/office/powerpoint/2010/main" val="16620056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1143000"/>
          </a:xfrm>
        </p:spPr>
        <p:txBody>
          <a:bodyPr/>
          <a:lstStyle/>
          <a:p>
            <a:r>
              <a:rPr lang="zh-CN" altLang="en-US" dirty="0" smtClean="0"/>
              <a:t>内容提要</a:t>
            </a:r>
            <a:endParaRPr lang="zh-CN" altLang="en-US" dirty="0"/>
          </a:p>
        </p:txBody>
      </p:sp>
      <p:sp>
        <p:nvSpPr>
          <p:cNvPr id="3" name="内容占位符 2"/>
          <p:cNvSpPr>
            <a:spLocks noGrp="1"/>
          </p:cNvSpPr>
          <p:nvPr>
            <p:ph idx="1"/>
          </p:nvPr>
        </p:nvSpPr>
        <p:spPr>
          <a:xfrm>
            <a:off x="457200" y="1196752"/>
            <a:ext cx="8229600" cy="5159598"/>
          </a:xfrm>
        </p:spPr>
        <p:txBody>
          <a:bodyPr>
            <a:normAutofit fontScale="92500" lnSpcReduction="20000"/>
          </a:bodyPr>
          <a:lstStyle/>
          <a:p>
            <a:pPr>
              <a:lnSpc>
                <a:spcPct val="150000"/>
              </a:lnSpc>
            </a:pPr>
            <a:r>
              <a:rPr lang="zh-CN" altLang="en-US" sz="2800" dirty="0"/>
              <a:t>分类</a:t>
            </a:r>
            <a:endParaRPr lang="en-US" altLang="zh-CN" sz="2800" dirty="0" smtClean="0"/>
          </a:p>
          <a:p>
            <a:pPr lvl="1">
              <a:lnSpc>
                <a:spcPct val="150000"/>
              </a:lnSpc>
            </a:pPr>
            <a:r>
              <a:rPr lang="zh-CN" altLang="en-US" sz="2400" dirty="0" smtClean="0"/>
              <a:t>线性分类器（</a:t>
            </a:r>
            <a:r>
              <a:rPr lang="en-US" altLang="zh-CN" sz="2400" dirty="0" smtClean="0"/>
              <a:t>Linear Classifiers</a:t>
            </a:r>
            <a:r>
              <a:rPr lang="zh-CN" altLang="en-US" sz="2400" dirty="0" smtClean="0"/>
              <a:t>）</a:t>
            </a:r>
            <a:endParaRPr lang="en-US" altLang="zh-CN" sz="2400" dirty="0" smtClean="0"/>
          </a:p>
          <a:p>
            <a:pPr lvl="1">
              <a:lnSpc>
                <a:spcPct val="150000"/>
              </a:lnSpc>
            </a:pPr>
            <a:r>
              <a:rPr lang="zh-CN" altLang="en-US" sz="2400" dirty="0" smtClean="0"/>
              <a:t>支撑向量机（</a:t>
            </a:r>
            <a:r>
              <a:rPr lang="en-US" altLang="zh-CN" sz="2400" dirty="0" smtClean="0"/>
              <a:t>Support </a:t>
            </a:r>
            <a:r>
              <a:rPr lang="en-US" altLang="zh-CN" sz="2400" dirty="0"/>
              <a:t>Vector </a:t>
            </a:r>
            <a:r>
              <a:rPr lang="en-US" altLang="zh-CN" sz="2400" dirty="0" smtClean="0"/>
              <a:t>Machine</a:t>
            </a:r>
            <a:r>
              <a:rPr lang="zh-CN" altLang="en-US" sz="2400" dirty="0" smtClean="0"/>
              <a:t>）</a:t>
            </a:r>
            <a:endParaRPr lang="en-US" altLang="zh-CN" sz="2400" dirty="0" smtClean="0"/>
          </a:p>
          <a:p>
            <a:pPr lvl="1">
              <a:lnSpc>
                <a:spcPct val="150000"/>
              </a:lnSpc>
            </a:pPr>
            <a:r>
              <a:rPr lang="en-US" altLang="zh-CN" sz="2400" dirty="0"/>
              <a:t>k</a:t>
            </a:r>
            <a:r>
              <a:rPr lang="zh-CN" altLang="en-US" sz="2400" dirty="0" smtClean="0"/>
              <a:t>近邻分类器（</a:t>
            </a:r>
            <a:r>
              <a:rPr lang="en-US" altLang="zh-CN" sz="2400" dirty="0" smtClean="0"/>
              <a:t>k-NN</a:t>
            </a:r>
            <a:r>
              <a:rPr lang="zh-CN" altLang="en-US" sz="2400" dirty="0" smtClean="0"/>
              <a:t>）</a:t>
            </a:r>
            <a:endParaRPr lang="en-US" altLang="zh-CN" sz="2400" dirty="0" smtClean="0"/>
          </a:p>
          <a:p>
            <a:pPr>
              <a:lnSpc>
                <a:spcPct val="150000"/>
              </a:lnSpc>
            </a:pPr>
            <a:r>
              <a:rPr lang="zh-CN" altLang="en-US" sz="2800" dirty="0" smtClean="0"/>
              <a:t>聚类</a:t>
            </a:r>
            <a:endParaRPr lang="en-US" altLang="zh-CN" sz="2800" dirty="0" smtClean="0"/>
          </a:p>
          <a:p>
            <a:pPr lvl="1">
              <a:lnSpc>
                <a:spcPct val="150000"/>
              </a:lnSpc>
            </a:pPr>
            <a:r>
              <a:rPr lang="en-US" altLang="zh-CN" sz="2400" dirty="0"/>
              <a:t>k</a:t>
            </a:r>
            <a:r>
              <a:rPr lang="zh-CN" altLang="en-US" sz="2400" dirty="0" smtClean="0"/>
              <a:t>均值（</a:t>
            </a:r>
            <a:r>
              <a:rPr lang="en-US" altLang="zh-CN" sz="2400" dirty="0"/>
              <a:t>k</a:t>
            </a:r>
            <a:r>
              <a:rPr lang="en-US" altLang="zh-CN" sz="2400" dirty="0" smtClean="0"/>
              <a:t>-Means</a:t>
            </a:r>
            <a:r>
              <a:rPr lang="zh-CN" altLang="en-US" sz="2400" dirty="0" smtClean="0"/>
              <a:t>）</a:t>
            </a:r>
            <a:endParaRPr lang="en-US" altLang="zh-CN" sz="2400" dirty="0" smtClean="0"/>
          </a:p>
          <a:p>
            <a:pPr lvl="1">
              <a:lnSpc>
                <a:spcPct val="150000"/>
              </a:lnSpc>
            </a:pPr>
            <a:r>
              <a:rPr lang="zh-CN" altLang="en-US" sz="2400" dirty="0"/>
              <a:t>矢</a:t>
            </a:r>
            <a:r>
              <a:rPr lang="zh-CN" altLang="en-US" sz="2400" dirty="0" smtClean="0"/>
              <a:t>量量化（</a:t>
            </a:r>
            <a:r>
              <a:rPr lang="en-US" altLang="zh-CN" sz="2400" dirty="0" smtClean="0"/>
              <a:t>Vector </a:t>
            </a:r>
            <a:r>
              <a:rPr lang="en-US" altLang="zh-CN" sz="2400" smtClean="0"/>
              <a:t>Quantization</a:t>
            </a:r>
            <a:r>
              <a:rPr lang="zh-CN" altLang="en-US" sz="2400" smtClean="0"/>
              <a:t>）</a:t>
            </a:r>
            <a:endParaRPr lang="en-US" altLang="zh-CN" sz="2400" smtClean="0"/>
          </a:p>
          <a:p>
            <a:pPr>
              <a:lnSpc>
                <a:spcPct val="150000"/>
              </a:lnSpc>
            </a:pPr>
            <a:r>
              <a:rPr lang="zh-CN" altLang="en-US" sz="2800" smtClean="0">
                <a:solidFill>
                  <a:srgbClr val="FF0000"/>
                </a:solidFill>
              </a:rPr>
              <a:t>隐马尔科夫模型（</a:t>
            </a:r>
            <a:r>
              <a:rPr lang="en-US" altLang="zh-CN" sz="2800" smtClean="0">
                <a:solidFill>
                  <a:srgbClr val="FF0000"/>
                </a:solidFill>
              </a:rPr>
              <a:t>HMM</a:t>
            </a:r>
            <a:r>
              <a:rPr lang="zh-CN" altLang="en-US" sz="2800" smtClean="0">
                <a:solidFill>
                  <a:srgbClr val="FF0000"/>
                </a:solidFill>
              </a:rPr>
              <a:t>）</a:t>
            </a:r>
            <a:endParaRPr lang="en-US" altLang="zh-CN" sz="2800" smtClean="0">
              <a:solidFill>
                <a:srgbClr val="FF0000"/>
              </a:solidFill>
            </a:endParaRPr>
          </a:p>
          <a:p>
            <a:pPr>
              <a:lnSpc>
                <a:spcPct val="150000"/>
              </a:lnSpc>
            </a:pPr>
            <a:r>
              <a:rPr lang="zh-CN" altLang="en-US" sz="2800" smtClean="0"/>
              <a:t>深度卷积神经网络</a:t>
            </a:r>
            <a:endParaRPr lang="en-US" altLang="zh-CN" sz="2800" dirty="0" smtClean="0"/>
          </a:p>
          <a:p>
            <a:pPr>
              <a:lnSpc>
                <a:spcPct val="150000"/>
              </a:lnSpc>
            </a:pPr>
            <a:endParaRPr lang="zh-CN" altLang="en-US" sz="2800"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49</a:t>
            </a:fld>
            <a:endParaRPr lang="zh-CN" altLang="en-US">
              <a:solidFill>
                <a:prstClr val="black">
                  <a:tint val="75000"/>
                </a:prstClr>
              </a:solidFill>
            </a:endParaRPr>
          </a:p>
        </p:txBody>
      </p:sp>
    </p:spTree>
    <p:extLst>
      <p:ext uri="{BB962C8B-B14F-4D97-AF65-F5344CB8AC3E}">
        <p14:creationId xmlns:p14="http://schemas.microsoft.com/office/powerpoint/2010/main" val="42552697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dirty="0" smtClean="0"/>
              <a:t>线性可分性</a:t>
            </a:r>
            <a:endParaRPr lang="zh-CN" altLang="en-US" sz="40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94" y="1412776"/>
            <a:ext cx="4859958" cy="311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6353" y="1512235"/>
            <a:ext cx="4216127" cy="29400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683568" y="4955684"/>
            <a:ext cx="7920880" cy="1569660"/>
          </a:xfrm>
          <a:prstGeom prst="rect">
            <a:avLst/>
          </a:prstGeom>
        </p:spPr>
        <p:txBody>
          <a:bodyPr wrap="square">
            <a:spAutoFit/>
          </a:bodyPr>
          <a:lstStyle/>
          <a:p>
            <a:pPr marL="342900" indent="-342900">
              <a:buFont typeface="Arial" pitchFamily="34" charset="0"/>
              <a:buChar char="•"/>
            </a:pPr>
            <a:r>
              <a:rPr lang="zh-CN" altLang="en-US" sz="2400" dirty="0"/>
              <a:t>能否</a:t>
            </a:r>
            <a:r>
              <a:rPr lang="zh-CN" altLang="en-US" sz="2400" dirty="0" smtClean="0"/>
              <a:t>线性</a:t>
            </a:r>
            <a:r>
              <a:rPr lang="zh-CN" altLang="en-US" sz="2400" dirty="0"/>
              <a:t>可</a:t>
            </a:r>
            <a:r>
              <a:rPr lang="zh-CN" altLang="en-US" sz="2400" dirty="0" smtClean="0"/>
              <a:t>分？取决于能否可能</a:t>
            </a:r>
            <a:r>
              <a:rPr lang="zh-CN" altLang="en-US" sz="2400" dirty="0"/>
              <a:t>找到一个</a:t>
            </a:r>
            <a:r>
              <a:rPr lang="zh-CN" altLang="en-US" sz="2400" dirty="0" smtClean="0"/>
              <a:t>超平面分开</a:t>
            </a:r>
            <a:r>
              <a:rPr lang="zh-CN" altLang="en-US" sz="2400" dirty="0"/>
              <a:t>两个</a:t>
            </a:r>
            <a:r>
              <a:rPr lang="zh-CN" altLang="en-US" sz="2400" dirty="0" smtClean="0"/>
              <a:t>相邻的类别；</a:t>
            </a:r>
            <a:endParaRPr lang="en-US" altLang="zh-CN" sz="2400" dirty="0" smtClean="0"/>
          </a:p>
          <a:p>
            <a:pPr marL="342900" indent="-342900">
              <a:buFont typeface="Arial" pitchFamily="34" charset="0"/>
              <a:buChar char="•"/>
            </a:pPr>
            <a:r>
              <a:rPr lang="zh-CN" altLang="en-US" sz="2400" dirty="0" smtClean="0"/>
              <a:t>如果每个类别的分布范围是全连通的单一的凸集，且互相不重叠，则这两个类别一定是线性可分的！</a:t>
            </a:r>
            <a:endParaRPr lang="zh-CN" altLang="en-US" sz="2400" dirty="0"/>
          </a:p>
        </p:txBody>
      </p:sp>
      <p:sp>
        <p:nvSpPr>
          <p:cNvPr id="3" name="TextBox 2"/>
          <p:cNvSpPr txBox="1"/>
          <p:nvPr/>
        </p:nvSpPr>
        <p:spPr>
          <a:xfrm>
            <a:off x="5996624" y="4437112"/>
            <a:ext cx="1518493" cy="369332"/>
          </a:xfrm>
          <a:prstGeom prst="rect">
            <a:avLst/>
          </a:prstGeom>
          <a:noFill/>
        </p:spPr>
        <p:txBody>
          <a:bodyPr wrap="none" rtlCol="0">
            <a:spAutoFit/>
          </a:bodyPr>
          <a:lstStyle/>
          <a:p>
            <a:r>
              <a:rPr lang="zh-CN" altLang="en-US" b="1" dirty="0" smtClean="0">
                <a:solidFill>
                  <a:srgbClr val="FF0000"/>
                </a:solidFill>
              </a:rPr>
              <a:t>二维</a:t>
            </a:r>
            <a:r>
              <a:rPr lang="en-US" altLang="zh-CN" b="1" dirty="0" smtClean="0">
                <a:solidFill>
                  <a:srgbClr val="FF0000"/>
                </a:solidFill>
              </a:rPr>
              <a:t>XOR</a:t>
            </a:r>
            <a:r>
              <a:rPr lang="zh-CN" altLang="en-US" b="1" dirty="0" smtClean="0">
                <a:solidFill>
                  <a:srgbClr val="FF0000"/>
                </a:solidFill>
              </a:rPr>
              <a:t>问题</a:t>
            </a:r>
            <a:endParaRPr lang="en-US" altLang="zh-CN" b="1" dirty="0" smtClean="0">
              <a:solidFill>
                <a:srgbClr val="FF0000"/>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t>5</a:t>
            </a:fld>
            <a:endParaRPr lang="zh-CN" altLang="en-US"/>
          </a:p>
        </p:txBody>
      </p:sp>
    </p:spTree>
    <p:extLst>
      <p:ext uri="{BB962C8B-B14F-4D97-AF65-F5344CB8AC3E}">
        <p14:creationId xmlns:p14="http://schemas.microsoft.com/office/powerpoint/2010/main" val="14785462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4675" y="612775"/>
            <a:ext cx="8001000" cy="75882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eaLnBrk="1" hangingPunct="1"/>
            <a:r>
              <a:rPr lang="zh-CN" altLang="en-US" sz="3600" b="1" dirty="0"/>
              <a:t>预备知识</a:t>
            </a:r>
            <a:r>
              <a:rPr lang="zh-CN" altLang="en-US" sz="3600" b="1" dirty="0" smtClean="0"/>
              <a:t>：马尔科夫</a:t>
            </a:r>
            <a:r>
              <a:rPr lang="zh-CN" altLang="en-US" sz="3600" b="1" dirty="0"/>
              <a:t>链</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66738" y="1752600"/>
                <a:ext cx="7662862" cy="4267200"/>
              </a:xfrm>
            </p:spPr>
            <p:txBody>
              <a:bodyPr/>
              <a:lstStyle/>
              <a:p>
                <a:pPr algn="just">
                  <a:lnSpc>
                    <a:spcPct val="110000"/>
                  </a:lnSpc>
                  <a:buSzPct val="80000"/>
                  <a:buFont typeface="Wingdings" pitchFamily="2" charset="2"/>
                  <a:buChar char="p"/>
                </a:pPr>
                <a:r>
                  <a:rPr lang="zh-CN" altLang="en-US" sz="2000" b="1" dirty="0" smtClean="0">
                    <a:solidFill>
                      <a:srgbClr val="000000"/>
                    </a:solidFill>
                    <a:latin typeface="宋体" pitchFamily="2" charset="-122"/>
                  </a:rPr>
                  <a:t>马尔可夫</a:t>
                </a:r>
                <a:r>
                  <a:rPr lang="zh-CN" altLang="en-US" sz="2000" b="1" dirty="0">
                    <a:solidFill>
                      <a:srgbClr val="000000"/>
                    </a:solidFill>
                    <a:latin typeface="Times New Roman" pitchFamily="18" charset="0"/>
                    <a:cs typeface="Times New Roman" pitchFamily="18" charset="0"/>
                  </a:rPr>
                  <a:t>（</a:t>
                </a:r>
                <a:r>
                  <a:rPr lang="en-US" altLang="zh-CN" sz="2000" b="1" dirty="0">
                    <a:solidFill>
                      <a:srgbClr val="000000"/>
                    </a:solidFill>
                    <a:latin typeface="Times New Roman" pitchFamily="18" charset="0"/>
                    <a:cs typeface="Times New Roman" pitchFamily="18" charset="0"/>
                  </a:rPr>
                  <a:t>A. Markov </a:t>
                </a:r>
                <a:r>
                  <a:rPr lang="zh-CN" altLang="en-US" sz="2000" b="1" dirty="0">
                    <a:solidFill>
                      <a:srgbClr val="000000"/>
                    </a:solidFill>
                    <a:latin typeface="Times New Roman" pitchFamily="18" charset="0"/>
                    <a:cs typeface="Times New Roman" pitchFamily="18" charset="0"/>
                  </a:rPr>
                  <a:t>，</a:t>
                </a:r>
                <a:r>
                  <a:rPr lang="en-US" altLang="zh-CN" sz="2000" b="1" dirty="0">
                    <a:solidFill>
                      <a:srgbClr val="000000"/>
                    </a:solidFill>
                    <a:latin typeface="Times New Roman" pitchFamily="18" charset="0"/>
                    <a:cs typeface="Times New Roman" pitchFamily="18" charset="0"/>
                  </a:rPr>
                  <a:t>1856—1922</a:t>
                </a:r>
                <a:r>
                  <a:rPr lang="zh-CN" altLang="en-US" sz="2000" b="1" dirty="0" smtClean="0">
                    <a:solidFill>
                      <a:srgbClr val="000000"/>
                    </a:solidFill>
                    <a:latin typeface="Times New Roman" pitchFamily="18" charset="0"/>
                    <a:cs typeface="Times New Roman" pitchFamily="18" charset="0"/>
                  </a:rPr>
                  <a:t>），</a:t>
                </a:r>
                <a:r>
                  <a:rPr lang="zh-CN" altLang="en-US" sz="2000" b="1" dirty="0" smtClean="0">
                    <a:solidFill>
                      <a:srgbClr val="000000"/>
                    </a:solidFill>
                    <a:latin typeface="宋体" pitchFamily="2" charset="-122"/>
                  </a:rPr>
                  <a:t>俄国科学家，开创</a:t>
                </a:r>
                <a:r>
                  <a:rPr lang="zh-CN" altLang="en-US" sz="2000" b="1" dirty="0">
                    <a:solidFill>
                      <a:srgbClr val="000000"/>
                    </a:solidFill>
                    <a:latin typeface="宋体" pitchFamily="2" charset="-122"/>
                  </a:rPr>
                  <a:t>了一种无后效性随机过程的研究，即在已知当前状态的情况下，过程的未来状态与其过去状态无关</a:t>
                </a:r>
                <a:r>
                  <a:rPr lang="zh-CN" altLang="en-US" sz="2000" b="1" dirty="0" smtClean="0">
                    <a:solidFill>
                      <a:srgbClr val="000000"/>
                    </a:solidFill>
                    <a:latin typeface="宋体" pitchFamily="2" charset="-122"/>
                  </a:rPr>
                  <a:t>，</a:t>
                </a:r>
                <a:r>
                  <a:rPr lang="zh-CN" altLang="en-US" sz="2000" b="1" dirty="0">
                    <a:solidFill>
                      <a:srgbClr val="000000"/>
                    </a:solidFill>
                    <a:latin typeface="宋体" pitchFamily="2" charset="-122"/>
                  </a:rPr>
                  <a:t>即</a:t>
                </a:r>
                <a:r>
                  <a:rPr lang="zh-CN" altLang="en-US" sz="2000" b="1" dirty="0" smtClean="0">
                    <a:solidFill>
                      <a:srgbClr val="000000"/>
                    </a:solidFill>
                    <a:latin typeface="宋体" pitchFamily="2" charset="-122"/>
                  </a:rPr>
                  <a:t>马尔可夫过程</a:t>
                </a:r>
                <a:endParaRPr lang="en-US" altLang="zh-CN" sz="2000" b="1" dirty="0" smtClean="0">
                  <a:solidFill>
                    <a:srgbClr val="000000"/>
                  </a:solidFill>
                  <a:latin typeface="宋体" pitchFamily="2" charset="-122"/>
                </a:endParaRPr>
              </a:p>
              <a:p>
                <a:pPr algn="just">
                  <a:lnSpc>
                    <a:spcPct val="110000"/>
                  </a:lnSpc>
                  <a:buSzPct val="80000"/>
                  <a:buFont typeface="Wingdings" pitchFamily="2" charset="2"/>
                  <a:buChar char="p"/>
                </a:pPr>
                <a:r>
                  <a:rPr kumimoji="1" lang="zh-CN" altLang="en-US" sz="2000" b="1" kern="1200" dirty="0" smtClean="0">
                    <a:solidFill>
                      <a:srgbClr val="000000"/>
                    </a:solidFill>
                    <a:latin typeface="宋体" pitchFamily="2" charset="-122"/>
                    <a:ea typeface="幼圆" pitchFamily="49" charset="-122"/>
                  </a:rPr>
                  <a:t>马尔科夫链：马</a:t>
                </a:r>
                <a:r>
                  <a:rPr kumimoji="1" lang="zh-CN" altLang="en-US" sz="2000" b="1" kern="1200" dirty="0">
                    <a:solidFill>
                      <a:srgbClr val="000000"/>
                    </a:solidFill>
                    <a:latin typeface="宋体" pitchFamily="2" charset="-122"/>
                    <a:ea typeface="幼圆" pitchFamily="49" charset="-122"/>
                  </a:rPr>
                  <a:t>尔科夫随机过程的特殊情况，是状态和时间离散的马尔科夫过程，其数学定义如下：</a:t>
                </a:r>
                <a:endParaRPr kumimoji="1" lang="en-US" altLang="zh-CN" sz="2000" b="1" kern="1200" dirty="0">
                  <a:solidFill>
                    <a:srgbClr val="000000"/>
                  </a:solidFill>
                  <a:latin typeface="宋体" pitchFamily="2" charset="-122"/>
                  <a:ea typeface="幼圆" pitchFamily="49" charset="-122"/>
                </a:endParaRPr>
              </a:p>
              <a:p>
                <a:pPr marL="438150" lvl="1" indent="0" algn="just">
                  <a:lnSpc>
                    <a:spcPct val="110000"/>
                  </a:lnSpc>
                  <a:buSzPct val="80000"/>
                  <a:buNone/>
                </a:pPr>
                <a:r>
                  <a:rPr kumimoji="1" lang="zh-CN" altLang="en-US" sz="2000" b="1" kern="1200" dirty="0">
                    <a:solidFill>
                      <a:srgbClr val="000000"/>
                    </a:solidFill>
                    <a:latin typeface="宋体" pitchFamily="2" charset="-122"/>
                    <a:ea typeface="幼圆" pitchFamily="49" charset="-122"/>
                  </a:rPr>
                  <a:t>随机序列</a:t>
                </a:r>
                <a:r>
                  <a:rPr kumimoji="1" lang="en-US" altLang="zh-CN" sz="2000" b="1" kern="1200" dirty="0" err="1" smtClean="0">
                    <a:solidFill>
                      <a:srgbClr val="000000"/>
                    </a:solidFill>
                    <a:latin typeface="宋体" pitchFamily="2" charset="-122"/>
                    <a:ea typeface="幼圆" pitchFamily="49" charset="-122"/>
                  </a:rPr>
                  <a:t>X</a:t>
                </a:r>
                <a:r>
                  <a:rPr kumimoji="1" lang="en-US" altLang="zh-CN" sz="2000" b="1" kern="1200" baseline="-25000" dirty="0" err="1" smtClean="0">
                    <a:solidFill>
                      <a:srgbClr val="000000"/>
                    </a:solidFill>
                    <a:latin typeface="宋体" pitchFamily="2" charset="-122"/>
                    <a:ea typeface="幼圆" pitchFamily="49" charset="-122"/>
                  </a:rPr>
                  <a:t>t</a:t>
                </a:r>
                <a:r>
                  <a:rPr kumimoji="1" lang="zh-CN" altLang="en-US" sz="2000" b="1" kern="1200" dirty="0" smtClean="0">
                    <a:solidFill>
                      <a:srgbClr val="000000"/>
                    </a:solidFill>
                    <a:latin typeface="宋体" pitchFamily="2" charset="-122"/>
                    <a:ea typeface="幼圆" pitchFamily="49" charset="-122"/>
                  </a:rPr>
                  <a:t>，</a:t>
                </a:r>
                <a:r>
                  <a:rPr kumimoji="1" lang="zh-CN" altLang="en-US" sz="2000" b="1" kern="1200" dirty="0">
                    <a:solidFill>
                      <a:srgbClr val="000000"/>
                    </a:solidFill>
                    <a:latin typeface="宋体" pitchFamily="2" charset="-122"/>
                    <a:ea typeface="幼圆" pitchFamily="49" charset="-122"/>
                  </a:rPr>
                  <a:t>在任一时刻</a:t>
                </a:r>
                <a:r>
                  <a:rPr kumimoji="1" lang="en-US" altLang="zh-CN" sz="2000" b="1" kern="1200" dirty="0">
                    <a:solidFill>
                      <a:srgbClr val="000000"/>
                    </a:solidFill>
                    <a:latin typeface="宋体" pitchFamily="2" charset="-122"/>
                    <a:ea typeface="幼圆" pitchFamily="49" charset="-122"/>
                  </a:rPr>
                  <a:t>t</a:t>
                </a:r>
                <a:r>
                  <a:rPr kumimoji="1" lang="zh-CN" altLang="en-US" sz="2000" b="1" kern="1200" dirty="0">
                    <a:solidFill>
                      <a:srgbClr val="000000"/>
                    </a:solidFill>
                    <a:latin typeface="宋体" pitchFamily="2" charset="-122"/>
                    <a:ea typeface="幼圆" pitchFamily="49" charset="-122"/>
                  </a:rPr>
                  <a:t>，它可以处于状态</a:t>
                </a:r>
                <a14:m>
                  <m:oMath xmlns:m="http://schemas.openxmlformats.org/officeDocument/2006/math">
                    <m:sSub>
                      <m:sSubPr>
                        <m:ctrlPr>
                          <a:rPr kumimoji="1" lang="en-US" altLang="zh-CN" sz="2000" b="1" i="1" kern="1200">
                            <a:solidFill>
                              <a:srgbClr val="000000"/>
                            </a:solidFill>
                            <a:latin typeface="Cambria Math" panose="02040503050406030204" pitchFamily="18" charset="0"/>
                            <a:ea typeface="幼圆" pitchFamily="49" charset="-122"/>
                          </a:rPr>
                        </m:ctrlPr>
                      </m:sSubPr>
                      <m:e>
                        <m:r>
                          <a:rPr kumimoji="1" lang="zh-CN" altLang="en-US" sz="2000" b="1" kern="1200">
                            <a:solidFill>
                              <a:srgbClr val="000000"/>
                            </a:solidFill>
                            <a:latin typeface="Cambria Math"/>
                            <a:ea typeface="幼圆" pitchFamily="49" charset="-122"/>
                          </a:rPr>
                          <m:t>𝜽</m:t>
                        </m:r>
                      </m:e>
                      <m:sub>
                        <m:r>
                          <a:rPr kumimoji="1" lang="en-US" altLang="zh-CN" sz="2000" b="1" kern="1200">
                            <a:solidFill>
                              <a:srgbClr val="000000"/>
                            </a:solidFill>
                            <a:latin typeface="Cambria Math"/>
                            <a:ea typeface="幼圆" pitchFamily="49" charset="-122"/>
                          </a:rPr>
                          <m:t>𝟏</m:t>
                        </m:r>
                      </m:sub>
                    </m:sSub>
                  </m:oMath>
                </a14:m>
                <a:r>
                  <a:rPr kumimoji="1" lang="zh-CN" altLang="en-US" sz="2000" b="1" kern="1200" dirty="0">
                    <a:solidFill>
                      <a:srgbClr val="000000"/>
                    </a:solidFill>
                    <a:latin typeface="宋体" pitchFamily="2" charset="-122"/>
                    <a:ea typeface="幼圆" pitchFamily="49" charset="-122"/>
                  </a:rPr>
                  <a:t>，</a:t>
                </a:r>
                <a:r>
                  <a:rPr kumimoji="1" lang="en-US" altLang="zh-CN" sz="2000" b="1" kern="1200" dirty="0">
                    <a:solidFill>
                      <a:srgbClr val="000000"/>
                    </a:solidFill>
                    <a:latin typeface="宋体" pitchFamily="2" charset="-122"/>
                    <a:ea typeface="幼圆" pitchFamily="49" charset="-122"/>
                  </a:rPr>
                  <a:t> </a:t>
                </a:r>
                <a14:m>
                  <m:oMath xmlns:m="http://schemas.openxmlformats.org/officeDocument/2006/math">
                    <m:sSub>
                      <m:sSubPr>
                        <m:ctrlPr>
                          <a:rPr kumimoji="1" lang="en-US" altLang="zh-CN" sz="2000" b="1" i="1" kern="1200">
                            <a:solidFill>
                              <a:srgbClr val="000000"/>
                            </a:solidFill>
                            <a:latin typeface="Cambria Math" panose="02040503050406030204" pitchFamily="18" charset="0"/>
                            <a:ea typeface="幼圆" pitchFamily="49" charset="-122"/>
                          </a:rPr>
                        </m:ctrlPr>
                      </m:sSubPr>
                      <m:e>
                        <m:r>
                          <a:rPr kumimoji="1" lang="zh-CN" altLang="en-US" sz="2000" b="1" kern="1200">
                            <a:solidFill>
                              <a:srgbClr val="000000"/>
                            </a:solidFill>
                            <a:latin typeface="Cambria Math"/>
                            <a:ea typeface="幼圆" pitchFamily="49" charset="-122"/>
                          </a:rPr>
                          <m:t>𝜽</m:t>
                        </m:r>
                      </m:e>
                      <m:sub>
                        <m:r>
                          <a:rPr kumimoji="1" lang="en-US" altLang="zh-CN" sz="2000" b="1" kern="1200">
                            <a:solidFill>
                              <a:srgbClr val="000000"/>
                            </a:solidFill>
                            <a:latin typeface="Cambria Math"/>
                            <a:ea typeface="幼圆" pitchFamily="49" charset="-122"/>
                          </a:rPr>
                          <m:t>𝟐</m:t>
                        </m:r>
                      </m:sub>
                    </m:sSub>
                  </m:oMath>
                </a14:m>
                <a:r>
                  <a:rPr kumimoji="1" lang="zh-CN" altLang="en-US" sz="2000" b="1" kern="1200" dirty="0">
                    <a:solidFill>
                      <a:srgbClr val="000000"/>
                    </a:solidFill>
                    <a:latin typeface="宋体" pitchFamily="2" charset="-122"/>
                    <a:ea typeface="幼圆" pitchFamily="49" charset="-122"/>
                  </a:rPr>
                  <a:t>，</a:t>
                </a:r>
                <a:r>
                  <a:rPr kumimoji="1" lang="en-US" altLang="zh-CN" sz="2000" b="1" kern="1200" dirty="0">
                    <a:solidFill>
                      <a:srgbClr val="000000"/>
                    </a:solidFill>
                    <a:latin typeface="宋体" pitchFamily="2" charset="-122"/>
                    <a:ea typeface="幼圆" pitchFamily="49" charset="-122"/>
                  </a:rPr>
                  <a:t>…, </a:t>
                </a:r>
                <a14:m>
                  <m:oMath xmlns:m="http://schemas.openxmlformats.org/officeDocument/2006/math">
                    <m:sSub>
                      <m:sSubPr>
                        <m:ctrlPr>
                          <a:rPr kumimoji="1" lang="en-US" altLang="zh-CN" sz="2000" b="1" i="1" kern="1200">
                            <a:solidFill>
                              <a:srgbClr val="000000"/>
                            </a:solidFill>
                            <a:latin typeface="Cambria Math" panose="02040503050406030204" pitchFamily="18" charset="0"/>
                            <a:ea typeface="幼圆" pitchFamily="49" charset="-122"/>
                          </a:rPr>
                        </m:ctrlPr>
                      </m:sSubPr>
                      <m:e>
                        <m:r>
                          <a:rPr kumimoji="1" lang="zh-CN" altLang="en-US" sz="2000" b="1" kern="1200">
                            <a:solidFill>
                              <a:srgbClr val="000000"/>
                            </a:solidFill>
                            <a:latin typeface="Cambria Math"/>
                            <a:ea typeface="幼圆" pitchFamily="49" charset="-122"/>
                          </a:rPr>
                          <m:t>𝜽</m:t>
                        </m:r>
                      </m:e>
                      <m:sub>
                        <m:r>
                          <a:rPr kumimoji="1" lang="en-US" altLang="zh-CN" sz="2000" b="1" kern="1200">
                            <a:solidFill>
                              <a:srgbClr val="000000"/>
                            </a:solidFill>
                            <a:latin typeface="Cambria Math"/>
                            <a:ea typeface="幼圆" pitchFamily="49" charset="-122"/>
                          </a:rPr>
                          <m:t>𝑵</m:t>
                        </m:r>
                      </m:sub>
                    </m:sSub>
                  </m:oMath>
                </a14:m>
                <a:r>
                  <a:rPr kumimoji="1" lang="zh-CN" altLang="en-US" sz="2000" b="1" kern="1200" dirty="0">
                    <a:solidFill>
                      <a:srgbClr val="000000"/>
                    </a:solidFill>
                    <a:latin typeface="宋体" pitchFamily="2" charset="-122"/>
                    <a:ea typeface="幼圆" pitchFamily="49" charset="-122"/>
                  </a:rPr>
                  <a:t>且在</a:t>
                </a:r>
                <a:r>
                  <a:rPr kumimoji="1" lang="en-US" altLang="zh-CN" sz="2000" b="1" kern="1200" dirty="0" err="1">
                    <a:solidFill>
                      <a:srgbClr val="000000"/>
                    </a:solidFill>
                    <a:latin typeface="宋体" pitchFamily="2" charset="-122"/>
                    <a:ea typeface="幼圆" pitchFamily="49" charset="-122"/>
                  </a:rPr>
                  <a:t>t+k</a:t>
                </a:r>
                <a:r>
                  <a:rPr kumimoji="1" lang="zh-CN" altLang="en-US" sz="2000" b="1" kern="1200" dirty="0">
                    <a:solidFill>
                      <a:srgbClr val="000000"/>
                    </a:solidFill>
                    <a:latin typeface="宋体" pitchFamily="2" charset="-122"/>
                    <a:ea typeface="幼圆" pitchFamily="49" charset="-122"/>
                  </a:rPr>
                  <a:t>时刻所处状态为</a:t>
                </a:r>
                <a14:m>
                  <m:oMath xmlns:m="http://schemas.openxmlformats.org/officeDocument/2006/math">
                    <m:sSub>
                      <m:sSubPr>
                        <m:ctrlPr>
                          <a:rPr kumimoji="1" lang="en-US" altLang="zh-CN" sz="2000" b="1" i="1" kern="1200">
                            <a:solidFill>
                              <a:srgbClr val="000000"/>
                            </a:solidFill>
                            <a:latin typeface="Cambria Math" panose="02040503050406030204" pitchFamily="18" charset="0"/>
                            <a:ea typeface="幼圆" pitchFamily="49" charset="-122"/>
                          </a:rPr>
                        </m:ctrlPr>
                      </m:sSubPr>
                      <m:e>
                        <m:r>
                          <a:rPr kumimoji="1" lang="en-US" altLang="zh-CN" sz="2000" b="1" kern="1200">
                            <a:solidFill>
                              <a:srgbClr val="000000"/>
                            </a:solidFill>
                            <a:latin typeface="Cambria Math"/>
                            <a:ea typeface="幼圆" pitchFamily="49" charset="-122"/>
                          </a:rPr>
                          <m:t>𝒒</m:t>
                        </m:r>
                      </m:e>
                      <m:sub>
                        <m:r>
                          <a:rPr kumimoji="1" lang="en-US" altLang="zh-CN" sz="2000" b="1" kern="1200">
                            <a:solidFill>
                              <a:srgbClr val="000000"/>
                            </a:solidFill>
                            <a:latin typeface="Cambria Math"/>
                            <a:ea typeface="幼圆" pitchFamily="49" charset="-122"/>
                          </a:rPr>
                          <m:t>𝒕</m:t>
                        </m:r>
                        <m:r>
                          <a:rPr kumimoji="1" lang="en-US" altLang="zh-CN" sz="2000" b="1" kern="1200">
                            <a:solidFill>
                              <a:srgbClr val="000000"/>
                            </a:solidFill>
                            <a:latin typeface="Cambria Math"/>
                            <a:ea typeface="幼圆" pitchFamily="49" charset="-122"/>
                          </a:rPr>
                          <m:t>+</m:t>
                        </m:r>
                        <m:r>
                          <a:rPr kumimoji="1" lang="en-US" altLang="zh-CN" sz="2000" b="1" kern="1200">
                            <a:solidFill>
                              <a:srgbClr val="000000"/>
                            </a:solidFill>
                            <a:latin typeface="Cambria Math"/>
                            <a:ea typeface="幼圆" pitchFamily="49" charset="-122"/>
                          </a:rPr>
                          <m:t>𝒌</m:t>
                        </m:r>
                      </m:sub>
                    </m:sSub>
                  </m:oMath>
                </a14:m>
                <a:r>
                  <a:rPr kumimoji="1" lang="zh-CN" altLang="en-US" sz="2000" b="1" kern="1200" dirty="0">
                    <a:solidFill>
                      <a:srgbClr val="000000"/>
                    </a:solidFill>
                    <a:latin typeface="宋体" pitchFamily="2" charset="-122"/>
                    <a:ea typeface="幼圆" pitchFamily="49" charset="-122"/>
                  </a:rPr>
                  <a:t>的概率，只与它在</a:t>
                </a:r>
                <a:r>
                  <a:rPr kumimoji="1" lang="en-US" altLang="zh-CN" sz="2000" b="1" kern="1200" dirty="0">
                    <a:solidFill>
                      <a:srgbClr val="000000"/>
                    </a:solidFill>
                    <a:latin typeface="宋体" pitchFamily="2" charset="-122"/>
                    <a:ea typeface="幼圆" pitchFamily="49" charset="-122"/>
                  </a:rPr>
                  <a:t>t</a:t>
                </a:r>
                <a:r>
                  <a:rPr kumimoji="1" lang="zh-CN" altLang="en-US" sz="2000" b="1" kern="1200" dirty="0" smtClean="0">
                    <a:solidFill>
                      <a:srgbClr val="000000"/>
                    </a:solidFill>
                    <a:latin typeface="宋体" pitchFamily="2" charset="-122"/>
                    <a:ea typeface="幼圆" pitchFamily="49" charset="-122"/>
                  </a:rPr>
                  <a:t>时刻</a:t>
                </a:r>
                <a:r>
                  <a:rPr kumimoji="1" lang="zh-CN" altLang="en-US" sz="2000" b="1" kern="1200" dirty="0">
                    <a:solidFill>
                      <a:srgbClr val="000000"/>
                    </a:solidFill>
                    <a:latin typeface="宋体" pitchFamily="2" charset="-122"/>
                    <a:ea typeface="幼圆" pitchFamily="49" charset="-122"/>
                  </a:rPr>
                  <a:t>状态</a:t>
                </a:r>
                <a14:m>
                  <m:oMath xmlns:m="http://schemas.openxmlformats.org/officeDocument/2006/math">
                    <m:sSub>
                      <m:sSubPr>
                        <m:ctrlPr>
                          <a:rPr kumimoji="1" lang="en-US" altLang="zh-CN" sz="2000" b="1" i="1" kern="1200">
                            <a:solidFill>
                              <a:srgbClr val="000000"/>
                            </a:solidFill>
                            <a:latin typeface="Cambria Math" panose="02040503050406030204" pitchFamily="18" charset="0"/>
                            <a:ea typeface="幼圆" pitchFamily="49" charset="-122"/>
                          </a:rPr>
                        </m:ctrlPr>
                      </m:sSubPr>
                      <m:e>
                        <m:r>
                          <a:rPr kumimoji="1" lang="en-US" altLang="zh-CN" sz="2000" b="1" i="1" kern="1200" smtClean="0">
                            <a:solidFill>
                              <a:srgbClr val="000000"/>
                            </a:solidFill>
                            <a:latin typeface="Cambria Math"/>
                            <a:ea typeface="幼圆" pitchFamily="49" charset="-122"/>
                          </a:rPr>
                          <m:t>𝒒</m:t>
                        </m:r>
                      </m:e>
                      <m:sub>
                        <m:r>
                          <a:rPr kumimoji="1" lang="en-US" altLang="zh-CN" sz="2000" b="1" i="1" kern="1200" smtClean="0">
                            <a:solidFill>
                              <a:srgbClr val="000000"/>
                            </a:solidFill>
                            <a:latin typeface="Cambria Math"/>
                            <a:ea typeface="幼圆" pitchFamily="49" charset="-122"/>
                          </a:rPr>
                          <m:t>𝒕</m:t>
                        </m:r>
                      </m:sub>
                    </m:sSub>
                  </m:oMath>
                </a14:m>
                <a:r>
                  <a:rPr kumimoji="1" lang="zh-CN" altLang="en-US" sz="2000" b="1" kern="1200" dirty="0" smtClean="0">
                    <a:solidFill>
                      <a:srgbClr val="000000"/>
                    </a:solidFill>
                    <a:latin typeface="宋体" pitchFamily="2" charset="-122"/>
                    <a:ea typeface="幼圆" pitchFamily="49" charset="-122"/>
                  </a:rPr>
                  <a:t>有关，与</a:t>
                </a:r>
                <a:r>
                  <a:rPr kumimoji="1" lang="en-US" altLang="zh-CN" sz="2000" b="1" kern="1200" dirty="0" smtClean="0">
                    <a:solidFill>
                      <a:srgbClr val="000000"/>
                    </a:solidFill>
                    <a:latin typeface="宋体" pitchFamily="2" charset="-122"/>
                    <a:ea typeface="幼圆" pitchFamily="49" charset="-122"/>
                  </a:rPr>
                  <a:t>t</a:t>
                </a:r>
                <a:r>
                  <a:rPr kumimoji="1" lang="zh-CN" altLang="en-US" sz="2000" b="1" kern="1200" dirty="0" smtClean="0">
                    <a:solidFill>
                      <a:srgbClr val="000000"/>
                    </a:solidFill>
                    <a:latin typeface="宋体" pitchFamily="2" charset="-122"/>
                    <a:ea typeface="幼圆" pitchFamily="49" charset="-122"/>
                  </a:rPr>
                  <a:t>时刻以前所处状态无关。</a:t>
                </a:r>
                <a:endParaRPr kumimoji="1" lang="en-US" altLang="zh-CN" sz="2000" b="1" kern="1200" dirty="0" smtClean="0">
                  <a:solidFill>
                    <a:srgbClr val="000000"/>
                  </a:solidFill>
                  <a:latin typeface="宋体" pitchFamily="2" charset="-122"/>
                  <a:ea typeface="幼圆" pitchFamily="49" charset="-122"/>
                </a:endParaRPr>
              </a:p>
              <a:p>
                <a:pPr marL="438150" lvl="1" indent="0" algn="just">
                  <a:lnSpc>
                    <a:spcPct val="110000"/>
                  </a:lnSpc>
                  <a:buSzPct val="80000"/>
                  <a:buNone/>
                </a:pPr>
                <a14:m>
                  <m:oMathPara xmlns:m="http://schemas.openxmlformats.org/officeDocument/2006/math">
                    <m:oMathParaPr>
                      <m:jc m:val="centerGroup"/>
                    </m:oMathParaPr>
                    <m:oMath xmlns:m="http://schemas.openxmlformats.org/officeDocument/2006/math">
                      <m:r>
                        <a:rPr kumimoji="1" lang="en-US" altLang="zh-CN" sz="2000" b="1" i="1" kern="1200" smtClean="0">
                          <a:solidFill>
                            <a:srgbClr val="000000"/>
                          </a:solidFill>
                          <a:latin typeface="Cambria Math"/>
                          <a:ea typeface="幼圆" pitchFamily="49" charset="-122"/>
                        </a:rPr>
                        <m:t>𝑷</m:t>
                      </m:r>
                      <m:d>
                        <m:dPr>
                          <m:ctrlPr>
                            <a:rPr kumimoji="1" lang="en-US" altLang="zh-CN" sz="2000" b="1" i="1" kern="1200" smtClean="0">
                              <a:solidFill>
                                <a:srgbClr val="000000"/>
                              </a:solidFill>
                              <a:latin typeface="Cambria Math" panose="02040503050406030204" pitchFamily="18" charset="0"/>
                              <a:ea typeface="幼圆" pitchFamily="49" charset="-122"/>
                            </a:rPr>
                          </m:ctrlPr>
                        </m:dPr>
                        <m:e>
                          <m:sSub>
                            <m:sSubPr>
                              <m:ctrlPr>
                                <a:rPr kumimoji="1" lang="en-US" altLang="zh-CN" sz="2000" b="1" i="1" kern="1200" smtClean="0">
                                  <a:solidFill>
                                    <a:srgbClr val="000000"/>
                                  </a:solidFill>
                                  <a:latin typeface="Cambria Math" panose="02040503050406030204" pitchFamily="18" charset="0"/>
                                  <a:ea typeface="幼圆" pitchFamily="49" charset="-122"/>
                                </a:rPr>
                              </m:ctrlPr>
                            </m:sSubPr>
                            <m:e>
                              <m:r>
                                <a:rPr kumimoji="1" lang="en-US" altLang="zh-CN" sz="2000" b="1" i="1" kern="1200" smtClean="0">
                                  <a:solidFill>
                                    <a:srgbClr val="000000"/>
                                  </a:solidFill>
                                  <a:latin typeface="Cambria Math"/>
                                  <a:ea typeface="幼圆" pitchFamily="49" charset="-122"/>
                                </a:rPr>
                                <m:t>𝑿</m:t>
                              </m:r>
                            </m:e>
                            <m:sub>
                              <m:r>
                                <a:rPr kumimoji="1" lang="en-US" altLang="zh-CN" sz="2000" b="1" i="1" kern="1200" smtClean="0">
                                  <a:solidFill>
                                    <a:srgbClr val="000000"/>
                                  </a:solidFill>
                                  <a:latin typeface="Cambria Math"/>
                                  <a:ea typeface="幼圆" pitchFamily="49" charset="-122"/>
                                </a:rPr>
                                <m:t>𝒕</m:t>
                              </m:r>
                              <m:r>
                                <a:rPr kumimoji="1" lang="en-US" altLang="zh-CN" sz="2000" b="1" i="1" kern="1200" smtClean="0">
                                  <a:solidFill>
                                    <a:srgbClr val="000000"/>
                                  </a:solidFill>
                                  <a:latin typeface="Cambria Math"/>
                                  <a:ea typeface="幼圆" pitchFamily="49" charset="-122"/>
                                </a:rPr>
                                <m:t>+</m:t>
                              </m:r>
                              <m:r>
                                <a:rPr kumimoji="1" lang="en-US" altLang="zh-CN" sz="2000" b="1" i="1" kern="1200" smtClean="0">
                                  <a:solidFill>
                                    <a:srgbClr val="000000"/>
                                  </a:solidFill>
                                  <a:latin typeface="Cambria Math"/>
                                  <a:ea typeface="幼圆" pitchFamily="49" charset="-122"/>
                                </a:rPr>
                                <m:t>𝒌</m:t>
                              </m:r>
                            </m:sub>
                          </m:sSub>
                          <m:r>
                            <a:rPr kumimoji="1" lang="en-US" altLang="zh-CN" sz="2000" b="1" i="1" kern="1200" smtClean="0">
                              <a:solidFill>
                                <a:srgbClr val="000000"/>
                              </a:solidFill>
                              <a:latin typeface="Cambria Math"/>
                              <a:ea typeface="幼圆" pitchFamily="49" charset="-122"/>
                            </a:rPr>
                            <m:t>=</m:t>
                          </m:r>
                          <m:sSub>
                            <m:sSubPr>
                              <m:ctrlPr>
                                <a:rPr kumimoji="1" lang="en-US" altLang="zh-CN" sz="2000" b="1" i="1" kern="1200" smtClean="0">
                                  <a:solidFill>
                                    <a:srgbClr val="000000"/>
                                  </a:solidFill>
                                  <a:latin typeface="Cambria Math" panose="02040503050406030204" pitchFamily="18" charset="0"/>
                                  <a:ea typeface="幼圆" pitchFamily="49" charset="-122"/>
                                </a:rPr>
                              </m:ctrlPr>
                            </m:sSubPr>
                            <m:e>
                              <m:r>
                                <a:rPr kumimoji="1" lang="en-US" altLang="zh-CN" sz="2000" b="1" i="1" kern="1200" smtClean="0">
                                  <a:solidFill>
                                    <a:srgbClr val="000000"/>
                                  </a:solidFill>
                                  <a:latin typeface="Cambria Math"/>
                                  <a:ea typeface="幼圆" pitchFamily="49" charset="-122"/>
                                </a:rPr>
                                <m:t>𝒒</m:t>
                              </m:r>
                            </m:e>
                            <m:sub>
                              <m:r>
                                <a:rPr kumimoji="1" lang="en-US" altLang="zh-CN" sz="2000" b="1" i="1" kern="1200" smtClean="0">
                                  <a:solidFill>
                                    <a:srgbClr val="000000"/>
                                  </a:solidFill>
                                  <a:latin typeface="Cambria Math"/>
                                  <a:ea typeface="幼圆" pitchFamily="49" charset="-122"/>
                                </a:rPr>
                                <m:t>𝒕</m:t>
                              </m:r>
                              <m:r>
                                <a:rPr kumimoji="1" lang="en-US" altLang="zh-CN" sz="2000" b="1" i="1" kern="1200" smtClean="0">
                                  <a:solidFill>
                                    <a:srgbClr val="000000"/>
                                  </a:solidFill>
                                  <a:latin typeface="Cambria Math"/>
                                  <a:ea typeface="幼圆" pitchFamily="49" charset="-122"/>
                                </a:rPr>
                                <m:t>+</m:t>
                              </m:r>
                              <m:r>
                                <a:rPr kumimoji="1" lang="en-US" altLang="zh-CN" sz="2000" b="1" i="1" kern="1200" smtClean="0">
                                  <a:solidFill>
                                    <a:srgbClr val="000000"/>
                                  </a:solidFill>
                                  <a:latin typeface="Cambria Math"/>
                                  <a:ea typeface="幼圆" pitchFamily="49" charset="-122"/>
                                </a:rPr>
                                <m:t>𝒌</m:t>
                              </m:r>
                            </m:sub>
                          </m:sSub>
                          <m:r>
                            <a:rPr kumimoji="1" lang="en-US" altLang="zh-CN" sz="2000" b="1" i="1" kern="1200" smtClean="0">
                              <a:solidFill>
                                <a:srgbClr val="000000"/>
                              </a:solidFill>
                              <a:latin typeface="Cambria Math"/>
                              <a:ea typeface="幼圆" pitchFamily="49" charset="-122"/>
                            </a:rPr>
                            <m:t>|</m:t>
                          </m:r>
                          <m:sSub>
                            <m:sSubPr>
                              <m:ctrlPr>
                                <a:rPr kumimoji="1" lang="en-US" altLang="zh-CN" sz="2000" b="1" i="1" kern="1200">
                                  <a:solidFill>
                                    <a:srgbClr val="000000"/>
                                  </a:solidFill>
                                  <a:latin typeface="Cambria Math" panose="02040503050406030204" pitchFamily="18" charset="0"/>
                                  <a:ea typeface="幼圆" pitchFamily="49" charset="-122"/>
                                </a:rPr>
                              </m:ctrlPr>
                            </m:sSubPr>
                            <m:e>
                              <m:r>
                                <a:rPr kumimoji="1" lang="en-US" altLang="zh-CN" sz="2000" b="1" i="1" kern="1200">
                                  <a:solidFill>
                                    <a:srgbClr val="000000"/>
                                  </a:solidFill>
                                  <a:latin typeface="Cambria Math"/>
                                  <a:ea typeface="幼圆" pitchFamily="49" charset="-122"/>
                                </a:rPr>
                                <m:t>𝑿</m:t>
                              </m:r>
                            </m:e>
                            <m:sub>
                              <m:r>
                                <a:rPr kumimoji="1" lang="en-US" altLang="zh-CN" sz="2000" b="1" i="1" kern="1200">
                                  <a:solidFill>
                                    <a:srgbClr val="000000"/>
                                  </a:solidFill>
                                  <a:latin typeface="Cambria Math"/>
                                  <a:ea typeface="幼圆" pitchFamily="49" charset="-122"/>
                                </a:rPr>
                                <m:t>𝒕</m:t>
                              </m:r>
                            </m:sub>
                          </m:sSub>
                          <m:r>
                            <a:rPr kumimoji="1" lang="en-US" altLang="zh-CN" sz="2000" b="1" i="1" kern="1200">
                              <a:solidFill>
                                <a:srgbClr val="000000"/>
                              </a:solidFill>
                              <a:latin typeface="Cambria Math"/>
                              <a:ea typeface="幼圆" pitchFamily="49" charset="-122"/>
                            </a:rPr>
                            <m:t>=</m:t>
                          </m:r>
                          <m:sSub>
                            <m:sSubPr>
                              <m:ctrlPr>
                                <a:rPr kumimoji="1" lang="en-US" altLang="zh-CN" sz="2000" b="1" i="1" kern="1200">
                                  <a:solidFill>
                                    <a:srgbClr val="000000"/>
                                  </a:solidFill>
                                  <a:latin typeface="Cambria Math" panose="02040503050406030204" pitchFamily="18" charset="0"/>
                                  <a:ea typeface="幼圆" pitchFamily="49" charset="-122"/>
                                </a:rPr>
                              </m:ctrlPr>
                            </m:sSubPr>
                            <m:e>
                              <m:r>
                                <a:rPr kumimoji="1" lang="en-US" altLang="zh-CN" sz="2000" b="1" i="1" kern="1200">
                                  <a:solidFill>
                                    <a:srgbClr val="000000"/>
                                  </a:solidFill>
                                  <a:latin typeface="Cambria Math"/>
                                  <a:ea typeface="幼圆" pitchFamily="49" charset="-122"/>
                                </a:rPr>
                                <m:t>𝒒</m:t>
                              </m:r>
                            </m:e>
                            <m:sub>
                              <m:r>
                                <a:rPr kumimoji="1" lang="en-US" altLang="zh-CN" sz="2000" b="1" i="1" kern="1200">
                                  <a:solidFill>
                                    <a:srgbClr val="000000"/>
                                  </a:solidFill>
                                  <a:latin typeface="Cambria Math"/>
                                  <a:ea typeface="幼圆" pitchFamily="49" charset="-122"/>
                                </a:rPr>
                                <m:t>𝒕</m:t>
                              </m:r>
                            </m:sub>
                          </m:sSub>
                          <m:r>
                            <a:rPr kumimoji="1" lang="en-US" altLang="zh-CN" sz="2000" b="1" i="1" kern="1200" smtClean="0">
                              <a:solidFill>
                                <a:srgbClr val="000000"/>
                              </a:solidFill>
                              <a:latin typeface="Cambria Math"/>
                              <a:ea typeface="幼圆" pitchFamily="49" charset="-122"/>
                            </a:rPr>
                            <m:t>,</m:t>
                          </m:r>
                          <m:sSub>
                            <m:sSubPr>
                              <m:ctrlPr>
                                <a:rPr kumimoji="1" lang="en-US" altLang="zh-CN" sz="2000" b="1" i="1" kern="1200">
                                  <a:solidFill>
                                    <a:srgbClr val="000000"/>
                                  </a:solidFill>
                                  <a:latin typeface="Cambria Math" panose="02040503050406030204" pitchFamily="18" charset="0"/>
                                  <a:ea typeface="幼圆" pitchFamily="49" charset="-122"/>
                                </a:rPr>
                              </m:ctrlPr>
                            </m:sSubPr>
                            <m:e>
                              <m:r>
                                <a:rPr kumimoji="1" lang="en-US" altLang="zh-CN" sz="2000" b="1" i="1" kern="1200">
                                  <a:solidFill>
                                    <a:srgbClr val="000000"/>
                                  </a:solidFill>
                                  <a:latin typeface="Cambria Math"/>
                                  <a:ea typeface="幼圆" pitchFamily="49" charset="-122"/>
                                </a:rPr>
                                <m:t>𝑿</m:t>
                              </m:r>
                            </m:e>
                            <m:sub>
                              <m:r>
                                <a:rPr kumimoji="1" lang="en-US" altLang="zh-CN" sz="2000" b="1" i="1" kern="1200">
                                  <a:solidFill>
                                    <a:srgbClr val="000000"/>
                                  </a:solidFill>
                                  <a:latin typeface="Cambria Math"/>
                                  <a:ea typeface="幼圆" pitchFamily="49" charset="-122"/>
                                </a:rPr>
                                <m:t>𝒕</m:t>
                              </m:r>
                              <m:r>
                                <a:rPr kumimoji="1" lang="en-US" altLang="zh-CN" sz="2000" b="1" i="1" kern="1200" smtClean="0">
                                  <a:solidFill>
                                    <a:srgbClr val="000000"/>
                                  </a:solidFill>
                                  <a:latin typeface="Cambria Math"/>
                                  <a:ea typeface="幼圆" pitchFamily="49" charset="-122"/>
                                </a:rPr>
                                <m:t>−</m:t>
                              </m:r>
                              <m:r>
                                <a:rPr kumimoji="1" lang="en-US" altLang="zh-CN" sz="2000" b="1" i="1" kern="1200" smtClean="0">
                                  <a:solidFill>
                                    <a:srgbClr val="000000"/>
                                  </a:solidFill>
                                  <a:latin typeface="Cambria Math"/>
                                  <a:ea typeface="幼圆" pitchFamily="49" charset="-122"/>
                                </a:rPr>
                                <m:t>𝟏</m:t>
                              </m:r>
                            </m:sub>
                          </m:sSub>
                          <m:r>
                            <a:rPr kumimoji="1" lang="en-US" altLang="zh-CN" sz="2000" b="1" i="1" kern="1200">
                              <a:solidFill>
                                <a:srgbClr val="000000"/>
                              </a:solidFill>
                              <a:latin typeface="Cambria Math"/>
                              <a:ea typeface="幼圆" pitchFamily="49" charset="-122"/>
                            </a:rPr>
                            <m:t>=</m:t>
                          </m:r>
                          <m:sSub>
                            <m:sSubPr>
                              <m:ctrlPr>
                                <a:rPr kumimoji="1" lang="en-US" altLang="zh-CN" sz="2000" b="1" i="1" kern="1200">
                                  <a:solidFill>
                                    <a:srgbClr val="000000"/>
                                  </a:solidFill>
                                  <a:latin typeface="Cambria Math" panose="02040503050406030204" pitchFamily="18" charset="0"/>
                                  <a:ea typeface="幼圆" pitchFamily="49" charset="-122"/>
                                </a:rPr>
                              </m:ctrlPr>
                            </m:sSubPr>
                            <m:e>
                              <m:r>
                                <a:rPr kumimoji="1" lang="en-US" altLang="zh-CN" sz="2000" b="1" i="1" kern="1200">
                                  <a:solidFill>
                                    <a:srgbClr val="000000"/>
                                  </a:solidFill>
                                  <a:latin typeface="Cambria Math"/>
                                  <a:ea typeface="幼圆" pitchFamily="49" charset="-122"/>
                                </a:rPr>
                                <m:t>𝒒</m:t>
                              </m:r>
                            </m:e>
                            <m:sub>
                              <m:r>
                                <a:rPr kumimoji="1" lang="en-US" altLang="zh-CN" sz="2000" b="1" i="1" kern="1200">
                                  <a:solidFill>
                                    <a:srgbClr val="000000"/>
                                  </a:solidFill>
                                  <a:latin typeface="Cambria Math"/>
                                  <a:ea typeface="幼圆" pitchFamily="49" charset="-122"/>
                                </a:rPr>
                                <m:t>𝒕</m:t>
                              </m:r>
                              <m:r>
                                <a:rPr kumimoji="1" lang="en-US" altLang="zh-CN" sz="2000" b="1" i="1" kern="1200" smtClean="0">
                                  <a:solidFill>
                                    <a:srgbClr val="000000"/>
                                  </a:solidFill>
                                  <a:latin typeface="Cambria Math"/>
                                  <a:ea typeface="幼圆" pitchFamily="49" charset="-122"/>
                                </a:rPr>
                                <m:t>−</m:t>
                              </m:r>
                              <m:r>
                                <a:rPr kumimoji="1" lang="en-US" altLang="zh-CN" sz="2000" b="1" i="1" kern="1200" smtClean="0">
                                  <a:solidFill>
                                    <a:srgbClr val="000000"/>
                                  </a:solidFill>
                                  <a:latin typeface="Cambria Math"/>
                                  <a:ea typeface="幼圆" pitchFamily="49" charset="-122"/>
                                </a:rPr>
                                <m:t>𝟏</m:t>
                              </m:r>
                            </m:sub>
                          </m:sSub>
                          <m:r>
                            <a:rPr kumimoji="1" lang="en-US" altLang="zh-CN" sz="2000" b="1" i="1" kern="1200">
                              <a:solidFill>
                                <a:srgbClr val="000000"/>
                              </a:solidFill>
                              <a:latin typeface="Cambria Math"/>
                              <a:ea typeface="幼圆" pitchFamily="49" charset="-122"/>
                            </a:rPr>
                            <m:t>,</m:t>
                          </m:r>
                          <m:r>
                            <a:rPr kumimoji="1" lang="en-US" altLang="zh-CN" sz="2000" b="1" i="1" kern="1200" smtClean="0">
                              <a:solidFill>
                                <a:srgbClr val="000000"/>
                              </a:solidFill>
                              <a:latin typeface="Cambria Math"/>
                              <a:ea typeface="幼圆" pitchFamily="49" charset="-122"/>
                            </a:rPr>
                            <m:t>…,</m:t>
                          </m:r>
                          <m:sSub>
                            <m:sSubPr>
                              <m:ctrlPr>
                                <a:rPr kumimoji="1" lang="en-US" altLang="zh-CN" sz="2000" b="1" i="1" kern="1200">
                                  <a:solidFill>
                                    <a:srgbClr val="000000"/>
                                  </a:solidFill>
                                  <a:latin typeface="Cambria Math" panose="02040503050406030204" pitchFamily="18" charset="0"/>
                                  <a:ea typeface="幼圆" pitchFamily="49" charset="-122"/>
                                </a:rPr>
                              </m:ctrlPr>
                            </m:sSubPr>
                            <m:e>
                              <m:r>
                                <a:rPr kumimoji="1" lang="en-US" altLang="zh-CN" sz="2000" b="1" i="1" kern="1200">
                                  <a:solidFill>
                                    <a:srgbClr val="000000"/>
                                  </a:solidFill>
                                  <a:latin typeface="Cambria Math"/>
                                  <a:ea typeface="幼圆" pitchFamily="49" charset="-122"/>
                                </a:rPr>
                                <m:t>𝑿</m:t>
                              </m:r>
                            </m:e>
                            <m:sub>
                              <m:r>
                                <a:rPr kumimoji="1" lang="en-US" altLang="zh-CN" sz="2000" b="1" i="1" kern="1200" smtClean="0">
                                  <a:solidFill>
                                    <a:srgbClr val="000000"/>
                                  </a:solidFill>
                                  <a:latin typeface="Cambria Math"/>
                                  <a:ea typeface="幼圆" pitchFamily="49" charset="-122"/>
                                </a:rPr>
                                <m:t>𝟏</m:t>
                              </m:r>
                            </m:sub>
                          </m:sSub>
                          <m:r>
                            <a:rPr kumimoji="1" lang="en-US" altLang="zh-CN" sz="2000" b="1" i="1" kern="1200">
                              <a:solidFill>
                                <a:srgbClr val="000000"/>
                              </a:solidFill>
                              <a:latin typeface="Cambria Math"/>
                              <a:ea typeface="幼圆" pitchFamily="49" charset="-122"/>
                            </a:rPr>
                            <m:t>=</m:t>
                          </m:r>
                          <m:sSub>
                            <m:sSubPr>
                              <m:ctrlPr>
                                <a:rPr kumimoji="1" lang="en-US" altLang="zh-CN" sz="2000" b="1" i="1" kern="1200" smtClean="0">
                                  <a:solidFill>
                                    <a:srgbClr val="000000"/>
                                  </a:solidFill>
                                  <a:latin typeface="Cambria Math" panose="02040503050406030204" pitchFamily="18" charset="0"/>
                                  <a:ea typeface="幼圆" pitchFamily="49" charset="-122"/>
                                </a:rPr>
                              </m:ctrlPr>
                            </m:sSubPr>
                            <m:e>
                              <m:r>
                                <a:rPr kumimoji="1" lang="en-US" altLang="zh-CN" sz="2000" b="1" i="1" kern="1200">
                                  <a:solidFill>
                                    <a:srgbClr val="000000"/>
                                  </a:solidFill>
                                  <a:latin typeface="Cambria Math"/>
                                  <a:ea typeface="幼圆" pitchFamily="49" charset="-122"/>
                                </a:rPr>
                                <m:t>𝒒</m:t>
                              </m:r>
                            </m:e>
                            <m:sub>
                              <m:r>
                                <a:rPr kumimoji="1" lang="en-US" altLang="zh-CN" sz="2000" b="1" i="1" kern="1200" smtClean="0">
                                  <a:solidFill>
                                    <a:srgbClr val="000000"/>
                                  </a:solidFill>
                                  <a:latin typeface="Cambria Math"/>
                                  <a:ea typeface="幼圆" pitchFamily="49" charset="-122"/>
                                </a:rPr>
                                <m:t>𝟏</m:t>
                              </m:r>
                            </m:sub>
                          </m:sSub>
                          <m:r>
                            <a:rPr kumimoji="1" lang="en-US" altLang="zh-CN" sz="2000" b="1" i="1" kern="1200">
                              <a:solidFill>
                                <a:srgbClr val="000000"/>
                              </a:solidFill>
                              <a:latin typeface="Cambria Math"/>
                              <a:ea typeface="幼圆" pitchFamily="49" charset="-122"/>
                            </a:rPr>
                            <m:t>,</m:t>
                          </m:r>
                        </m:e>
                      </m:d>
                      <m:r>
                        <a:rPr kumimoji="1" lang="en-US" altLang="zh-CN" sz="2000" b="1" i="1" kern="1200" smtClean="0">
                          <a:solidFill>
                            <a:srgbClr val="000000"/>
                          </a:solidFill>
                          <a:latin typeface="Cambria Math"/>
                          <a:ea typeface="幼圆" pitchFamily="49" charset="-122"/>
                        </a:rPr>
                        <m:t>=</m:t>
                      </m:r>
                    </m:oMath>
                  </m:oMathPara>
                </a14:m>
                <a:endParaRPr kumimoji="1" lang="en-US" altLang="zh-CN" sz="2000" b="1" i="1" kern="1200" dirty="0" smtClean="0">
                  <a:solidFill>
                    <a:srgbClr val="000000"/>
                  </a:solidFill>
                  <a:latin typeface="Cambria Math"/>
                  <a:ea typeface="幼圆" pitchFamily="49" charset="-122"/>
                </a:endParaRPr>
              </a:p>
              <a:p>
                <a:pPr marL="438150" lvl="1" indent="0" algn="just">
                  <a:lnSpc>
                    <a:spcPct val="110000"/>
                  </a:lnSpc>
                  <a:buSzPct val="80000"/>
                  <a:buNone/>
                </a:pPr>
                <a14:m>
                  <m:oMathPara xmlns:m="http://schemas.openxmlformats.org/officeDocument/2006/math">
                    <m:oMathParaPr>
                      <m:jc m:val="centerGroup"/>
                    </m:oMathParaPr>
                    <m:oMath xmlns:m="http://schemas.openxmlformats.org/officeDocument/2006/math">
                      <m:r>
                        <a:rPr kumimoji="1" lang="en-US" altLang="zh-CN" sz="2000" b="1" i="1" kern="1200" smtClean="0">
                          <a:solidFill>
                            <a:srgbClr val="000000"/>
                          </a:solidFill>
                          <a:latin typeface="Cambria Math"/>
                          <a:ea typeface="幼圆" pitchFamily="49" charset="-122"/>
                        </a:rPr>
                        <m:t>𝑷</m:t>
                      </m:r>
                      <m:r>
                        <a:rPr kumimoji="1" lang="en-US" altLang="zh-CN" sz="2000" b="1" i="1" kern="1200" smtClean="0">
                          <a:solidFill>
                            <a:srgbClr val="000000"/>
                          </a:solidFill>
                          <a:latin typeface="Cambria Math"/>
                          <a:ea typeface="幼圆" pitchFamily="49" charset="-122"/>
                        </a:rPr>
                        <m:t>(</m:t>
                      </m:r>
                      <m:sSub>
                        <m:sSubPr>
                          <m:ctrlPr>
                            <a:rPr kumimoji="1" lang="en-US" altLang="zh-CN" sz="2000" b="1" i="1" kern="1200">
                              <a:solidFill>
                                <a:srgbClr val="000000"/>
                              </a:solidFill>
                              <a:latin typeface="Cambria Math" panose="02040503050406030204" pitchFamily="18" charset="0"/>
                              <a:ea typeface="幼圆" pitchFamily="49" charset="-122"/>
                            </a:rPr>
                          </m:ctrlPr>
                        </m:sSubPr>
                        <m:e>
                          <m:r>
                            <a:rPr kumimoji="1" lang="en-US" altLang="zh-CN" sz="2000" b="1" i="1" kern="1200">
                              <a:solidFill>
                                <a:srgbClr val="000000"/>
                              </a:solidFill>
                              <a:latin typeface="Cambria Math"/>
                              <a:ea typeface="幼圆" pitchFamily="49" charset="-122"/>
                            </a:rPr>
                            <m:t>𝑿</m:t>
                          </m:r>
                        </m:e>
                        <m:sub>
                          <m:r>
                            <a:rPr kumimoji="1" lang="en-US" altLang="zh-CN" sz="2000" b="1" i="1" kern="1200">
                              <a:solidFill>
                                <a:srgbClr val="000000"/>
                              </a:solidFill>
                              <a:latin typeface="Cambria Math"/>
                              <a:ea typeface="幼圆" pitchFamily="49" charset="-122"/>
                            </a:rPr>
                            <m:t>𝒕</m:t>
                          </m:r>
                          <m:r>
                            <a:rPr kumimoji="1" lang="en-US" altLang="zh-CN" sz="2000" b="1" i="1" kern="1200">
                              <a:solidFill>
                                <a:srgbClr val="000000"/>
                              </a:solidFill>
                              <a:latin typeface="Cambria Math"/>
                              <a:ea typeface="幼圆" pitchFamily="49" charset="-122"/>
                            </a:rPr>
                            <m:t>+</m:t>
                          </m:r>
                          <m:r>
                            <a:rPr kumimoji="1" lang="en-US" altLang="zh-CN" sz="2000" b="1" i="1" kern="1200">
                              <a:solidFill>
                                <a:srgbClr val="000000"/>
                              </a:solidFill>
                              <a:latin typeface="Cambria Math"/>
                              <a:ea typeface="幼圆" pitchFamily="49" charset="-122"/>
                            </a:rPr>
                            <m:t>𝒌</m:t>
                          </m:r>
                        </m:sub>
                      </m:sSub>
                      <m:r>
                        <a:rPr kumimoji="1" lang="en-US" altLang="zh-CN" sz="2000" b="1" i="1" kern="1200">
                          <a:solidFill>
                            <a:srgbClr val="000000"/>
                          </a:solidFill>
                          <a:latin typeface="Cambria Math"/>
                          <a:ea typeface="幼圆" pitchFamily="49" charset="-122"/>
                        </a:rPr>
                        <m:t>=</m:t>
                      </m:r>
                      <m:sSub>
                        <m:sSubPr>
                          <m:ctrlPr>
                            <a:rPr kumimoji="1" lang="en-US" altLang="zh-CN" sz="2000" b="1" i="1" kern="1200">
                              <a:solidFill>
                                <a:srgbClr val="000000"/>
                              </a:solidFill>
                              <a:latin typeface="Cambria Math" panose="02040503050406030204" pitchFamily="18" charset="0"/>
                              <a:ea typeface="幼圆" pitchFamily="49" charset="-122"/>
                            </a:rPr>
                          </m:ctrlPr>
                        </m:sSubPr>
                        <m:e>
                          <m:r>
                            <a:rPr kumimoji="1" lang="en-US" altLang="zh-CN" sz="2000" b="1" i="1" kern="1200">
                              <a:solidFill>
                                <a:srgbClr val="000000"/>
                              </a:solidFill>
                              <a:latin typeface="Cambria Math"/>
                              <a:ea typeface="幼圆" pitchFamily="49" charset="-122"/>
                            </a:rPr>
                            <m:t>𝒒</m:t>
                          </m:r>
                        </m:e>
                        <m:sub>
                          <m:r>
                            <a:rPr kumimoji="1" lang="en-US" altLang="zh-CN" sz="2000" b="1" i="1" kern="1200">
                              <a:solidFill>
                                <a:srgbClr val="000000"/>
                              </a:solidFill>
                              <a:latin typeface="Cambria Math"/>
                              <a:ea typeface="幼圆" pitchFamily="49" charset="-122"/>
                            </a:rPr>
                            <m:t>𝒕</m:t>
                          </m:r>
                          <m:r>
                            <a:rPr kumimoji="1" lang="en-US" altLang="zh-CN" sz="2000" b="1" i="1" kern="1200">
                              <a:solidFill>
                                <a:srgbClr val="000000"/>
                              </a:solidFill>
                              <a:latin typeface="Cambria Math"/>
                              <a:ea typeface="幼圆" pitchFamily="49" charset="-122"/>
                            </a:rPr>
                            <m:t>+</m:t>
                          </m:r>
                          <m:r>
                            <a:rPr kumimoji="1" lang="en-US" altLang="zh-CN" sz="2000" b="1" i="1" kern="1200">
                              <a:solidFill>
                                <a:srgbClr val="000000"/>
                              </a:solidFill>
                              <a:latin typeface="Cambria Math"/>
                              <a:ea typeface="幼圆" pitchFamily="49" charset="-122"/>
                            </a:rPr>
                            <m:t>𝒌</m:t>
                          </m:r>
                        </m:sub>
                      </m:sSub>
                      <m:r>
                        <a:rPr kumimoji="1" lang="en-US" altLang="zh-CN" sz="2000" b="1" i="1" kern="1200">
                          <a:solidFill>
                            <a:srgbClr val="000000"/>
                          </a:solidFill>
                          <a:latin typeface="Cambria Math"/>
                          <a:ea typeface="幼圆" pitchFamily="49" charset="-122"/>
                        </a:rPr>
                        <m:t>|</m:t>
                      </m:r>
                      <m:sSub>
                        <m:sSubPr>
                          <m:ctrlPr>
                            <a:rPr kumimoji="1" lang="en-US" altLang="zh-CN" sz="2000" b="1" i="1" kern="1200">
                              <a:solidFill>
                                <a:srgbClr val="000000"/>
                              </a:solidFill>
                              <a:latin typeface="Cambria Math" panose="02040503050406030204" pitchFamily="18" charset="0"/>
                              <a:ea typeface="幼圆" pitchFamily="49" charset="-122"/>
                            </a:rPr>
                          </m:ctrlPr>
                        </m:sSubPr>
                        <m:e>
                          <m:r>
                            <a:rPr kumimoji="1" lang="en-US" altLang="zh-CN" sz="2000" b="1" i="1" kern="1200">
                              <a:solidFill>
                                <a:srgbClr val="000000"/>
                              </a:solidFill>
                              <a:latin typeface="Cambria Math"/>
                              <a:ea typeface="幼圆" pitchFamily="49" charset="-122"/>
                            </a:rPr>
                            <m:t>𝑿</m:t>
                          </m:r>
                        </m:e>
                        <m:sub>
                          <m:r>
                            <a:rPr kumimoji="1" lang="en-US" altLang="zh-CN" sz="2000" b="1" i="1" kern="1200">
                              <a:solidFill>
                                <a:srgbClr val="000000"/>
                              </a:solidFill>
                              <a:latin typeface="Cambria Math"/>
                              <a:ea typeface="幼圆" pitchFamily="49" charset="-122"/>
                            </a:rPr>
                            <m:t>𝒕</m:t>
                          </m:r>
                        </m:sub>
                      </m:sSub>
                      <m:r>
                        <a:rPr kumimoji="1" lang="en-US" altLang="zh-CN" sz="2000" b="1" i="1" kern="1200">
                          <a:solidFill>
                            <a:srgbClr val="000000"/>
                          </a:solidFill>
                          <a:latin typeface="Cambria Math"/>
                          <a:ea typeface="幼圆" pitchFamily="49" charset="-122"/>
                        </a:rPr>
                        <m:t>=</m:t>
                      </m:r>
                      <m:sSub>
                        <m:sSubPr>
                          <m:ctrlPr>
                            <a:rPr kumimoji="1" lang="en-US" altLang="zh-CN" sz="2000" b="1" i="1" kern="1200">
                              <a:solidFill>
                                <a:srgbClr val="000000"/>
                              </a:solidFill>
                              <a:latin typeface="Cambria Math" panose="02040503050406030204" pitchFamily="18" charset="0"/>
                              <a:ea typeface="幼圆" pitchFamily="49" charset="-122"/>
                            </a:rPr>
                          </m:ctrlPr>
                        </m:sSubPr>
                        <m:e>
                          <m:r>
                            <a:rPr kumimoji="1" lang="en-US" altLang="zh-CN" sz="2000" b="1" i="1" kern="1200">
                              <a:solidFill>
                                <a:srgbClr val="000000"/>
                              </a:solidFill>
                              <a:latin typeface="Cambria Math"/>
                              <a:ea typeface="幼圆" pitchFamily="49" charset="-122"/>
                            </a:rPr>
                            <m:t>𝒒</m:t>
                          </m:r>
                        </m:e>
                        <m:sub>
                          <m:r>
                            <a:rPr kumimoji="1" lang="en-US" altLang="zh-CN" sz="2000" b="1" i="1" kern="1200">
                              <a:solidFill>
                                <a:srgbClr val="000000"/>
                              </a:solidFill>
                              <a:latin typeface="Cambria Math"/>
                              <a:ea typeface="幼圆" pitchFamily="49" charset="-122"/>
                            </a:rPr>
                            <m:t>𝒕</m:t>
                          </m:r>
                        </m:sub>
                      </m:sSub>
                      <m:r>
                        <a:rPr kumimoji="1" lang="en-US" altLang="zh-CN" sz="2000" b="1" i="1" kern="1200" smtClean="0">
                          <a:solidFill>
                            <a:srgbClr val="000000"/>
                          </a:solidFill>
                          <a:latin typeface="Cambria Math"/>
                          <a:ea typeface="幼圆" pitchFamily="49" charset="-122"/>
                        </a:rPr>
                        <m:t>)</m:t>
                      </m:r>
                    </m:oMath>
                  </m:oMathPara>
                </a14:m>
                <a:endParaRPr kumimoji="1" lang="en-US" altLang="zh-CN" sz="1600" b="1" kern="1200" dirty="0" smtClean="0">
                  <a:solidFill>
                    <a:srgbClr val="000000"/>
                  </a:solidFill>
                  <a:latin typeface="宋体" pitchFamily="2" charset="-122"/>
                  <a:ea typeface="幼圆" pitchFamily="49" charset="-122"/>
                </a:endParaRPr>
              </a:p>
              <a:p>
                <a:pPr marL="438150" lvl="1" indent="0" algn="just">
                  <a:lnSpc>
                    <a:spcPct val="110000"/>
                  </a:lnSpc>
                  <a:buSzPct val="80000"/>
                  <a:buNone/>
                </a:pPr>
                <a:r>
                  <a:rPr kumimoji="1" lang="zh-CN" altLang="en-US" sz="2000" b="1" kern="1200" dirty="0" smtClean="0">
                    <a:solidFill>
                      <a:srgbClr val="000000"/>
                    </a:solidFill>
                    <a:ea typeface="幼圆" pitchFamily="49" charset="-122"/>
                  </a:rPr>
                  <a:t>式中：</a:t>
                </a:r>
                <a14:m>
                  <m:oMath xmlns:m="http://schemas.openxmlformats.org/officeDocument/2006/math">
                    <m:sSub>
                      <m:sSubPr>
                        <m:ctrlPr>
                          <a:rPr kumimoji="1" lang="en-US" altLang="zh-CN" sz="2000" b="1" i="1" kern="1200" smtClean="0">
                            <a:solidFill>
                              <a:srgbClr val="000000"/>
                            </a:solidFill>
                            <a:latin typeface="Cambria Math" panose="02040503050406030204" pitchFamily="18" charset="0"/>
                            <a:ea typeface="幼圆" pitchFamily="49" charset="-122"/>
                          </a:rPr>
                        </m:ctrlPr>
                      </m:sSubPr>
                      <m:e>
                        <m:r>
                          <a:rPr kumimoji="1" lang="en-US" altLang="zh-CN" sz="2000" b="1" i="1" kern="1200" smtClean="0">
                            <a:solidFill>
                              <a:srgbClr val="000000"/>
                            </a:solidFill>
                            <a:latin typeface="Cambria Math"/>
                            <a:ea typeface="幼圆" pitchFamily="49" charset="-122"/>
                          </a:rPr>
                          <m:t>𝒒</m:t>
                        </m:r>
                      </m:e>
                      <m:sub>
                        <m:r>
                          <a:rPr kumimoji="1" lang="en-US" altLang="zh-CN" sz="2000" b="1" i="1" kern="1200" smtClean="0">
                            <a:solidFill>
                              <a:srgbClr val="000000"/>
                            </a:solidFill>
                            <a:latin typeface="Cambria Math"/>
                            <a:ea typeface="幼圆" pitchFamily="49" charset="-122"/>
                          </a:rPr>
                          <m:t>𝟏</m:t>
                        </m:r>
                      </m:sub>
                    </m:sSub>
                    <m:sSub>
                      <m:sSubPr>
                        <m:ctrlPr>
                          <a:rPr kumimoji="1" lang="en-US" altLang="zh-CN" sz="2000" b="1" i="1" kern="1200">
                            <a:solidFill>
                              <a:srgbClr val="000000"/>
                            </a:solidFill>
                            <a:latin typeface="Cambria Math" panose="02040503050406030204" pitchFamily="18" charset="0"/>
                            <a:ea typeface="幼圆" pitchFamily="49" charset="-122"/>
                          </a:rPr>
                        </m:ctrlPr>
                      </m:sSubPr>
                      <m:e>
                        <m:r>
                          <a:rPr kumimoji="1" lang="en-US" altLang="zh-CN" sz="2000" b="1" i="1" kern="1200">
                            <a:solidFill>
                              <a:srgbClr val="000000"/>
                            </a:solidFill>
                            <a:latin typeface="Cambria Math"/>
                            <a:ea typeface="幼圆" pitchFamily="49" charset="-122"/>
                          </a:rPr>
                          <m:t>𝒒</m:t>
                        </m:r>
                      </m:e>
                      <m:sub>
                        <m:r>
                          <a:rPr kumimoji="1" lang="en-US" altLang="zh-CN" sz="2000" b="1" i="1" kern="1200" smtClean="0">
                            <a:solidFill>
                              <a:srgbClr val="000000"/>
                            </a:solidFill>
                            <a:latin typeface="Cambria Math"/>
                            <a:ea typeface="幼圆" pitchFamily="49" charset="-122"/>
                          </a:rPr>
                          <m:t>𝟐</m:t>
                        </m:r>
                      </m:sub>
                    </m:sSub>
                    <m:r>
                      <a:rPr kumimoji="1" lang="en-US" altLang="zh-CN" sz="2000" b="1" i="1" kern="1200" smtClean="0">
                        <a:solidFill>
                          <a:srgbClr val="000000"/>
                        </a:solidFill>
                        <a:latin typeface="Cambria Math"/>
                        <a:ea typeface="幼圆" pitchFamily="49" charset="-122"/>
                      </a:rPr>
                      <m:t>,…,</m:t>
                    </m:r>
                  </m:oMath>
                </a14:m>
                <a:r>
                  <a:rPr kumimoji="1" lang="en-US" altLang="zh-CN" sz="2000" b="1" kern="1200" dirty="0">
                    <a:solidFill>
                      <a:srgbClr val="000000"/>
                    </a:solidFill>
                    <a:ea typeface="幼圆" pitchFamily="49" charset="-122"/>
                  </a:rPr>
                  <a:t> </a:t>
                </a:r>
                <a14:m>
                  <m:oMath xmlns:m="http://schemas.openxmlformats.org/officeDocument/2006/math">
                    <m:sSub>
                      <m:sSubPr>
                        <m:ctrlPr>
                          <a:rPr kumimoji="1" lang="en-US" altLang="zh-CN" sz="2000" b="1" i="1" kern="1200">
                            <a:solidFill>
                              <a:srgbClr val="000000"/>
                            </a:solidFill>
                            <a:latin typeface="Cambria Math" panose="02040503050406030204" pitchFamily="18" charset="0"/>
                            <a:ea typeface="幼圆" pitchFamily="49" charset="-122"/>
                          </a:rPr>
                        </m:ctrlPr>
                      </m:sSubPr>
                      <m:e>
                        <m:r>
                          <a:rPr kumimoji="1" lang="en-US" altLang="zh-CN" sz="2000" b="1" i="1" kern="1200">
                            <a:solidFill>
                              <a:srgbClr val="000000"/>
                            </a:solidFill>
                            <a:latin typeface="Cambria Math"/>
                            <a:ea typeface="幼圆" pitchFamily="49" charset="-122"/>
                          </a:rPr>
                          <m:t>𝒒</m:t>
                        </m:r>
                      </m:e>
                      <m:sub>
                        <m:r>
                          <a:rPr kumimoji="1" lang="en-US" altLang="zh-CN" sz="2000" b="1" i="1" kern="1200" smtClean="0">
                            <a:solidFill>
                              <a:srgbClr val="000000"/>
                            </a:solidFill>
                            <a:latin typeface="Cambria Math"/>
                            <a:ea typeface="幼圆" pitchFamily="49" charset="-122"/>
                          </a:rPr>
                          <m:t>𝒕</m:t>
                        </m:r>
                      </m:sub>
                    </m:sSub>
                  </m:oMath>
                </a14:m>
                <a:r>
                  <a:rPr kumimoji="1" lang="en-US" altLang="zh-CN" sz="2000" b="1" kern="1200" dirty="0">
                    <a:solidFill>
                      <a:srgbClr val="000000"/>
                    </a:solidFill>
                    <a:ea typeface="幼圆" pitchFamily="49" charset="-122"/>
                  </a:rPr>
                  <a:t> </a:t>
                </a:r>
                <a14:m>
                  <m:oMath xmlns:m="http://schemas.openxmlformats.org/officeDocument/2006/math">
                    <m:sSub>
                      <m:sSubPr>
                        <m:ctrlPr>
                          <a:rPr kumimoji="1" lang="en-US" altLang="zh-CN" sz="2000" b="1" i="1" kern="1200">
                            <a:solidFill>
                              <a:srgbClr val="000000"/>
                            </a:solidFill>
                            <a:latin typeface="Cambria Math" panose="02040503050406030204" pitchFamily="18" charset="0"/>
                            <a:ea typeface="幼圆" pitchFamily="49" charset="-122"/>
                          </a:rPr>
                        </m:ctrlPr>
                      </m:sSubPr>
                      <m:e>
                        <m:r>
                          <a:rPr kumimoji="1" lang="en-US" altLang="zh-CN" sz="2000" b="1" i="1" kern="1200">
                            <a:solidFill>
                              <a:srgbClr val="000000"/>
                            </a:solidFill>
                            <a:latin typeface="Cambria Math"/>
                            <a:ea typeface="幼圆" pitchFamily="49" charset="-122"/>
                          </a:rPr>
                          <m:t>𝒒</m:t>
                        </m:r>
                      </m:e>
                      <m:sub>
                        <m:r>
                          <a:rPr kumimoji="1" lang="en-US" altLang="zh-CN" sz="2000" b="1" i="1" kern="1200" smtClean="0">
                            <a:solidFill>
                              <a:srgbClr val="000000"/>
                            </a:solidFill>
                            <a:latin typeface="Cambria Math"/>
                            <a:ea typeface="幼圆" pitchFamily="49" charset="-122"/>
                          </a:rPr>
                          <m:t>𝒕</m:t>
                        </m:r>
                        <m:r>
                          <a:rPr kumimoji="1" lang="en-US" altLang="zh-CN" sz="2000" b="1" i="1" kern="1200" smtClean="0">
                            <a:solidFill>
                              <a:srgbClr val="000000"/>
                            </a:solidFill>
                            <a:latin typeface="Cambria Math"/>
                            <a:ea typeface="幼圆" pitchFamily="49" charset="-122"/>
                          </a:rPr>
                          <m:t>+</m:t>
                        </m:r>
                        <m:r>
                          <a:rPr kumimoji="1" lang="en-US" altLang="zh-CN" sz="2000" b="1" i="1" kern="1200" smtClean="0">
                            <a:solidFill>
                              <a:srgbClr val="000000"/>
                            </a:solidFill>
                            <a:latin typeface="Cambria Math"/>
                            <a:ea typeface="幼圆" pitchFamily="49" charset="-122"/>
                          </a:rPr>
                          <m:t>𝒌</m:t>
                        </m:r>
                      </m:sub>
                    </m:sSub>
                    <m:r>
                      <a:rPr kumimoji="1" lang="en-US" altLang="zh-CN" sz="2000" b="1" i="1" kern="1200" smtClean="0">
                        <a:solidFill>
                          <a:srgbClr val="000000"/>
                        </a:solidFill>
                        <a:latin typeface="Cambria Math"/>
                        <a:ea typeface="Cambria Math"/>
                      </a:rPr>
                      <m:t>∈(</m:t>
                    </m:r>
                    <m:sSub>
                      <m:sSubPr>
                        <m:ctrlPr>
                          <a:rPr kumimoji="1" lang="en-US" altLang="zh-CN" sz="2000" b="1" i="1" kern="1200" smtClean="0">
                            <a:solidFill>
                              <a:srgbClr val="000000"/>
                            </a:solidFill>
                            <a:latin typeface="Cambria Math" panose="02040503050406030204" pitchFamily="18" charset="0"/>
                            <a:ea typeface="Cambria Math"/>
                          </a:rPr>
                        </m:ctrlPr>
                      </m:sSubPr>
                      <m:e>
                        <m:r>
                          <a:rPr kumimoji="1" lang="zh-CN" altLang="en-US" sz="2000" b="1" i="1" kern="1200" smtClean="0">
                            <a:solidFill>
                              <a:srgbClr val="000000"/>
                            </a:solidFill>
                            <a:latin typeface="Cambria Math"/>
                            <a:ea typeface="Cambria Math"/>
                          </a:rPr>
                          <m:t>𝜽</m:t>
                        </m:r>
                      </m:e>
                      <m:sub>
                        <m:r>
                          <a:rPr kumimoji="1" lang="en-US" altLang="zh-CN" sz="2000" b="1" i="1" kern="1200" smtClean="0">
                            <a:solidFill>
                              <a:srgbClr val="000000"/>
                            </a:solidFill>
                            <a:latin typeface="Cambria Math"/>
                            <a:ea typeface="Cambria Math"/>
                          </a:rPr>
                          <m:t>𝟏</m:t>
                        </m:r>
                      </m:sub>
                    </m:sSub>
                    <m:r>
                      <a:rPr kumimoji="1" lang="en-US" altLang="zh-CN" sz="2000" b="1" i="1" kern="1200" smtClean="0">
                        <a:solidFill>
                          <a:srgbClr val="000000"/>
                        </a:solidFill>
                        <a:latin typeface="Cambria Math"/>
                        <a:ea typeface="Cambria Math"/>
                      </a:rPr>
                      <m:t>,</m:t>
                    </m:r>
                    <m:sSub>
                      <m:sSubPr>
                        <m:ctrlPr>
                          <a:rPr kumimoji="1" lang="en-US" altLang="zh-CN" sz="2000" b="1" i="1" kern="1200">
                            <a:solidFill>
                              <a:srgbClr val="000000"/>
                            </a:solidFill>
                            <a:latin typeface="Cambria Math" panose="02040503050406030204" pitchFamily="18" charset="0"/>
                            <a:ea typeface="Cambria Math"/>
                          </a:rPr>
                        </m:ctrlPr>
                      </m:sSubPr>
                      <m:e>
                        <m:r>
                          <a:rPr kumimoji="1" lang="zh-CN" altLang="en-US" sz="2000" b="1" i="1" kern="1200">
                            <a:solidFill>
                              <a:srgbClr val="000000"/>
                            </a:solidFill>
                            <a:latin typeface="Cambria Math"/>
                            <a:ea typeface="Cambria Math"/>
                          </a:rPr>
                          <m:t>𝜽</m:t>
                        </m:r>
                      </m:e>
                      <m:sub>
                        <m:r>
                          <a:rPr kumimoji="1" lang="en-US" altLang="zh-CN" sz="2000" b="1" i="1" kern="1200" smtClean="0">
                            <a:solidFill>
                              <a:srgbClr val="000000"/>
                            </a:solidFill>
                            <a:latin typeface="Cambria Math"/>
                            <a:ea typeface="Cambria Math"/>
                          </a:rPr>
                          <m:t>𝟐</m:t>
                        </m:r>
                      </m:sub>
                    </m:sSub>
                    <m:r>
                      <a:rPr kumimoji="1" lang="en-US" altLang="zh-CN" sz="2000" b="1" i="1" kern="1200" smtClean="0">
                        <a:solidFill>
                          <a:srgbClr val="000000"/>
                        </a:solidFill>
                        <a:latin typeface="Cambria Math"/>
                        <a:ea typeface="Cambria Math"/>
                      </a:rPr>
                      <m:t>,…,</m:t>
                    </m:r>
                    <m:sSub>
                      <m:sSubPr>
                        <m:ctrlPr>
                          <a:rPr kumimoji="1" lang="en-US" altLang="zh-CN" sz="2000" b="1" i="1" kern="1200">
                            <a:solidFill>
                              <a:srgbClr val="000000"/>
                            </a:solidFill>
                            <a:latin typeface="Cambria Math" panose="02040503050406030204" pitchFamily="18" charset="0"/>
                            <a:ea typeface="Cambria Math"/>
                          </a:rPr>
                        </m:ctrlPr>
                      </m:sSubPr>
                      <m:e>
                        <m:r>
                          <a:rPr kumimoji="1" lang="zh-CN" altLang="en-US" sz="2000" b="1" i="1" kern="1200">
                            <a:solidFill>
                              <a:srgbClr val="000000"/>
                            </a:solidFill>
                            <a:latin typeface="Cambria Math"/>
                            <a:ea typeface="Cambria Math"/>
                          </a:rPr>
                          <m:t>𝜽</m:t>
                        </m:r>
                      </m:e>
                      <m:sub>
                        <m:r>
                          <a:rPr kumimoji="1" lang="en-US" altLang="zh-CN" sz="2000" b="1" i="1" kern="1200" smtClean="0">
                            <a:solidFill>
                              <a:srgbClr val="000000"/>
                            </a:solidFill>
                            <a:latin typeface="Cambria Math"/>
                            <a:ea typeface="Cambria Math"/>
                          </a:rPr>
                          <m:t>𝑵</m:t>
                        </m:r>
                      </m:sub>
                    </m:sSub>
                    <m:r>
                      <a:rPr kumimoji="1" lang="en-US" altLang="zh-CN" sz="2000" b="1" i="1" kern="1200" smtClean="0">
                        <a:solidFill>
                          <a:srgbClr val="000000"/>
                        </a:solidFill>
                        <a:latin typeface="Cambria Math"/>
                        <a:ea typeface="Cambria Math"/>
                      </a:rPr>
                      <m:t>)</m:t>
                    </m:r>
                  </m:oMath>
                </a14:m>
                <a:r>
                  <a:rPr kumimoji="1" lang="en-US" altLang="zh-CN" sz="2000" b="1" kern="1200" dirty="0" smtClean="0">
                    <a:solidFill>
                      <a:srgbClr val="000000"/>
                    </a:solidFill>
                    <a:latin typeface="宋体" pitchFamily="2" charset="-122"/>
                    <a:ea typeface="幼圆" pitchFamily="49" charset="-122"/>
                  </a:rPr>
                  <a:t>.</a:t>
                </a:r>
              </a:p>
              <a:p>
                <a:pPr marL="438150" lvl="1" indent="0" algn="just">
                  <a:lnSpc>
                    <a:spcPct val="110000"/>
                  </a:lnSpc>
                  <a:buSzPct val="80000"/>
                  <a:buNone/>
                </a:pPr>
                <a:r>
                  <a:rPr kumimoji="1" lang="en-US" altLang="zh-CN" sz="2000" b="1" kern="1200" dirty="0" smtClean="0">
                    <a:solidFill>
                      <a:srgbClr val="FF0000"/>
                    </a:solidFill>
                    <a:latin typeface="宋体" pitchFamily="2" charset="-122"/>
                    <a:ea typeface="幼圆" pitchFamily="49" charset="-122"/>
                  </a:rPr>
                  <a:t> </a:t>
                </a:r>
                <a:r>
                  <a:rPr kumimoji="1" lang="en-US" altLang="zh-CN" sz="2000" b="1" kern="1200" dirty="0" err="1" smtClean="0">
                    <a:solidFill>
                      <a:srgbClr val="FF0000"/>
                    </a:solidFill>
                    <a:latin typeface="宋体" pitchFamily="2" charset="-122"/>
                    <a:ea typeface="幼圆" pitchFamily="49" charset="-122"/>
                  </a:rPr>
                  <a:t>X</a:t>
                </a:r>
                <a:r>
                  <a:rPr kumimoji="1" lang="en-US" altLang="zh-CN" sz="2000" b="1" kern="1200" baseline="-25000" dirty="0" err="1" smtClean="0">
                    <a:solidFill>
                      <a:srgbClr val="FF0000"/>
                    </a:solidFill>
                    <a:latin typeface="宋体" pitchFamily="2" charset="-122"/>
                    <a:ea typeface="幼圆" pitchFamily="49" charset="-122"/>
                  </a:rPr>
                  <a:t>t</a:t>
                </a:r>
                <a:r>
                  <a:rPr kumimoji="1" lang="en-US" altLang="zh-CN" sz="2000" b="1" kern="1200" dirty="0" smtClean="0">
                    <a:solidFill>
                      <a:srgbClr val="FF0000"/>
                    </a:solidFill>
                    <a:latin typeface="宋体" pitchFamily="2" charset="-122"/>
                    <a:ea typeface="幼圆" pitchFamily="49" charset="-122"/>
                  </a:rPr>
                  <a:t>–</a:t>
                </a:r>
                <a:r>
                  <a:rPr kumimoji="1" lang="zh-CN" altLang="en-US" sz="2000" b="1" kern="1200" dirty="0" smtClean="0">
                    <a:solidFill>
                      <a:srgbClr val="FF0000"/>
                    </a:solidFill>
                    <a:latin typeface="宋体" pitchFamily="2" charset="-122"/>
                    <a:ea typeface="幼圆" pitchFamily="49" charset="-122"/>
                  </a:rPr>
                  <a:t>马尔科夫链</a:t>
                </a:r>
                <a:endParaRPr kumimoji="1" lang="zh-CN" altLang="en-US" sz="2000" b="1" kern="1200" dirty="0">
                  <a:solidFill>
                    <a:srgbClr val="FF0000"/>
                  </a:solidFill>
                  <a:latin typeface="宋体" pitchFamily="2" charset="-122"/>
                  <a:ea typeface="幼圆"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66738" y="1752600"/>
                <a:ext cx="7662862" cy="4267200"/>
              </a:xfrm>
              <a:blipFill rotWithShape="1">
                <a:blip r:embed="rId2"/>
                <a:stretch>
                  <a:fillRect l="-318" t="-1000" r="-796" b="-3571"/>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32ABBA1-5672-4AE4-8EA2-4E2CF256075D}" type="datetime1">
              <a:rPr lang="zh-CN" altLang="en-US" smtClean="0">
                <a:solidFill>
                  <a:srgbClr val="000000"/>
                </a:solidFill>
              </a:rPr>
              <a:pPr>
                <a:defRPr/>
              </a:pPr>
              <a:t>2018-05-13</a:t>
            </a:fld>
            <a:endParaRPr lang="en-US" altLang="zh-CN">
              <a:solidFill>
                <a:srgbClr val="000000"/>
              </a:solidFill>
            </a:endParaRPr>
          </a:p>
        </p:txBody>
      </p:sp>
      <p:sp>
        <p:nvSpPr>
          <p:cNvPr id="5" name="灯片编号占位符 4"/>
          <p:cNvSpPr>
            <a:spLocks noGrp="1"/>
          </p:cNvSpPr>
          <p:nvPr>
            <p:ph type="sldNum" sz="quarter" idx="12"/>
          </p:nvPr>
        </p:nvSpPr>
        <p:spPr/>
        <p:txBody>
          <a:bodyPr/>
          <a:lstStyle/>
          <a:p>
            <a:pPr>
              <a:defRPr/>
            </a:pPr>
            <a:fld id="{5CCA2B29-A87C-4865-B288-E9320F63FB91}" type="slidenum">
              <a:rPr lang="en-US" altLang="zh-CN" smtClean="0">
                <a:solidFill>
                  <a:srgbClr val="000000"/>
                </a:solidFill>
              </a:rPr>
              <a:pPr>
                <a:defRPr/>
              </a:pPr>
              <a:t>50</a:t>
            </a:fld>
            <a:endParaRPr lang="en-US" altLang="zh-CN">
              <a:solidFill>
                <a:srgbClr val="000000"/>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8600" y="76200"/>
            <a:ext cx="1219200" cy="1556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8098946"/>
      </p:ext>
    </p:extLst>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4675" y="457200"/>
            <a:ext cx="8001000" cy="8382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eaLnBrk="1" hangingPunct="1"/>
            <a:r>
              <a:rPr lang="zh-CN" altLang="en-US" sz="3600" b="1" dirty="0"/>
              <a:t>马尔科夫</a:t>
            </a:r>
            <a:r>
              <a:rPr lang="zh-CN" altLang="en-US" sz="3600" b="1" dirty="0" smtClean="0"/>
              <a:t>链</a:t>
            </a:r>
            <a:r>
              <a:rPr lang="en-US" altLang="zh-CN" sz="3600" b="1" dirty="0" smtClean="0"/>
              <a:t>-2</a:t>
            </a:r>
            <a:endParaRPr lang="zh-CN" altLang="en-US" sz="3600" b="1"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09600" y="1752600"/>
                <a:ext cx="8001000" cy="4267200"/>
              </a:xfrm>
            </p:spPr>
            <p:txBody>
              <a:bodyPr/>
              <a:lstStyle/>
              <a:p>
                <a:r>
                  <a:rPr lang="zh-CN" altLang="en-US" sz="2400" dirty="0" smtClean="0"/>
                  <a:t>定义</a:t>
                </a:r>
                <a:r>
                  <a:rPr lang="en-US" altLang="zh-CN" sz="2400" i="1" dirty="0" err="1" smtClean="0"/>
                  <a:t>P</a:t>
                </a:r>
                <a:r>
                  <a:rPr lang="en-US" altLang="zh-CN" sz="2400" i="1" baseline="-25000" dirty="0" err="1" smtClean="0"/>
                  <a:t>ij</a:t>
                </a:r>
                <a:r>
                  <a:rPr lang="zh-CN" altLang="en-US" sz="2400" dirty="0" smtClean="0"/>
                  <a:t>为</a:t>
                </a:r>
                <a:r>
                  <a:rPr lang="en-US" altLang="zh-CN" sz="2400" i="1" dirty="0" smtClean="0"/>
                  <a:t>k</a:t>
                </a:r>
                <a:r>
                  <a:rPr lang="zh-CN" altLang="en-US" sz="2400" dirty="0" smtClean="0"/>
                  <a:t>步转移概率：</a:t>
                </a:r>
                <a:endParaRPr lang="en-US" altLang="zh-CN" sz="2400" dirty="0" smtClean="0"/>
              </a:p>
              <a:p>
                <a:endParaRPr lang="en-US" altLang="zh-CN" sz="2400" dirty="0"/>
              </a:p>
              <a:p>
                <a:endParaRPr lang="en-US" altLang="zh-CN" sz="2400" dirty="0" smtClean="0"/>
              </a:p>
              <a:p>
                <a:endParaRPr lang="en-US" altLang="zh-CN" sz="2400" dirty="0"/>
              </a:p>
              <a:p>
                <a:r>
                  <a:rPr lang="zh-CN" altLang="en-US" sz="2400" dirty="0" smtClean="0"/>
                  <a:t>当</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𝑃</m:t>
                        </m:r>
                      </m:e>
                      <m:sub>
                        <m:r>
                          <a:rPr lang="en-US" altLang="zh-CN" sz="2400" i="1">
                            <a:latin typeface="Cambria Math"/>
                          </a:rPr>
                          <m:t>𝑖𝑗</m:t>
                        </m:r>
                      </m:sub>
                    </m:sSub>
                    <m:d>
                      <m:dPr>
                        <m:ctrlPr>
                          <a:rPr lang="en-US" altLang="zh-CN" sz="2400" i="1">
                            <a:latin typeface="Cambria Math" panose="02040503050406030204" pitchFamily="18" charset="0"/>
                          </a:rPr>
                        </m:ctrlPr>
                      </m:dPr>
                      <m:e>
                        <m:r>
                          <a:rPr lang="en-US" altLang="zh-CN" sz="2400" i="1">
                            <a:latin typeface="Cambria Math"/>
                          </a:rPr>
                          <m:t>𝑡</m:t>
                        </m:r>
                        <m:r>
                          <a:rPr lang="en-US" altLang="zh-CN" sz="2400" i="1">
                            <a:latin typeface="Cambria Math"/>
                          </a:rPr>
                          <m:t>,</m:t>
                        </m:r>
                        <m:r>
                          <a:rPr lang="en-US" altLang="zh-CN" sz="2400" i="1">
                            <a:latin typeface="Cambria Math"/>
                          </a:rPr>
                          <m:t>𝑡</m:t>
                        </m:r>
                        <m:r>
                          <a:rPr lang="en-US" altLang="zh-CN" sz="2400" i="1">
                            <a:latin typeface="Cambria Math"/>
                          </a:rPr>
                          <m:t>+</m:t>
                        </m:r>
                        <m:r>
                          <a:rPr lang="en-US" altLang="zh-CN" sz="2400" i="1">
                            <a:latin typeface="Cambria Math"/>
                          </a:rPr>
                          <m:t>𝑘</m:t>
                        </m:r>
                      </m:e>
                    </m:d>
                  </m:oMath>
                </a14:m>
                <a:r>
                  <a:rPr lang="zh-CN" altLang="en-US" sz="2400" dirty="0" smtClean="0"/>
                  <a:t>和</a:t>
                </a:r>
                <a:r>
                  <a:rPr lang="en-US" altLang="zh-CN" sz="2400" i="1" dirty="0" smtClean="0"/>
                  <a:t>t</a:t>
                </a:r>
                <a:r>
                  <a:rPr lang="zh-CN" altLang="en-US" sz="2400" dirty="0" smtClean="0"/>
                  <a:t>无关时，称为齐次马尔科夫链，此时有：</a:t>
                </a:r>
                <a:endParaRPr lang="en-US" altLang="zh-CN" sz="2400" dirty="0" smtClean="0"/>
              </a:p>
              <a:p>
                <a:pPr marL="0" indent="0">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𝑃</m:t>
                          </m:r>
                        </m:e>
                        <m:sub>
                          <m:r>
                            <a:rPr lang="en-US" altLang="zh-CN" sz="2400" i="1">
                              <a:latin typeface="Cambria Math"/>
                            </a:rPr>
                            <m:t>𝑖𝑗</m:t>
                          </m:r>
                        </m:sub>
                      </m:sSub>
                      <m:d>
                        <m:dPr>
                          <m:ctrlPr>
                            <a:rPr lang="en-US" altLang="zh-CN" sz="2400" i="1">
                              <a:latin typeface="Cambria Math" panose="02040503050406030204" pitchFamily="18" charset="0"/>
                            </a:rPr>
                          </m:ctrlPr>
                        </m:dPr>
                        <m:e>
                          <m:r>
                            <a:rPr lang="en-US" altLang="zh-CN" sz="2400" i="1">
                              <a:latin typeface="Cambria Math"/>
                            </a:rPr>
                            <m:t>𝑡</m:t>
                          </m:r>
                          <m:r>
                            <a:rPr lang="en-US" altLang="zh-CN" sz="2400" i="1">
                              <a:latin typeface="Cambria Math"/>
                            </a:rPr>
                            <m:t>,</m:t>
                          </m:r>
                          <m:r>
                            <a:rPr lang="en-US" altLang="zh-CN" sz="2400" i="1">
                              <a:latin typeface="Cambria Math"/>
                            </a:rPr>
                            <m:t>𝑡</m:t>
                          </m:r>
                          <m:r>
                            <a:rPr lang="en-US" altLang="zh-CN" sz="2400" i="1">
                              <a:latin typeface="Cambria Math"/>
                            </a:rPr>
                            <m:t>+</m:t>
                          </m:r>
                          <m:r>
                            <a:rPr lang="en-US" altLang="zh-CN" sz="2400" i="1">
                              <a:latin typeface="Cambria Math"/>
                            </a:rPr>
                            <m:t>𝑘</m:t>
                          </m:r>
                        </m:e>
                      </m:d>
                      <m:r>
                        <a:rPr lang="en-US" altLang="zh-CN" sz="2400" b="0" i="1" smtClean="0">
                          <a:latin typeface="Cambria Math"/>
                        </a:rPr>
                        <m:t>=</m:t>
                      </m:r>
                      <m:sSub>
                        <m:sSubPr>
                          <m:ctrlPr>
                            <a:rPr lang="en-US" altLang="zh-CN" sz="2400" b="0" i="1" smtClean="0">
                              <a:latin typeface="Cambria Math" panose="02040503050406030204" pitchFamily="18" charset="0"/>
                            </a:rPr>
                          </m:ctrlPr>
                        </m:sSubPr>
                        <m:e>
                          <m:r>
                            <a:rPr lang="en-US" altLang="zh-CN" sz="2400" b="0" i="1" smtClean="0">
                              <a:latin typeface="Cambria Math"/>
                            </a:rPr>
                            <m:t>𝑃</m:t>
                          </m:r>
                        </m:e>
                        <m:sub>
                          <m:r>
                            <m:rPr>
                              <m:sty m:val="p"/>
                            </m:rPr>
                            <a:rPr lang="en-US" altLang="zh-CN" sz="2400" i="1">
                              <a:latin typeface="Cambria Math"/>
                            </a:rPr>
                            <m:t>ij</m:t>
                          </m:r>
                        </m:sub>
                      </m:sSub>
                      <m:r>
                        <a:rPr lang="zh-CN" altLang="en-US" sz="2400" i="1">
                          <a:latin typeface="Cambria Math"/>
                        </a:rPr>
                        <m:t>（</m:t>
                      </m:r>
                      <m:r>
                        <a:rPr lang="en-US" altLang="zh-CN" sz="2400" b="0" i="1" smtClean="0">
                          <a:latin typeface="Cambria Math"/>
                        </a:rPr>
                        <m:t>𝑘</m:t>
                      </m:r>
                      <m:r>
                        <a:rPr lang="zh-CN" altLang="en-US" sz="2400" i="1">
                          <a:latin typeface="Cambria Math"/>
                        </a:rPr>
                        <m:t>）</m:t>
                      </m:r>
                    </m:oMath>
                  </m:oMathPara>
                </a14:m>
                <a:endParaRPr lang="en-US" altLang="zh-CN" sz="2400" dirty="0" smtClean="0"/>
              </a:p>
              <a:p>
                <a:pPr marL="0" indent="0">
                  <a:buNone/>
                </a:pPr>
                <a:r>
                  <a:rPr lang="en-US" altLang="zh-CN" sz="2400" dirty="0" smtClean="0"/>
                  <a:t>     </a:t>
                </a:r>
                <a:r>
                  <a:rPr lang="zh-CN" altLang="en-US" sz="2400" dirty="0" smtClean="0"/>
                  <a:t>当</a:t>
                </a:r>
                <a:r>
                  <a:rPr lang="en-US" altLang="zh-CN" sz="2400" i="1" dirty="0" smtClean="0"/>
                  <a:t>k=1</a:t>
                </a:r>
                <a:r>
                  <a:rPr lang="zh-CN" altLang="en-US" sz="2400" dirty="0" smtClean="0"/>
                  <a:t>时，</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𝑃</m:t>
                        </m:r>
                      </m:e>
                      <m:sub>
                        <m:r>
                          <a:rPr lang="en-US" altLang="zh-CN" sz="2400" i="1">
                            <a:latin typeface="Cambria Math"/>
                          </a:rPr>
                          <m:t>𝑖𝑗</m:t>
                        </m:r>
                      </m:sub>
                    </m:sSub>
                    <m:d>
                      <m:dPr>
                        <m:ctrlPr>
                          <a:rPr lang="en-US" altLang="zh-CN" sz="2400" i="1">
                            <a:latin typeface="Cambria Math" panose="02040503050406030204" pitchFamily="18" charset="0"/>
                          </a:rPr>
                        </m:ctrlPr>
                      </m:dPr>
                      <m:e>
                        <m:r>
                          <a:rPr lang="en-US" altLang="zh-CN" sz="2400" b="0" i="1" smtClean="0">
                            <a:latin typeface="Cambria Math"/>
                          </a:rPr>
                          <m:t>1</m:t>
                        </m:r>
                      </m:e>
                    </m:d>
                  </m:oMath>
                </a14:m>
                <a:r>
                  <a:rPr lang="zh-CN" altLang="en-US" sz="2400" dirty="0" smtClean="0"/>
                  <a:t>称为</a:t>
                </a:r>
                <a:r>
                  <a:rPr lang="zh-CN" altLang="en-US" sz="2400" dirty="0"/>
                  <a:t>一步</a:t>
                </a:r>
                <a:r>
                  <a:rPr lang="zh-CN" altLang="en-US" sz="2400" dirty="0" smtClean="0"/>
                  <a:t>转移概率，记为</a:t>
                </a:r>
                <a14:m>
                  <m:oMath xmlns:m="http://schemas.openxmlformats.org/officeDocument/2006/math">
                    <m:sSub>
                      <m:sSubPr>
                        <m:ctrlPr>
                          <a:rPr lang="en-US" altLang="zh-CN" sz="2400" i="1">
                            <a:latin typeface="Cambria Math" panose="02040503050406030204" pitchFamily="18" charset="0"/>
                          </a:rPr>
                        </m:ctrlPr>
                      </m:sSubPr>
                      <m:e>
                        <m:r>
                          <a:rPr lang="en-US" altLang="zh-CN" sz="2400" b="0" i="1" smtClean="0">
                            <a:latin typeface="Cambria Math"/>
                          </a:rPr>
                          <m:t>𝑎</m:t>
                        </m:r>
                      </m:e>
                      <m:sub>
                        <m:r>
                          <a:rPr lang="en-US" altLang="zh-CN" sz="2400" i="1">
                            <a:latin typeface="Cambria Math"/>
                          </a:rPr>
                          <m:t>𝑖𝑗</m:t>
                        </m:r>
                      </m:sub>
                    </m:sSub>
                  </m:oMath>
                </a14:m>
                <a:r>
                  <a:rPr lang="zh-CN" altLang="en-US" sz="2400" dirty="0" smtClean="0"/>
                  <a:t>。</a:t>
                </a:r>
                <a:endParaRPr lang="en-US" altLang="zh-CN" sz="2400" dirty="0" smtClean="0"/>
              </a:p>
              <a:p>
                <a:pPr marL="0" indent="0">
                  <a:buNone/>
                </a:pPr>
                <a:r>
                  <a:rPr lang="en-US" altLang="zh-CN" sz="2400" dirty="0" smtClean="0"/>
                  <a:t>     </a:t>
                </a:r>
                <a14:m>
                  <m:oMath xmlns:m="http://schemas.openxmlformats.org/officeDocument/2006/math">
                    <m:r>
                      <a:rPr lang="en-US" altLang="zh-CN" sz="2400" b="0" i="0" smtClean="0">
                        <a:latin typeface="Cambria Math"/>
                      </a:rPr>
                      <m:t> </m:t>
                    </m:r>
                    <m:sSub>
                      <m:sSubPr>
                        <m:ctrlPr>
                          <a:rPr lang="en-US" altLang="zh-CN" sz="2400" i="1">
                            <a:latin typeface="Cambria Math" panose="02040503050406030204" pitchFamily="18" charset="0"/>
                          </a:rPr>
                        </m:ctrlPr>
                      </m:sSubPr>
                      <m:e>
                        <m:r>
                          <a:rPr lang="en-US" altLang="zh-CN" sz="2400" i="1">
                            <a:latin typeface="Cambria Math"/>
                          </a:rPr>
                          <m:t>𝑎</m:t>
                        </m:r>
                      </m:e>
                      <m:sub>
                        <m:r>
                          <a:rPr lang="en-US" altLang="zh-CN" sz="2400" i="1">
                            <a:latin typeface="Cambria Math"/>
                          </a:rPr>
                          <m:t>𝑖𝑗</m:t>
                        </m:r>
                      </m:sub>
                    </m:sSub>
                  </m:oMath>
                </a14:m>
                <a:r>
                  <a:rPr lang="zh-CN" altLang="en-US" sz="2400" dirty="0" smtClean="0"/>
                  <a:t>构成一个转移概率矩阵</a:t>
                </a:r>
                <a:r>
                  <a:rPr lang="en-US" altLang="zh-CN" sz="2400" dirty="0" smtClean="0"/>
                  <a:t>A</a:t>
                </a:r>
                <a:r>
                  <a:rPr lang="zh-CN" altLang="en-US" sz="2400" dirty="0" smtClean="0"/>
                  <a:t>，且有：</a:t>
                </a:r>
                <a:endParaRPr lang="en-US" altLang="zh-CN" sz="2400" dirty="0" smtClean="0"/>
              </a:p>
              <a:p>
                <a:pPr marL="0" indent="0">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b="0" i="1" smtClean="0">
                              <a:latin typeface="Cambria Math"/>
                            </a:rPr>
                            <m:t>0</m:t>
                          </m:r>
                          <m:r>
                            <a:rPr lang="en-US" altLang="zh-CN" sz="2400" i="1" smtClean="0">
                              <a:latin typeface="Cambria Math"/>
                              <a:ea typeface="Cambria Math"/>
                            </a:rPr>
                            <m:t>≤</m:t>
                          </m:r>
                          <m:r>
                            <a:rPr lang="en-US" altLang="zh-CN" sz="2400" i="1">
                              <a:latin typeface="Cambria Math"/>
                            </a:rPr>
                            <m:t>𝑎</m:t>
                          </m:r>
                        </m:e>
                        <m:sub>
                          <m:r>
                            <a:rPr lang="en-US" altLang="zh-CN" sz="2400" i="1">
                              <a:latin typeface="Cambria Math"/>
                            </a:rPr>
                            <m:t>𝑖𝑗</m:t>
                          </m:r>
                        </m:sub>
                      </m:sSub>
                      <m:r>
                        <a:rPr lang="en-US" altLang="zh-CN" sz="2400" i="1" smtClean="0">
                          <a:latin typeface="Cambria Math"/>
                          <a:ea typeface="Cambria Math"/>
                        </a:rPr>
                        <m:t>≤</m:t>
                      </m:r>
                      <m:r>
                        <a:rPr lang="en-US" altLang="zh-CN" sz="2400" b="0" i="1" smtClean="0">
                          <a:latin typeface="Cambria Math"/>
                          <a:ea typeface="Cambria Math"/>
                        </a:rPr>
                        <m:t>1</m:t>
                      </m:r>
                      <m:r>
                        <a:rPr lang="zh-CN" altLang="en-US" sz="2400" b="0" i="1" smtClean="0">
                          <a:latin typeface="Cambria Math"/>
                          <a:ea typeface="Cambria Math"/>
                        </a:rPr>
                        <m:t>，</m:t>
                      </m:r>
                      <m:nary>
                        <m:naryPr>
                          <m:chr m:val="∑"/>
                          <m:limLoc m:val="subSup"/>
                          <m:ctrlPr>
                            <a:rPr lang="zh-CN" altLang="en-US" sz="2400" b="0" i="1" smtClean="0">
                              <a:latin typeface="Cambria Math" panose="02040503050406030204" pitchFamily="18" charset="0"/>
                              <a:ea typeface="Cambria Math"/>
                            </a:rPr>
                          </m:ctrlPr>
                        </m:naryPr>
                        <m:sub>
                          <m:r>
                            <m:rPr>
                              <m:brk m:alnAt="25"/>
                            </m:rPr>
                            <a:rPr lang="en-US" altLang="zh-CN" sz="2400" b="0" i="1" smtClean="0">
                              <a:latin typeface="Cambria Math"/>
                              <a:ea typeface="Cambria Math"/>
                            </a:rPr>
                            <m:t>𝑗</m:t>
                          </m:r>
                          <m:r>
                            <a:rPr lang="en-US" altLang="zh-CN" sz="2400" b="0" i="1" smtClean="0">
                              <a:latin typeface="Cambria Math"/>
                              <a:ea typeface="Cambria Math"/>
                            </a:rPr>
                            <m:t>=1</m:t>
                          </m:r>
                        </m:sub>
                        <m:sup>
                          <m:r>
                            <a:rPr lang="en-US" altLang="zh-CN" sz="2400" b="0" i="1" smtClean="0">
                              <a:latin typeface="Cambria Math"/>
                              <a:ea typeface="Cambria Math"/>
                            </a:rPr>
                            <m:t>𝑁</m:t>
                          </m:r>
                        </m:sup>
                        <m:e>
                          <m:sSub>
                            <m:sSubPr>
                              <m:ctrlPr>
                                <a:rPr lang="en-US" altLang="zh-CN" sz="2400" b="0" i="1" smtClean="0">
                                  <a:latin typeface="Cambria Math" panose="02040503050406030204" pitchFamily="18" charset="0"/>
                                  <a:ea typeface="Cambria Math"/>
                                </a:rPr>
                              </m:ctrlPr>
                            </m:sSubPr>
                            <m:e>
                              <m:r>
                                <a:rPr lang="en-US" altLang="zh-CN" sz="2400" b="0" i="1" smtClean="0">
                                  <a:latin typeface="Cambria Math"/>
                                  <a:ea typeface="Cambria Math"/>
                                </a:rPr>
                                <m:t>𝑎</m:t>
                              </m:r>
                            </m:e>
                            <m:sub>
                              <m:r>
                                <a:rPr lang="en-US" altLang="zh-CN" sz="2400" b="0" i="1" smtClean="0">
                                  <a:latin typeface="Cambria Math"/>
                                  <a:ea typeface="Cambria Math"/>
                                </a:rPr>
                                <m:t>𝑖𝑗</m:t>
                              </m:r>
                            </m:sub>
                          </m:sSub>
                          <m:r>
                            <a:rPr lang="en-US" altLang="zh-CN" sz="2400" b="0" i="1" smtClean="0">
                              <a:latin typeface="Cambria Math"/>
                              <a:ea typeface="Cambria Math"/>
                            </a:rPr>
                            <m:t>=1</m:t>
                          </m:r>
                        </m:e>
                      </m:nary>
                    </m:oMath>
                  </m:oMathPara>
                </a14:m>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09600" y="1752600"/>
                <a:ext cx="8001000" cy="4267200"/>
              </a:xfrm>
              <a:blipFill rotWithShape="1">
                <a:blip r:embed="rId2"/>
                <a:stretch>
                  <a:fillRect l="-990" t="-1429" b="-10286"/>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32ABBA1-5672-4AE4-8EA2-4E2CF256075D}" type="datetime1">
              <a:rPr lang="zh-CN" altLang="en-US" smtClean="0">
                <a:solidFill>
                  <a:srgbClr val="000000"/>
                </a:solidFill>
              </a:rPr>
              <a:pPr>
                <a:defRPr/>
              </a:pPr>
              <a:t>2018-05-13</a:t>
            </a:fld>
            <a:endParaRPr lang="en-US" altLang="zh-CN">
              <a:solidFill>
                <a:srgbClr val="000000"/>
              </a:solidFill>
            </a:endParaRPr>
          </a:p>
        </p:txBody>
      </p:sp>
      <p:sp>
        <p:nvSpPr>
          <p:cNvPr id="5" name="灯片编号占位符 4"/>
          <p:cNvSpPr>
            <a:spLocks noGrp="1"/>
          </p:cNvSpPr>
          <p:nvPr>
            <p:ph type="sldNum" sz="quarter" idx="12"/>
          </p:nvPr>
        </p:nvSpPr>
        <p:spPr/>
        <p:txBody>
          <a:bodyPr/>
          <a:lstStyle/>
          <a:p>
            <a:pPr>
              <a:defRPr/>
            </a:pPr>
            <a:fld id="{5CCA2B29-A87C-4865-B288-E9320F63FB91}" type="slidenum">
              <a:rPr lang="en-US" altLang="zh-CN" smtClean="0">
                <a:solidFill>
                  <a:srgbClr val="000000"/>
                </a:solidFill>
              </a:rPr>
              <a:pPr>
                <a:defRPr/>
              </a:pPr>
              <a:t>51</a:t>
            </a:fld>
            <a:endParaRPr lang="en-US" altLang="zh-CN">
              <a:solidFill>
                <a:srgbClr val="000000"/>
              </a:solidFill>
            </a:endParaRPr>
          </a:p>
        </p:txBody>
      </p:sp>
      <mc:AlternateContent xmlns:mc="http://schemas.openxmlformats.org/markup-compatibility/2006" xmlns:a14="http://schemas.microsoft.com/office/drawing/2010/main">
        <mc:Choice Requires="a14">
          <p:sp>
            <p:nvSpPr>
              <p:cNvPr id="6" name="TextBox 5"/>
              <p:cNvSpPr txBox="1"/>
              <p:nvPr/>
            </p:nvSpPr>
            <p:spPr>
              <a:xfrm>
                <a:off x="1576834" y="2057400"/>
                <a:ext cx="5738366" cy="1390958"/>
              </a:xfrm>
              <a:prstGeom prst="rect">
                <a:avLst/>
              </a:prstGeom>
              <a:noFill/>
            </p:spPr>
            <p:txBody>
              <a:bodyPr wrap="none" rtlCol="0">
                <a:spAutoFit/>
              </a:bodyPr>
              <a:lstStyle/>
              <a:p>
                <a:pPr algn="ctr" fontAlgn="base">
                  <a:lnSpc>
                    <a:spcPct val="150000"/>
                  </a:lnSpc>
                  <a:spcBef>
                    <a:spcPct val="0"/>
                  </a:spcBef>
                  <a:spcAft>
                    <a:spcPct val="0"/>
                  </a:spcAft>
                </a:pPr>
                <a14:m>
                  <m:oMathPara xmlns:m="http://schemas.openxmlformats.org/officeDocument/2006/math">
                    <m:oMathParaPr>
                      <m:jc m:val="left"/>
                    </m:oMathParaPr>
                    <m:oMath xmlns:m="http://schemas.openxmlformats.org/officeDocument/2006/math">
                      <m:sSub>
                        <m:sSubPr>
                          <m:ctrlPr>
                            <a:rPr lang="en-US" altLang="zh-CN" sz="2800" i="1" smtClean="0">
                              <a:solidFill>
                                <a:srgbClr val="000000"/>
                              </a:solidFill>
                              <a:latin typeface="Cambria Math" panose="02040503050406030204" pitchFamily="18" charset="0"/>
                            </a:rPr>
                          </m:ctrlPr>
                        </m:sSubPr>
                        <m:e>
                          <m:r>
                            <a:rPr lang="en-US" altLang="zh-CN" sz="2800" i="1" smtClean="0">
                              <a:solidFill>
                                <a:srgbClr val="000000"/>
                              </a:solidFill>
                              <a:latin typeface="Cambria Math"/>
                            </a:rPr>
                            <m:t>𝑃</m:t>
                          </m:r>
                        </m:e>
                        <m:sub>
                          <m:r>
                            <a:rPr lang="en-US" altLang="zh-CN" sz="2800" i="1" smtClean="0">
                              <a:solidFill>
                                <a:srgbClr val="000000"/>
                              </a:solidFill>
                              <a:latin typeface="Cambria Math"/>
                            </a:rPr>
                            <m:t>𝑖𝑗</m:t>
                          </m:r>
                        </m:sub>
                      </m:sSub>
                      <m:d>
                        <m:dPr>
                          <m:ctrlPr>
                            <a:rPr lang="en-US" altLang="zh-CN" sz="2800" i="1" smtClean="0">
                              <a:solidFill>
                                <a:srgbClr val="000000"/>
                              </a:solidFill>
                              <a:latin typeface="Cambria Math" panose="02040503050406030204" pitchFamily="18" charset="0"/>
                            </a:rPr>
                          </m:ctrlPr>
                        </m:dPr>
                        <m:e>
                          <m:r>
                            <a:rPr lang="en-US" altLang="zh-CN" sz="2800" i="1" smtClean="0">
                              <a:solidFill>
                                <a:srgbClr val="000000"/>
                              </a:solidFill>
                              <a:latin typeface="Cambria Math"/>
                            </a:rPr>
                            <m:t>𝑡</m:t>
                          </m:r>
                          <m:r>
                            <a:rPr lang="en-US" altLang="zh-CN" sz="2800" i="1" smtClean="0">
                              <a:solidFill>
                                <a:srgbClr val="000000"/>
                              </a:solidFill>
                              <a:latin typeface="Cambria Math"/>
                            </a:rPr>
                            <m:t>,</m:t>
                          </m:r>
                          <m:r>
                            <a:rPr lang="en-US" altLang="zh-CN" sz="2800" i="1" smtClean="0">
                              <a:solidFill>
                                <a:srgbClr val="000000"/>
                              </a:solidFill>
                              <a:latin typeface="Cambria Math"/>
                            </a:rPr>
                            <m:t>𝑡</m:t>
                          </m:r>
                          <m:r>
                            <a:rPr lang="en-US" altLang="zh-CN" sz="2800" i="1" smtClean="0">
                              <a:solidFill>
                                <a:srgbClr val="000000"/>
                              </a:solidFill>
                              <a:latin typeface="Cambria Math"/>
                            </a:rPr>
                            <m:t>+</m:t>
                          </m:r>
                          <m:r>
                            <a:rPr lang="en-US" altLang="zh-CN" sz="2800" i="1" smtClean="0">
                              <a:solidFill>
                                <a:srgbClr val="000000"/>
                              </a:solidFill>
                              <a:latin typeface="Cambria Math"/>
                            </a:rPr>
                            <m:t>𝑘</m:t>
                          </m:r>
                        </m:e>
                      </m:d>
                      <m:r>
                        <a:rPr lang="en-US" altLang="zh-CN" sz="2800" i="1" smtClean="0">
                          <a:solidFill>
                            <a:srgbClr val="000000"/>
                          </a:solidFill>
                          <a:latin typeface="Cambria Math"/>
                        </a:rPr>
                        <m:t>=</m:t>
                      </m:r>
                      <m:r>
                        <a:rPr lang="en-US" altLang="zh-CN" sz="2800" i="1" smtClean="0">
                          <a:solidFill>
                            <a:srgbClr val="000000"/>
                          </a:solidFill>
                          <a:latin typeface="Cambria Math"/>
                        </a:rPr>
                        <m:t>𝑃</m:t>
                      </m:r>
                      <m:d>
                        <m:dPr>
                          <m:ctrlPr>
                            <a:rPr lang="en-US" altLang="zh-CN" sz="2800" i="1" smtClean="0">
                              <a:solidFill>
                                <a:srgbClr val="000000"/>
                              </a:solidFill>
                              <a:latin typeface="Cambria Math" panose="02040503050406030204" pitchFamily="18" charset="0"/>
                            </a:rPr>
                          </m:ctrlPr>
                        </m:dPr>
                        <m:e>
                          <m:sSub>
                            <m:sSubPr>
                              <m:ctrlPr>
                                <a:rPr lang="en-US" altLang="zh-CN" sz="2800" i="1" smtClean="0">
                                  <a:solidFill>
                                    <a:srgbClr val="000000"/>
                                  </a:solidFill>
                                  <a:latin typeface="Cambria Math" panose="02040503050406030204" pitchFamily="18" charset="0"/>
                                </a:rPr>
                              </m:ctrlPr>
                            </m:sSubPr>
                            <m:e>
                              <m:r>
                                <a:rPr lang="en-US" altLang="zh-CN" sz="2800" i="1" smtClean="0">
                                  <a:solidFill>
                                    <a:srgbClr val="000000"/>
                                  </a:solidFill>
                                  <a:latin typeface="Cambria Math"/>
                                </a:rPr>
                                <m:t>𝑞</m:t>
                              </m:r>
                            </m:e>
                            <m:sub>
                              <m:r>
                                <a:rPr lang="en-US" altLang="zh-CN" sz="2800" i="1" smtClean="0">
                                  <a:solidFill>
                                    <a:srgbClr val="000000"/>
                                  </a:solidFill>
                                  <a:latin typeface="Cambria Math"/>
                                </a:rPr>
                                <m:t>𝑡</m:t>
                              </m:r>
                              <m:r>
                                <a:rPr lang="en-US" altLang="zh-CN" sz="2800" i="1" smtClean="0">
                                  <a:solidFill>
                                    <a:srgbClr val="000000"/>
                                  </a:solidFill>
                                  <a:latin typeface="Cambria Math"/>
                                </a:rPr>
                                <m:t>+</m:t>
                              </m:r>
                              <m:r>
                                <a:rPr lang="en-US" altLang="zh-CN" sz="2800" i="1" smtClean="0">
                                  <a:solidFill>
                                    <a:srgbClr val="000000"/>
                                  </a:solidFill>
                                  <a:latin typeface="Cambria Math"/>
                                </a:rPr>
                                <m:t>𝑘</m:t>
                              </m:r>
                            </m:sub>
                          </m:sSub>
                          <m:r>
                            <a:rPr lang="en-US" altLang="zh-CN" sz="2800" i="1" smtClean="0">
                              <a:solidFill>
                                <a:srgbClr val="000000"/>
                              </a:solidFill>
                              <a:latin typeface="Cambria Math"/>
                            </a:rPr>
                            <m:t>=</m:t>
                          </m:r>
                          <m:sSub>
                            <m:sSubPr>
                              <m:ctrlPr>
                                <a:rPr lang="en-US" altLang="zh-CN" sz="2800" i="1" smtClean="0">
                                  <a:solidFill>
                                    <a:srgbClr val="000000"/>
                                  </a:solidFill>
                                  <a:latin typeface="Cambria Math" panose="02040503050406030204" pitchFamily="18" charset="0"/>
                                </a:rPr>
                              </m:ctrlPr>
                            </m:sSubPr>
                            <m:e>
                              <m:r>
                                <a:rPr lang="zh-CN" altLang="en-US" sz="2800" i="1" smtClean="0">
                                  <a:solidFill>
                                    <a:srgbClr val="000000"/>
                                  </a:solidFill>
                                  <a:latin typeface="Cambria Math"/>
                                </a:rPr>
                                <m:t>𝜃</m:t>
                              </m:r>
                            </m:e>
                            <m:sub>
                              <m:r>
                                <a:rPr lang="en-US" altLang="zh-CN" sz="2800" i="1" smtClean="0">
                                  <a:solidFill>
                                    <a:srgbClr val="000000"/>
                                  </a:solidFill>
                                  <a:latin typeface="Cambria Math"/>
                                </a:rPr>
                                <m:t>𝑗</m:t>
                              </m:r>
                            </m:sub>
                          </m:sSub>
                        </m:e>
                        <m:e>
                          <m:sSub>
                            <m:sSubPr>
                              <m:ctrlPr>
                                <a:rPr lang="en-US" altLang="zh-CN" sz="2800" i="1">
                                  <a:solidFill>
                                    <a:srgbClr val="000000"/>
                                  </a:solidFill>
                                  <a:latin typeface="Cambria Math" panose="02040503050406030204" pitchFamily="18" charset="0"/>
                                </a:rPr>
                              </m:ctrlPr>
                            </m:sSubPr>
                            <m:e>
                              <m:r>
                                <a:rPr lang="en-US" altLang="zh-CN" sz="2800" i="1">
                                  <a:solidFill>
                                    <a:srgbClr val="000000"/>
                                  </a:solidFill>
                                  <a:latin typeface="Cambria Math"/>
                                </a:rPr>
                                <m:t>𝑞</m:t>
                              </m:r>
                            </m:e>
                            <m:sub>
                              <m:r>
                                <a:rPr lang="en-US" altLang="zh-CN" sz="2800" i="1">
                                  <a:solidFill>
                                    <a:srgbClr val="000000"/>
                                  </a:solidFill>
                                  <a:latin typeface="Cambria Math"/>
                                </a:rPr>
                                <m:t>𝑡</m:t>
                              </m:r>
                            </m:sub>
                          </m:sSub>
                          <m:r>
                            <a:rPr lang="en-US" altLang="zh-CN" sz="2800" i="1">
                              <a:solidFill>
                                <a:srgbClr val="000000"/>
                              </a:solidFill>
                              <a:latin typeface="Cambria Math"/>
                            </a:rPr>
                            <m:t>=</m:t>
                          </m:r>
                          <m:sSub>
                            <m:sSubPr>
                              <m:ctrlPr>
                                <a:rPr lang="en-US" altLang="zh-CN" sz="2800" i="1">
                                  <a:solidFill>
                                    <a:srgbClr val="000000"/>
                                  </a:solidFill>
                                  <a:latin typeface="Cambria Math" panose="02040503050406030204" pitchFamily="18" charset="0"/>
                                </a:rPr>
                              </m:ctrlPr>
                            </m:sSubPr>
                            <m:e>
                              <m:r>
                                <a:rPr lang="zh-CN" altLang="en-US" sz="2800" i="1">
                                  <a:solidFill>
                                    <a:srgbClr val="000000"/>
                                  </a:solidFill>
                                  <a:latin typeface="Cambria Math"/>
                                </a:rPr>
                                <m:t>𝜃</m:t>
                              </m:r>
                            </m:e>
                            <m:sub>
                              <m:r>
                                <a:rPr lang="en-US" altLang="zh-CN" sz="2800" i="1" smtClean="0">
                                  <a:solidFill>
                                    <a:srgbClr val="000000"/>
                                  </a:solidFill>
                                  <a:latin typeface="Cambria Math"/>
                                </a:rPr>
                                <m:t>𝑖</m:t>
                              </m:r>
                            </m:sub>
                          </m:sSub>
                        </m:e>
                      </m:d>
                    </m:oMath>
                  </m:oMathPara>
                </a14:m>
                <a:endParaRPr lang="en-US" altLang="zh-CN" sz="2400" i="1" dirty="0" smtClean="0">
                  <a:solidFill>
                    <a:srgbClr val="000000"/>
                  </a:solidFill>
                  <a:latin typeface="Cambria Math"/>
                </a:endParaRPr>
              </a:p>
              <a:p>
                <a:pPr algn="ctr" fontAlgn="base">
                  <a:lnSpc>
                    <a:spcPct val="150000"/>
                  </a:lnSpc>
                  <a:spcBef>
                    <a:spcPct val="0"/>
                  </a:spcBef>
                  <a:spcAft>
                    <a:spcPct val="0"/>
                  </a:spcAft>
                </a:pPr>
                <a14:m>
                  <m:oMathPara xmlns:m="http://schemas.openxmlformats.org/officeDocument/2006/math">
                    <m:oMathParaPr>
                      <m:jc m:val="left"/>
                    </m:oMathParaPr>
                    <m:oMath xmlns:m="http://schemas.openxmlformats.org/officeDocument/2006/math">
                      <m:r>
                        <a:rPr lang="en-US" altLang="zh-CN" sz="2400" i="1" smtClean="0">
                          <a:solidFill>
                            <a:srgbClr val="000000"/>
                          </a:solidFill>
                          <a:latin typeface="Cambria Math"/>
                        </a:rPr>
                        <m:t>𝑖</m:t>
                      </m:r>
                      <m:r>
                        <a:rPr lang="en-US" altLang="zh-CN" sz="2400" i="1" smtClean="0">
                          <a:solidFill>
                            <a:srgbClr val="000000"/>
                          </a:solidFill>
                          <a:latin typeface="Cambria Math"/>
                        </a:rPr>
                        <m:t>,</m:t>
                      </m:r>
                      <m:r>
                        <a:rPr lang="en-US" altLang="zh-CN" sz="2400" i="1" smtClean="0">
                          <a:solidFill>
                            <a:srgbClr val="000000"/>
                          </a:solidFill>
                          <a:latin typeface="Cambria Math"/>
                        </a:rPr>
                        <m:t>𝑗</m:t>
                      </m:r>
                      <m:r>
                        <a:rPr lang="en-US" altLang="zh-CN" sz="2400" i="1" smtClean="0">
                          <a:solidFill>
                            <a:srgbClr val="000000"/>
                          </a:solidFill>
                          <a:latin typeface="Cambria Math"/>
                          <a:ea typeface="Cambria Math"/>
                        </a:rPr>
                        <m:t>∈</m:t>
                      </m:r>
                      <m:d>
                        <m:dPr>
                          <m:begChr m:val="["/>
                          <m:endChr m:val="]"/>
                          <m:ctrlPr>
                            <a:rPr lang="en-US" altLang="zh-CN" sz="2400" i="1" smtClean="0">
                              <a:solidFill>
                                <a:srgbClr val="000000"/>
                              </a:solidFill>
                              <a:latin typeface="Cambria Math" panose="02040503050406030204" pitchFamily="18" charset="0"/>
                              <a:ea typeface="Cambria Math"/>
                            </a:rPr>
                          </m:ctrlPr>
                        </m:dPr>
                        <m:e>
                          <m:r>
                            <a:rPr lang="en-US" altLang="zh-CN" sz="2400" i="1" smtClean="0">
                              <a:solidFill>
                                <a:srgbClr val="000000"/>
                              </a:solidFill>
                              <a:latin typeface="Cambria Math"/>
                              <a:ea typeface="Cambria Math"/>
                            </a:rPr>
                            <m:t>1,</m:t>
                          </m:r>
                          <m:r>
                            <a:rPr lang="en-US" altLang="zh-CN" sz="2400" i="1" smtClean="0">
                              <a:solidFill>
                                <a:srgbClr val="000000"/>
                              </a:solidFill>
                              <a:latin typeface="Cambria Math"/>
                              <a:ea typeface="Cambria Math"/>
                            </a:rPr>
                            <m:t>𝑁</m:t>
                          </m:r>
                        </m:e>
                      </m:d>
                      <m:r>
                        <a:rPr lang="en-US" altLang="zh-CN" sz="2400" i="1" smtClean="0">
                          <a:solidFill>
                            <a:srgbClr val="000000"/>
                          </a:solidFill>
                          <a:latin typeface="Cambria Math"/>
                          <a:ea typeface="Cambria Math"/>
                        </a:rPr>
                        <m:t>,</m:t>
                      </m:r>
                      <m:r>
                        <a:rPr lang="en-US" altLang="zh-CN" sz="2400" i="1" smtClean="0">
                          <a:solidFill>
                            <a:srgbClr val="000000"/>
                          </a:solidFill>
                          <a:latin typeface="Cambria Math"/>
                          <a:ea typeface="Cambria Math"/>
                        </a:rPr>
                        <m:t>𝑡</m:t>
                      </m:r>
                      <m:r>
                        <a:rPr lang="zh-CN" altLang="en-US" sz="2400" i="1">
                          <a:solidFill>
                            <a:srgbClr val="000000"/>
                          </a:solidFill>
                          <a:latin typeface="Cambria Math"/>
                          <a:ea typeface="Cambria Math"/>
                        </a:rPr>
                        <m:t>是正整数</m:t>
                      </m:r>
                    </m:oMath>
                  </m:oMathPara>
                </a14:m>
                <a:endParaRPr lang="en-US" altLang="zh-CN" sz="2400" dirty="0" smtClean="0">
                  <a:solidFill>
                    <a:srgbClr val="000000"/>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576834" y="2057400"/>
                <a:ext cx="5738366" cy="1390958"/>
              </a:xfrm>
              <a:prstGeom prst="rect">
                <a:avLst/>
              </a:prstGeom>
              <a:blipFill rotWithShape="1">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48065084"/>
      </p:ext>
    </p:extLst>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4675" y="457200"/>
            <a:ext cx="8001000" cy="914400"/>
          </a:xfrm>
        </p:spPr>
        <p:txBody>
          <a:bodyPr/>
          <a:lstStyle/>
          <a:p>
            <a:r>
              <a:rPr lang="zh-CN" altLang="en-US" sz="3600" b="1" dirty="0"/>
              <a:t>马尔科夫链</a:t>
            </a:r>
            <a:r>
              <a:rPr lang="en-US" altLang="zh-CN" sz="3600" b="1" dirty="0" smtClean="0"/>
              <a:t>-3</a:t>
            </a:r>
            <a:endParaRPr lang="zh-CN" altLang="en-US" sz="36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09600" y="1752600"/>
                <a:ext cx="8077200" cy="4267200"/>
              </a:xfrm>
            </p:spPr>
            <p:txBody>
              <a:bodyPr/>
              <a:lstStyle/>
              <a:p>
                <a:pPr algn="just">
                  <a:lnSpc>
                    <a:spcPct val="150000"/>
                  </a:lnSpc>
                </a:pPr>
                <a:r>
                  <a:rPr lang="en-US" altLang="zh-CN" sz="2400" i="1" dirty="0" smtClean="0"/>
                  <a:t>k</a:t>
                </a:r>
                <a:r>
                  <a:rPr lang="zh-CN" altLang="en-US" sz="2400" dirty="0"/>
                  <a:t>步</a:t>
                </a:r>
                <a:r>
                  <a:rPr lang="zh-CN" altLang="en-US" sz="2400" dirty="0" smtClean="0"/>
                  <a:t>转</a:t>
                </a:r>
                <a:r>
                  <a:rPr lang="zh-CN" altLang="en-US" sz="2400" dirty="0"/>
                  <a:t>移概率</a:t>
                </a:r>
                <a:r>
                  <a:rPr lang="en-US" altLang="zh-CN" sz="2400" dirty="0" err="1" smtClean="0"/>
                  <a:t>P</a:t>
                </a:r>
                <a:r>
                  <a:rPr lang="en-US" altLang="zh-CN" sz="2400" i="1" baseline="-25000" dirty="0" err="1" smtClean="0"/>
                  <a:t>ij</a:t>
                </a:r>
                <a:r>
                  <a:rPr lang="zh-CN" altLang="en-US" sz="2400" dirty="0" smtClean="0"/>
                  <a:t>可以由</a:t>
                </a:r>
                <a:r>
                  <a:rPr lang="zh-CN" altLang="en-US" sz="2400" dirty="0"/>
                  <a:t>转移概率</a:t>
                </a:r>
                <a14:m>
                  <m:oMath xmlns:m="http://schemas.openxmlformats.org/officeDocument/2006/math">
                    <m:sSub>
                      <m:sSubPr>
                        <m:ctrlPr>
                          <a:rPr lang="en-US" altLang="zh-CN" sz="2400" i="1">
                            <a:latin typeface="Cambria Math" panose="02040503050406030204" pitchFamily="18" charset="0"/>
                          </a:rPr>
                        </m:ctrlPr>
                      </m:sSubPr>
                      <m:e>
                        <m:r>
                          <a:rPr lang="en-US" altLang="zh-CN" sz="2400">
                            <a:latin typeface="Cambria Math"/>
                          </a:rPr>
                          <m:t>𝑎</m:t>
                        </m:r>
                      </m:e>
                      <m:sub>
                        <m:r>
                          <a:rPr lang="en-US" altLang="zh-CN" sz="2400">
                            <a:latin typeface="Cambria Math"/>
                          </a:rPr>
                          <m:t>𝑖𝑗</m:t>
                        </m:r>
                      </m:sub>
                    </m:sSub>
                  </m:oMath>
                </a14:m>
                <a:r>
                  <a:rPr lang="zh-CN" altLang="en-US" sz="2400" dirty="0" smtClean="0"/>
                  <a:t>得到，但由</a:t>
                </a:r>
                <a14:m>
                  <m:oMath xmlns:m="http://schemas.openxmlformats.org/officeDocument/2006/math">
                    <m:sSub>
                      <m:sSubPr>
                        <m:ctrlPr>
                          <a:rPr lang="en-US" altLang="zh-CN" sz="2400" i="1">
                            <a:latin typeface="Cambria Math" panose="02040503050406030204" pitchFamily="18" charset="0"/>
                          </a:rPr>
                        </m:ctrlPr>
                      </m:sSubPr>
                      <m:e>
                        <m:r>
                          <a:rPr lang="en-US" altLang="zh-CN" sz="2400">
                            <a:latin typeface="Cambria Math"/>
                          </a:rPr>
                          <m:t>𝑎</m:t>
                        </m:r>
                      </m:e>
                      <m:sub>
                        <m:r>
                          <a:rPr lang="en-US" altLang="zh-CN" sz="2400">
                            <a:latin typeface="Cambria Math"/>
                          </a:rPr>
                          <m:t>𝑖𝑗</m:t>
                        </m:r>
                      </m:sub>
                    </m:sSub>
                  </m:oMath>
                </a14:m>
                <a:r>
                  <a:rPr lang="zh-CN" altLang="en-US" sz="2400" dirty="0" smtClean="0"/>
                  <a:t>构成的矩阵</a:t>
                </a:r>
                <a:r>
                  <a:rPr lang="en-US" altLang="zh-CN" sz="2400" dirty="0" smtClean="0"/>
                  <a:t>A</a:t>
                </a:r>
                <a:r>
                  <a:rPr lang="zh-CN" altLang="en-US" sz="2400" dirty="0" smtClean="0"/>
                  <a:t>决定不了初始分布，即由</a:t>
                </a:r>
                <a:r>
                  <a:rPr lang="en-US" altLang="zh-CN" sz="2400" i="1" dirty="0" smtClean="0"/>
                  <a:t>A</a:t>
                </a:r>
                <a:r>
                  <a:rPr lang="zh-CN" altLang="en-US" sz="2400" dirty="0" smtClean="0"/>
                  <a:t>求不出概率</a:t>
                </a:r>
                <a14:m>
                  <m:oMath xmlns:m="http://schemas.openxmlformats.org/officeDocument/2006/math">
                    <m:r>
                      <m:rPr>
                        <m:sty m:val="p"/>
                      </m:rPr>
                      <a:rPr lang="en-US" altLang="zh-CN" sz="2400" dirty="0">
                        <a:latin typeface="Cambria Math"/>
                      </a:rPr>
                      <m:t>P</m:t>
                    </m:r>
                    <m:r>
                      <a:rPr lang="en-US" altLang="zh-CN" sz="2400" b="0" i="0" dirty="0" smtClean="0">
                        <a:latin typeface="Cambria Math"/>
                      </a:rPr>
                      <m:t>(</m:t>
                    </m:r>
                    <m:sSub>
                      <m:sSubPr>
                        <m:ctrlPr>
                          <a:rPr lang="en-US" altLang="zh-CN" sz="2400" b="0" i="1" dirty="0" smtClean="0">
                            <a:latin typeface="Cambria Math" panose="02040503050406030204" pitchFamily="18" charset="0"/>
                          </a:rPr>
                        </m:ctrlPr>
                      </m:sSubPr>
                      <m:e>
                        <m:r>
                          <a:rPr lang="en-US" altLang="zh-CN" sz="2400" b="0" i="1" dirty="0" smtClean="0">
                            <a:latin typeface="Cambria Math"/>
                          </a:rPr>
                          <m:t>𝑞</m:t>
                        </m:r>
                      </m:e>
                      <m:sub>
                        <m:r>
                          <a:rPr lang="en-US" altLang="zh-CN" sz="2400" b="0" i="1" dirty="0" smtClean="0">
                            <a:latin typeface="Cambria Math"/>
                          </a:rPr>
                          <m:t>1</m:t>
                        </m:r>
                      </m:sub>
                    </m:sSub>
                    <m:r>
                      <a:rPr lang="en-US" altLang="zh-CN" sz="2400" b="0" i="1" dirty="0" smtClean="0">
                        <a:latin typeface="Cambria Math"/>
                      </a:rPr>
                      <m:t>=</m:t>
                    </m:r>
                    <m:sSub>
                      <m:sSubPr>
                        <m:ctrlPr>
                          <a:rPr lang="en-US" altLang="zh-CN" sz="2400" b="0" i="1" dirty="0" smtClean="0">
                            <a:latin typeface="Cambria Math" panose="02040503050406030204" pitchFamily="18" charset="0"/>
                          </a:rPr>
                        </m:ctrlPr>
                      </m:sSubPr>
                      <m:e>
                        <m:r>
                          <a:rPr lang="zh-CN" altLang="en-US" sz="2400" b="0" i="1" dirty="0" smtClean="0">
                            <a:latin typeface="Cambria Math"/>
                          </a:rPr>
                          <m:t>𝜃</m:t>
                        </m:r>
                      </m:e>
                      <m:sub>
                        <m:r>
                          <a:rPr lang="en-US" altLang="zh-CN" sz="2400" b="0" i="1" dirty="0" smtClean="0">
                            <a:latin typeface="Cambria Math"/>
                          </a:rPr>
                          <m:t>𝑖</m:t>
                        </m:r>
                      </m:sub>
                    </m:sSub>
                    <m:r>
                      <a:rPr lang="en-US" altLang="zh-CN" sz="2400" b="0" i="0" dirty="0" smtClean="0">
                        <a:latin typeface="Cambria Math"/>
                      </a:rPr>
                      <m:t>)</m:t>
                    </m:r>
                  </m:oMath>
                </a14:m>
                <a:r>
                  <a:rPr lang="zh-CN" altLang="en-US" sz="2400" dirty="0" smtClean="0"/>
                  <a:t>，为</a:t>
                </a:r>
                <a:r>
                  <a:rPr lang="zh-CN" altLang="en-US" sz="2400" dirty="0"/>
                  <a:t>完整</a:t>
                </a:r>
                <a:r>
                  <a:rPr lang="zh-CN" altLang="en-US" sz="2400" dirty="0" smtClean="0"/>
                  <a:t>描述马尔科夫链，需要引入初始概率分布：</a:t>
                </a:r>
                <a:endParaRPr lang="en-US" altLang="zh-CN" sz="2400" dirty="0" smtClean="0"/>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zh-CN" altLang="en-US" sz="2400" i="1" smtClean="0">
                              <a:latin typeface="Cambria Math"/>
                            </a:rPr>
                            <m:t>𝜋</m:t>
                          </m:r>
                        </m:e>
                        <m:sub>
                          <m:r>
                            <m:rPr>
                              <m:sty m:val="p"/>
                            </m:rPr>
                            <a:rPr lang="en-US" altLang="zh-CN" sz="2400" i="1">
                              <a:latin typeface="Cambria Math"/>
                            </a:rPr>
                            <m:t>i</m:t>
                          </m:r>
                        </m:sub>
                      </m:sSub>
                      <m:r>
                        <a:rPr lang="en-US" altLang="zh-CN" sz="2400" b="0" i="1" smtClean="0">
                          <a:latin typeface="Cambria Math"/>
                        </a:rPr>
                        <m:t>=</m:t>
                      </m:r>
                      <m:r>
                        <a:rPr lang="en-US" altLang="zh-CN" sz="2400" b="0" i="1" smtClean="0">
                          <a:latin typeface="Cambria Math"/>
                        </a:rPr>
                        <m:t>𝑃</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a:rPr>
                                <m:t>𝑞</m:t>
                              </m:r>
                            </m:e>
                            <m:sub>
                              <m:r>
                                <a:rPr lang="en-US" altLang="zh-CN" sz="2400" b="0" i="1" smtClean="0">
                                  <a:latin typeface="Cambria Math"/>
                                </a:rPr>
                                <m:t>1</m:t>
                              </m:r>
                            </m:sub>
                          </m:sSub>
                          <m:r>
                            <a:rPr lang="en-US" altLang="zh-CN" sz="2400" b="0" i="1" smtClean="0">
                              <a:latin typeface="Cambria Math"/>
                            </a:rPr>
                            <m:t>=</m:t>
                          </m:r>
                          <m:sSub>
                            <m:sSubPr>
                              <m:ctrlPr>
                                <a:rPr lang="en-US" altLang="zh-CN" sz="2400" b="0" i="1" smtClean="0">
                                  <a:latin typeface="Cambria Math" panose="02040503050406030204" pitchFamily="18" charset="0"/>
                                </a:rPr>
                              </m:ctrlPr>
                            </m:sSubPr>
                            <m:e>
                              <m:r>
                                <a:rPr lang="zh-CN" altLang="en-US" sz="2400" b="0" i="1" smtClean="0">
                                  <a:latin typeface="Cambria Math"/>
                                </a:rPr>
                                <m:t>𝜃</m:t>
                              </m:r>
                            </m:e>
                            <m:sub>
                              <m:r>
                                <a:rPr lang="en-US" altLang="zh-CN" sz="2400" b="0" i="1" smtClean="0">
                                  <a:latin typeface="Cambria Math"/>
                                </a:rPr>
                                <m:t>𝑖</m:t>
                              </m:r>
                            </m:sub>
                          </m:sSub>
                        </m:e>
                      </m:d>
                      <m:r>
                        <a:rPr lang="en-US" altLang="zh-CN" sz="2400" b="0" i="1" smtClean="0">
                          <a:latin typeface="Cambria Math"/>
                        </a:rPr>
                        <m:t>, 1</m:t>
                      </m:r>
                      <m:r>
                        <a:rPr lang="en-US" altLang="zh-CN" sz="2400" b="0" i="1" smtClean="0">
                          <a:latin typeface="Cambria Math"/>
                          <a:ea typeface="Cambria Math"/>
                        </a:rPr>
                        <m:t>≤</m:t>
                      </m:r>
                      <m:r>
                        <a:rPr lang="en-US" altLang="zh-CN" sz="2400" b="0" i="1" smtClean="0">
                          <a:latin typeface="Cambria Math"/>
                          <a:ea typeface="Cambria Math"/>
                        </a:rPr>
                        <m:t>𝑖</m:t>
                      </m:r>
                      <m:r>
                        <a:rPr lang="en-US" altLang="zh-CN" sz="2400" b="0" i="1" smtClean="0">
                          <a:latin typeface="Cambria Math"/>
                          <a:ea typeface="Cambria Math"/>
                        </a:rPr>
                        <m:t>≤</m:t>
                      </m:r>
                      <m:r>
                        <a:rPr lang="en-US" altLang="zh-CN" sz="2400" b="0" i="1" smtClean="0">
                          <a:latin typeface="Cambria Math"/>
                          <a:ea typeface="Cambria Math"/>
                        </a:rPr>
                        <m:t>𝑁</m:t>
                      </m:r>
                    </m:oMath>
                  </m:oMathPara>
                </a14:m>
                <a:endParaRPr lang="en-US" altLang="zh-CN" sz="2400" b="0" i="1" dirty="0" smtClean="0">
                  <a:latin typeface="Cambria Math"/>
                  <a:ea typeface="Cambria Math"/>
                </a:endParaRPr>
              </a:p>
              <a:p>
                <a:pPr marL="0" indent="0" algn="ctr">
                  <a:lnSpc>
                    <a:spcPct val="150000"/>
                  </a:lnSpc>
                  <a:buNone/>
                </a:pPr>
                <a14:m>
                  <m:oMathPara xmlns:m="http://schemas.openxmlformats.org/officeDocument/2006/math">
                    <m:oMathParaPr>
                      <m:jc m:val="centerGroup"/>
                    </m:oMathParaPr>
                    <m:oMath xmlns:m="http://schemas.openxmlformats.org/officeDocument/2006/math">
                      <m:r>
                        <a:rPr lang="en-US" altLang="zh-CN" sz="2400" b="0" i="1" smtClean="0">
                          <a:latin typeface="Cambria Math"/>
                          <a:ea typeface="Cambria Math"/>
                        </a:rPr>
                        <m:t>0≤</m:t>
                      </m:r>
                      <m:sSub>
                        <m:sSubPr>
                          <m:ctrlPr>
                            <a:rPr lang="en-US" altLang="zh-CN" sz="2400" b="0" i="1" smtClean="0">
                              <a:latin typeface="Cambria Math" panose="02040503050406030204" pitchFamily="18" charset="0"/>
                              <a:ea typeface="Cambria Math"/>
                            </a:rPr>
                          </m:ctrlPr>
                        </m:sSubPr>
                        <m:e>
                          <m:r>
                            <a:rPr lang="zh-CN" altLang="en-US" sz="2400" b="0" i="1" smtClean="0">
                              <a:latin typeface="Cambria Math"/>
                              <a:ea typeface="Cambria Math"/>
                            </a:rPr>
                            <m:t>𝜋</m:t>
                          </m:r>
                        </m:e>
                        <m:sub>
                          <m:r>
                            <a:rPr lang="en-US" altLang="zh-CN" sz="2400" b="0" i="1" smtClean="0">
                              <a:latin typeface="Cambria Math"/>
                              <a:ea typeface="Cambria Math"/>
                            </a:rPr>
                            <m:t>𝑖</m:t>
                          </m:r>
                        </m:sub>
                      </m:sSub>
                      <m:r>
                        <a:rPr lang="en-US" altLang="zh-CN" sz="2400" b="0" i="1" smtClean="0">
                          <a:latin typeface="Cambria Math"/>
                          <a:ea typeface="Cambria Math"/>
                        </a:rPr>
                        <m:t>≤1</m:t>
                      </m:r>
                    </m:oMath>
                  </m:oMathPara>
                </a14:m>
                <a:endParaRPr lang="en-US" altLang="zh-CN" sz="2400" b="0" i="1" dirty="0" smtClean="0">
                  <a:latin typeface="Cambria Math"/>
                  <a:ea typeface="Cambria Math"/>
                </a:endParaRPr>
              </a:p>
              <a:p>
                <a:pPr marL="0" indent="0" algn="ctr">
                  <a:lnSpc>
                    <a:spcPct val="150000"/>
                  </a:lnSpc>
                  <a:buNone/>
                </a:pPr>
                <a14:m>
                  <m:oMathPara xmlns:m="http://schemas.openxmlformats.org/officeDocument/2006/math">
                    <m:oMathParaPr>
                      <m:jc m:val="centerGroup"/>
                    </m:oMathParaPr>
                    <m:oMath xmlns:m="http://schemas.openxmlformats.org/officeDocument/2006/math">
                      <m:nary>
                        <m:naryPr>
                          <m:chr m:val="∑"/>
                          <m:supHide m:val="on"/>
                          <m:ctrlPr>
                            <a:rPr lang="en-US" altLang="zh-CN" sz="2000" b="0" i="1" smtClean="0">
                              <a:latin typeface="Cambria Math" panose="02040503050406030204" pitchFamily="18" charset="0"/>
                              <a:ea typeface="Cambria Math"/>
                            </a:rPr>
                          </m:ctrlPr>
                        </m:naryPr>
                        <m:sub>
                          <m:r>
                            <m:rPr>
                              <m:brk m:alnAt="7"/>
                            </m:rPr>
                            <a:rPr lang="en-US" altLang="zh-CN" sz="2000" b="0" i="1" smtClean="0">
                              <a:latin typeface="Cambria Math"/>
                              <a:ea typeface="Cambria Math"/>
                            </a:rPr>
                            <m:t>𝑖</m:t>
                          </m:r>
                        </m:sub>
                        <m:sup/>
                        <m:e>
                          <m:sSub>
                            <m:sSubPr>
                              <m:ctrlPr>
                                <a:rPr lang="en-US" altLang="zh-CN" sz="2000" b="0" i="1" smtClean="0">
                                  <a:latin typeface="Cambria Math" panose="02040503050406030204" pitchFamily="18" charset="0"/>
                                  <a:ea typeface="Cambria Math"/>
                                </a:rPr>
                              </m:ctrlPr>
                            </m:sSubPr>
                            <m:e>
                              <m:r>
                                <a:rPr lang="zh-CN" altLang="en-US" sz="2000" b="0" i="1" smtClean="0">
                                  <a:latin typeface="Cambria Math"/>
                                  <a:ea typeface="Cambria Math"/>
                                </a:rPr>
                                <m:t>𝜋</m:t>
                              </m:r>
                            </m:e>
                            <m:sub>
                              <m:r>
                                <a:rPr lang="en-US" altLang="zh-CN" sz="2000" b="0" i="1" smtClean="0">
                                  <a:latin typeface="Cambria Math"/>
                                  <a:ea typeface="Cambria Math"/>
                                </a:rPr>
                                <m:t>𝑖</m:t>
                              </m:r>
                            </m:sub>
                          </m:sSub>
                          <m:r>
                            <a:rPr lang="en-US" altLang="zh-CN" sz="2000" b="0" i="1" smtClean="0">
                              <a:latin typeface="Cambria Math"/>
                              <a:ea typeface="Cambria Math"/>
                            </a:rPr>
                            <m:t>=1</m:t>
                          </m:r>
                        </m:e>
                      </m:nary>
                    </m:oMath>
                  </m:oMathPara>
                </a14:m>
                <a:endParaRPr lang="en-US" altLang="zh-CN" sz="2400" b="0" i="1" dirty="0" smtClean="0">
                  <a:latin typeface="Cambria Math"/>
                  <a:ea typeface="Cambria Math"/>
                </a:endParaRPr>
              </a:p>
              <a:p>
                <a:pPr marL="0" indent="0" algn="ctr">
                  <a:lnSpc>
                    <a:spcPct val="150000"/>
                  </a:lnSpc>
                  <a:buNone/>
                </a:pPr>
                <a:endParaRPr lang="en-US" altLang="zh-CN" sz="2400" b="0" i="1" dirty="0" smtClean="0">
                  <a:latin typeface="Cambria Math"/>
                  <a:ea typeface="Cambria Math"/>
                </a:endParaRPr>
              </a:p>
              <a:p>
                <a:pPr>
                  <a:lnSpc>
                    <a:spcPct val="150000"/>
                  </a:lnSpc>
                </a:pPr>
                <a:endParaRPr lang="en-US" altLang="zh-CN" sz="2400" b="0" i="1" dirty="0" smtClean="0">
                  <a:latin typeface="Cambria Math"/>
                  <a:ea typeface="Cambria Math"/>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09600" y="1752600"/>
                <a:ext cx="8077200" cy="4267200"/>
              </a:xfrm>
              <a:blipFill rotWithShape="0">
                <a:blip r:embed="rId2"/>
                <a:stretch>
                  <a:fillRect l="-981" r="-113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532ABBA1-5672-4AE4-8EA2-4E2CF256075D}" type="datetime1">
              <a:rPr lang="zh-CN" altLang="en-US" smtClean="0">
                <a:solidFill>
                  <a:srgbClr val="000000"/>
                </a:solidFill>
              </a:rPr>
              <a:pPr>
                <a:defRPr/>
              </a:pPr>
              <a:t>2018-05-13</a:t>
            </a:fld>
            <a:endParaRPr lang="en-US" altLang="zh-CN">
              <a:solidFill>
                <a:srgbClr val="000000"/>
              </a:solidFill>
            </a:endParaRPr>
          </a:p>
        </p:txBody>
      </p:sp>
      <p:sp>
        <p:nvSpPr>
          <p:cNvPr id="5" name="灯片编号占位符 4"/>
          <p:cNvSpPr>
            <a:spLocks noGrp="1"/>
          </p:cNvSpPr>
          <p:nvPr>
            <p:ph type="sldNum" sz="quarter" idx="12"/>
          </p:nvPr>
        </p:nvSpPr>
        <p:spPr/>
        <p:txBody>
          <a:bodyPr/>
          <a:lstStyle/>
          <a:p>
            <a:pPr>
              <a:defRPr/>
            </a:pPr>
            <a:fld id="{5CCA2B29-A87C-4865-B288-E9320F63FB91}" type="slidenum">
              <a:rPr lang="en-US" altLang="zh-CN" smtClean="0">
                <a:solidFill>
                  <a:srgbClr val="000000"/>
                </a:solidFill>
              </a:rPr>
              <a:pPr>
                <a:defRPr/>
              </a:pPr>
              <a:t>52</a:t>
            </a:fld>
            <a:endParaRPr lang="en-US" altLang="zh-CN">
              <a:solidFill>
                <a:srgbClr val="000000"/>
              </a:solidFill>
            </a:endParaRPr>
          </a:p>
        </p:txBody>
      </p:sp>
    </p:spTree>
    <p:extLst>
      <p:ext uri="{BB962C8B-B14F-4D97-AF65-F5344CB8AC3E}">
        <p14:creationId xmlns:p14="http://schemas.microsoft.com/office/powerpoint/2010/main" val="277971347"/>
      </p:ext>
    </p:extLst>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4675" y="304801"/>
            <a:ext cx="8001000" cy="9144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r>
              <a:rPr lang="en-US" altLang="zh-CN" sz="3600" b="1" dirty="0"/>
              <a:t>HMM</a:t>
            </a:r>
            <a:r>
              <a:rPr lang="zh-CN" altLang="en-US" sz="3600" b="1" dirty="0"/>
              <a:t>的基本思想</a:t>
            </a:r>
          </a:p>
        </p:txBody>
      </p:sp>
      <p:sp>
        <p:nvSpPr>
          <p:cNvPr id="3" name="内容占位符 2"/>
          <p:cNvSpPr>
            <a:spLocks noGrp="1"/>
          </p:cNvSpPr>
          <p:nvPr>
            <p:ph idx="1"/>
          </p:nvPr>
        </p:nvSpPr>
        <p:spPr/>
        <p:txBody>
          <a:bodyPr/>
          <a:lstStyle/>
          <a:p>
            <a:pPr algn="just"/>
            <a:r>
              <a:rPr lang="en-US" altLang="zh-CN" sz="2400" dirty="0" smtClean="0"/>
              <a:t>Hidden Markov Model</a:t>
            </a:r>
            <a:r>
              <a:rPr lang="zh-CN" altLang="en-US" sz="2400" dirty="0" smtClean="0"/>
              <a:t>：其理论基础是</a:t>
            </a:r>
            <a:r>
              <a:rPr lang="en-US" altLang="zh-CN" sz="2400" dirty="0" smtClean="0"/>
              <a:t>1970</a:t>
            </a:r>
            <a:r>
              <a:rPr lang="zh-CN" altLang="en-US" sz="2400" dirty="0" smtClean="0"/>
              <a:t>年前后由</a:t>
            </a:r>
            <a:r>
              <a:rPr lang="en-US" altLang="zh-CN" sz="2400" dirty="0" smtClean="0"/>
              <a:t>Baum</a:t>
            </a:r>
            <a:r>
              <a:rPr lang="zh-CN" altLang="en-US" sz="2400" dirty="0" smtClean="0"/>
              <a:t>等人建立起来的，随后被用于语音识别。</a:t>
            </a:r>
            <a:endParaRPr lang="en-US" altLang="zh-CN" sz="2400" dirty="0" smtClean="0"/>
          </a:p>
          <a:p>
            <a:pPr algn="just"/>
            <a:r>
              <a:rPr lang="zh-CN" altLang="en-US" sz="2400" dirty="0"/>
              <a:t>实际问题比马尔科夫</a:t>
            </a:r>
            <a:r>
              <a:rPr lang="zh-CN" altLang="en-US" sz="2400" dirty="0" smtClean="0"/>
              <a:t>链所描述的更复杂，观察到的事件不一定是与状态一一对应的，而是通过一组概率分布相联系，这样的模型称为</a:t>
            </a:r>
            <a:r>
              <a:rPr lang="en-US" altLang="zh-CN" sz="2400" dirty="0" smtClean="0"/>
              <a:t>HMM</a:t>
            </a:r>
            <a:r>
              <a:rPr lang="zh-CN" altLang="en-US" sz="2400" dirty="0" smtClean="0"/>
              <a:t>，它是一个双重随机过程，其中之一是马尔科夫链，描述状态转移；另一个随机过程则描述状态和观察值之间之间统计对应关系。</a:t>
            </a:r>
            <a:endParaRPr lang="en-US" altLang="zh-CN" sz="2400" dirty="0" smtClean="0"/>
          </a:p>
          <a:p>
            <a:pPr algn="just"/>
            <a:r>
              <a:rPr lang="zh-CN" altLang="en-US" sz="2400" dirty="0"/>
              <a:t>在观察者角度</a:t>
            </a:r>
            <a:r>
              <a:rPr lang="zh-CN" altLang="en-US" sz="2400" dirty="0" smtClean="0"/>
              <a:t>，</a:t>
            </a:r>
            <a:r>
              <a:rPr lang="zh-CN" altLang="en-US" sz="2400" dirty="0"/>
              <a:t>只能看到观察值</a:t>
            </a:r>
            <a:r>
              <a:rPr lang="zh-CN" altLang="en-US" sz="2400" dirty="0" smtClean="0"/>
              <a:t>，不能直接看到状态（即不同于马尔科夫链），因而称之为“隐”马尔科夫模型。</a:t>
            </a:r>
            <a:endParaRPr lang="en-US" altLang="zh-CN" sz="2400" dirty="0" smtClean="0"/>
          </a:p>
          <a:p>
            <a:endParaRPr lang="zh-CN" altLang="en-US" sz="2400" dirty="0"/>
          </a:p>
        </p:txBody>
      </p:sp>
      <p:sp>
        <p:nvSpPr>
          <p:cNvPr id="4" name="日期占位符 3"/>
          <p:cNvSpPr>
            <a:spLocks noGrp="1"/>
          </p:cNvSpPr>
          <p:nvPr>
            <p:ph type="dt" sz="half" idx="10"/>
          </p:nvPr>
        </p:nvSpPr>
        <p:spPr/>
        <p:txBody>
          <a:bodyPr/>
          <a:lstStyle/>
          <a:p>
            <a:pPr>
              <a:defRPr/>
            </a:pPr>
            <a:fld id="{532ABBA1-5672-4AE4-8EA2-4E2CF256075D}" type="datetime1">
              <a:rPr lang="zh-CN" altLang="en-US" smtClean="0">
                <a:solidFill>
                  <a:srgbClr val="000000"/>
                </a:solidFill>
              </a:rPr>
              <a:pPr>
                <a:defRPr/>
              </a:pPr>
              <a:t>2018-05-13</a:t>
            </a:fld>
            <a:endParaRPr lang="en-US" altLang="zh-CN">
              <a:solidFill>
                <a:srgbClr val="000000"/>
              </a:solidFill>
            </a:endParaRPr>
          </a:p>
        </p:txBody>
      </p:sp>
      <p:sp>
        <p:nvSpPr>
          <p:cNvPr id="5" name="灯片编号占位符 4"/>
          <p:cNvSpPr>
            <a:spLocks noGrp="1"/>
          </p:cNvSpPr>
          <p:nvPr>
            <p:ph type="sldNum" sz="quarter" idx="12"/>
          </p:nvPr>
        </p:nvSpPr>
        <p:spPr/>
        <p:txBody>
          <a:bodyPr/>
          <a:lstStyle/>
          <a:p>
            <a:pPr>
              <a:defRPr/>
            </a:pPr>
            <a:fld id="{5CCA2B29-A87C-4865-B288-E9320F63FB91}" type="slidenum">
              <a:rPr lang="en-US" altLang="zh-CN" smtClean="0">
                <a:solidFill>
                  <a:srgbClr val="000000"/>
                </a:solidFill>
              </a:rPr>
              <a:pPr>
                <a:defRPr/>
              </a:pPr>
              <a:t>53</a:t>
            </a:fld>
            <a:endParaRPr lang="en-US" altLang="zh-CN">
              <a:solidFill>
                <a:srgbClr val="000000"/>
              </a:solidFill>
            </a:endParaRPr>
          </a:p>
        </p:txBody>
      </p:sp>
    </p:spTree>
    <p:extLst>
      <p:ext uri="{BB962C8B-B14F-4D97-AF65-F5344CB8AC3E}">
        <p14:creationId xmlns:p14="http://schemas.microsoft.com/office/powerpoint/2010/main" val="643658242"/>
      </p:ext>
    </p:extLst>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24000"/>
            <a:ext cx="8229600" cy="26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4" name="AutoShape 3"/>
          <p:cNvSpPr>
            <a:spLocks noChangeArrowheads="1"/>
          </p:cNvSpPr>
          <p:nvPr/>
        </p:nvSpPr>
        <p:spPr bwMode="auto">
          <a:xfrm>
            <a:off x="930275" y="1390650"/>
            <a:ext cx="1711325" cy="1038225"/>
          </a:xfrm>
          <a:custGeom>
            <a:avLst/>
            <a:gdLst>
              <a:gd name="T0" fmla="*/ 1497409 w 21600"/>
              <a:gd name="T1" fmla="*/ 519113 h 21600"/>
              <a:gd name="T2" fmla="*/ 855662 w 21600"/>
              <a:gd name="T3" fmla="*/ 1038225 h 21600"/>
              <a:gd name="T4" fmla="*/ 213916 w 21600"/>
              <a:gd name="T5" fmla="*/ 519113 h 21600"/>
              <a:gd name="T6" fmla="*/ 855662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3075" name="Oval 4"/>
          <p:cNvSpPr>
            <a:spLocks noChangeArrowheads="1"/>
          </p:cNvSpPr>
          <p:nvPr/>
        </p:nvSpPr>
        <p:spPr bwMode="auto">
          <a:xfrm>
            <a:off x="879475" y="1276350"/>
            <a:ext cx="1812925" cy="36036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kumimoji="1" lang="en-US" altLang="zh-CN" sz="2000" b="1">
                <a:solidFill>
                  <a:srgbClr val="BC061C"/>
                </a:solidFill>
                <a:latin typeface="宋体" pitchFamily="2" charset="-122"/>
              </a:rPr>
              <a:t>S</a:t>
            </a:r>
            <a:r>
              <a:rPr kumimoji="1" lang="en-US" altLang="zh-CN" sz="2000" b="1" baseline="-25000">
                <a:solidFill>
                  <a:srgbClr val="BC061C"/>
                </a:solidFill>
                <a:latin typeface="宋体" pitchFamily="2" charset="-122"/>
              </a:rPr>
              <a:t>1</a:t>
            </a:r>
          </a:p>
        </p:txBody>
      </p:sp>
      <p:sp>
        <p:nvSpPr>
          <p:cNvPr id="3076" name="AutoShape 5"/>
          <p:cNvSpPr>
            <a:spLocks noChangeArrowheads="1"/>
          </p:cNvSpPr>
          <p:nvPr/>
        </p:nvSpPr>
        <p:spPr bwMode="auto">
          <a:xfrm>
            <a:off x="6391275" y="1477963"/>
            <a:ext cx="1711325" cy="1038225"/>
          </a:xfrm>
          <a:custGeom>
            <a:avLst/>
            <a:gdLst>
              <a:gd name="T0" fmla="*/ 1497409 w 21600"/>
              <a:gd name="T1" fmla="*/ 519113 h 21600"/>
              <a:gd name="T2" fmla="*/ 855662 w 21600"/>
              <a:gd name="T3" fmla="*/ 1038225 h 21600"/>
              <a:gd name="T4" fmla="*/ 213916 w 21600"/>
              <a:gd name="T5" fmla="*/ 519113 h 21600"/>
              <a:gd name="T6" fmla="*/ 855662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3077" name="Oval 6"/>
          <p:cNvSpPr>
            <a:spLocks noChangeArrowheads="1"/>
          </p:cNvSpPr>
          <p:nvPr/>
        </p:nvSpPr>
        <p:spPr bwMode="auto">
          <a:xfrm>
            <a:off x="6340475" y="1219200"/>
            <a:ext cx="1812925"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kumimoji="1" lang="en-US" altLang="zh-CN" sz="2000" b="1">
                <a:solidFill>
                  <a:srgbClr val="BC061C"/>
                </a:solidFill>
                <a:latin typeface="宋体" pitchFamily="2" charset="-122"/>
              </a:rPr>
              <a:t>S</a:t>
            </a:r>
            <a:r>
              <a:rPr kumimoji="1" lang="en-US" altLang="zh-CN" sz="2000" b="1" baseline="-25000">
                <a:solidFill>
                  <a:srgbClr val="BC061C"/>
                </a:solidFill>
                <a:latin typeface="宋体" pitchFamily="2" charset="-122"/>
              </a:rPr>
              <a:t>N</a:t>
            </a:r>
          </a:p>
        </p:txBody>
      </p:sp>
      <p:sp>
        <p:nvSpPr>
          <p:cNvPr id="3078" name="AutoShape 7"/>
          <p:cNvSpPr>
            <a:spLocks noChangeArrowheads="1"/>
          </p:cNvSpPr>
          <p:nvPr/>
        </p:nvSpPr>
        <p:spPr bwMode="auto">
          <a:xfrm>
            <a:off x="3162300" y="1390650"/>
            <a:ext cx="1712912" cy="1038225"/>
          </a:xfrm>
          <a:custGeom>
            <a:avLst/>
            <a:gdLst>
              <a:gd name="T0" fmla="*/ 1498798 w 21600"/>
              <a:gd name="T1" fmla="*/ 519113 h 21600"/>
              <a:gd name="T2" fmla="*/ 856456 w 21600"/>
              <a:gd name="T3" fmla="*/ 1038225 h 21600"/>
              <a:gd name="T4" fmla="*/ 214114 w 21600"/>
              <a:gd name="T5" fmla="*/ 519113 h 21600"/>
              <a:gd name="T6" fmla="*/ 856456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3079" name="Oval 8"/>
          <p:cNvSpPr>
            <a:spLocks noChangeArrowheads="1"/>
          </p:cNvSpPr>
          <p:nvPr/>
        </p:nvSpPr>
        <p:spPr bwMode="auto">
          <a:xfrm>
            <a:off x="3111500" y="1276350"/>
            <a:ext cx="1814512" cy="36036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kumimoji="1" lang="en-US" altLang="zh-CN" sz="2000" b="1">
                <a:solidFill>
                  <a:srgbClr val="BC061C"/>
                </a:solidFill>
                <a:latin typeface="宋体" pitchFamily="2" charset="-122"/>
              </a:rPr>
              <a:t>S</a:t>
            </a:r>
            <a:r>
              <a:rPr kumimoji="1" lang="en-US" altLang="zh-CN" sz="2000" b="1" baseline="-25000">
                <a:solidFill>
                  <a:srgbClr val="BC061C"/>
                </a:solidFill>
                <a:latin typeface="宋体" pitchFamily="2" charset="-122"/>
              </a:rPr>
              <a:t>2</a:t>
            </a:r>
          </a:p>
        </p:txBody>
      </p:sp>
      <p:sp>
        <p:nvSpPr>
          <p:cNvPr id="3080" name="Oval 9"/>
          <p:cNvSpPr>
            <a:spLocks noChangeArrowheads="1"/>
          </p:cNvSpPr>
          <p:nvPr/>
        </p:nvSpPr>
        <p:spPr bwMode="auto">
          <a:xfrm>
            <a:off x="1389062" y="2098675"/>
            <a:ext cx="169863" cy="104775"/>
          </a:xfrm>
          <a:prstGeom prst="ellipse">
            <a:avLst/>
          </a:prstGeom>
          <a:solidFill>
            <a:srgbClr val="99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3081" name="Oval 10"/>
          <p:cNvSpPr>
            <a:spLocks noChangeArrowheads="1"/>
          </p:cNvSpPr>
          <p:nvPr/>
        </p:nvSpPr>
        <p:spPr bwMode="auto">
          <a:xfrm>
            <a:off x="1616075" y="2098675"/>
            <a:ext cx="169862" cy="104775"/>
          </a:xfrm>
          <a:prstGeom prst="ellipse">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3082" name="Oval 11"/>
          <p:cNvSpPr>
            <a:spLocks noChangeArrowheads="1"/>
          </p:cNvSpPr>
          <p:nvPr/>
        </p:nvSpPr>
        <p:spPr bwMode="auto">
          <a:xfrm>
            <a:off x="1843087" y="2098675"/>
            <a:ext cx="169863" cy="104775"/>
          </a:xfrm>
          <a:prstGeom prst="ellipse">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3083" name="Oval 12"/>
          <p:cNvSpPr>
            <a:spLocks noChangeArrowheads="1"/>
          </p:cNvSpPr>
          <p:nvPr/>
        </p:nvSpPr>
        <p:spPr bwMode="auto">
          <a:xfrm>
            <a:off x="2070100" y="2098675"/>
            <a:ext cx="169862" cy="104775"/>
          </a:xfrm>
          <a:prstGeom prst="ellipse">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3084" name="Oval 13"/>
          <p:cNvSpPr>
            <a:spLocks noChangeArrowheads="1"/>
          </p:cNvSpPr>
          <p:nvPr/>
        </p:nvSpPr>
        <p:spPr bwMode="auto">
          <a:xfrm>
            <a:off x="1333500" y="2266950"/>
            <a:ext cx="169862" cy="104775"/>
          </a:xfrm>
          <a:prstGeom prst="ellipse">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3085" name="Oval 14"/>
          <p:cNvSpPr>
            <a:spLocks noChangeArrowheads="1"/>
          </p:cNvSpPr>
          <p:nvPr/>
        </p:nvSpPr>
        <p:spPr bwMode="auto">
          <a:xfrm>
            <a:off x="1558925" y="2266950"/>
            <a:ext cx="169862" cy="104775"/>
          </a:xfrm>
          <a:prstGeom prst="ellipse">
            <a:avLst/>
          </a:prstGeom>
          <a:solidFill>
            <a:srgbClr val="8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3086" name="Oval 15"/>
          <p:cNvSpPr>
            <a:spLocks noChangeArrowheads="1"/>
          </p:cNvSpPr>
          <p:nvPr/>
        </p:nvSpPr>
        <p:spPr bwMode="auto">
          <a:xfrm>
            <a:off x="1785937" y="2266950"/>
            <a:ext cx="169863" cy="104775"/>
          </a:xfrm>
          <a:prstGeom prst="ellipse">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3087" name="Oval 16"/>
          <p:cNvSpPr>
            <a:spLocks noChangeArrowheads="1"/>
          </p:cNvSpPr>
          <p:nvPr/>
        </p:nvSpPr>
        <p:spPr bwMode="auto">
          <a:xfrm>
            <a:off x="2012950" y="2266950"/>
            <a:ext cx="169862" cy="104775"/>
          </a:xfrm>
          <a:prstGeom prst="ellipse">
            <a:avLst/>
          </a:prstGeom>
          <a:solidFill>
            <a:srgbClr val="3F3B3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grpSp>
        <p:nvGrpSpPr>
          <p:cNvPr id="3088" name="Group 17"/>
          <p:cNvGrpSpPr>
            <a:grpSpLocks/>
          </p:cNvGrpSpPr>
          <p:nvPr/>
        </p:nvGrpSpPr>
        <p:grpSpPr bwMode="auto">
          <a:xfrm>
            <a:off x="3565525" y="2082800"/>
            <a:ext cx="906462" cy="209550"/>
            <a:chOff x="624" y="2256"/>
            <a:chExt cx="768" cy="288"/>
          </a:xfrm>
        </p:grpSpPr>
        <p:sp>
          <p:nvSpPr>
            <p:cNvPr id="3110" name="Oval 18"/>
            <p:cNvSpPr>
              <a:spLocks noChangeArrowheads="1"/>
            </p:cNvSpPr>
            <p:nvPr/>
          </p:nvSpPr>
          <p:spPr bwMode="auto">
            <a:xfrm>
              <a:off x="672" y="2400"/>
              <a:ext cx="144" cy="144"/>
            </a:xfrm>
            <a:prstGeom prst="ellipse">
              <a:avLst/>
            </a:prstGeom>
            <a:solidFill>
              <a:srgbClr val="99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3111" name="Oval 19"/>
            <p:cNvSpPr>
              <a:spLocks noChangeArrowheads="1"/>
            </p:cNvSpPr>
            <p:nvPr/>
          </p:nvSpPr>
          <p:spPr bwMode="auto">
            <a:xfrm>
              <a:off x="864" y="2400"/>
              <a:ext cx="144" cy="144"/>
            </a:xfrm>
            <a:prstGeom prst="ellipse">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3112" name="Oval 20"/>
            <p:cNvSpPr>
              <a:spLocks noChangeArrowheads="1"/>
            </p:cNvSpPr>
            <p:nvPr/>
          </p:nvSpPr>
          <p:spPr bwMode="auto">
            <a:xfrm>
              <a:off x="1056" y="2400"/>
              <a:ext cx="144" cy="144"/>
            </a:xfrm>
            <a:prstGeom prst="ellipse">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3113" name="Oval 21"/>
            <p:cNvSpPr>
              <a:spLocks noChangeArrowheads="1"/>
            </p:cNvSpPr>
            <p:nvPr/>
          </p:nvSpPr>
          <p:spPr bwMode="auto">
            <a:xfrm>
              <a:off x="1248" y="2400"/>
              <a:ext cx="144" cy="144"/>
            </a:xfrm>
            <a:prstGeom prst="ellipse">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3114" name="Oval 22"/>
            <p:cNvSpPr>
              <a:spLocks noChangeArrowheads="1"/>
            </p:cNvSpPr>
            <p:nvPr/>
          </p:nvSpPr>
          <p:spPr bwMode="auto">
            <a:xfrm>
              <a:off x="624" y="2256"/>
              <a:ext cx="144" cy="144"/>
            </a:xfrm>
            <a:prstGeom prst="ellipse">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3115" name="Oval 23"/>
            <p:cNvSpPr>
              <a:spLocks noChangeArrowheads="1"/>
            </p:cNvSpPr>
            <p:nvPr/>
          </p:nvSpPr>
          <p:spPr bwMode="auto">
            <a:xfrm>
              <a:off x="816" y="2256"/>
              <a:ext cx="144" cy="144"/>
            </a:xfrm>
            <a:prstGeom prst="ellipse">
              <a:avLst/>
            </a:prstGeom>
            <a:solidFill>
              <a:srgbClr val="8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3116" name="Oval 24"/>
            <p:cNvSpPr>
              <a:spLocks noChangeArrowheads="1"/>
            </p:cNvSpPr>
            <p:nvPr/>
          </p:nvSpPr>
          <p:spPr bwMode="auto">
            <a:xfrm>
              <a:off x="1008" y="2256"/>
              <a:ext cx="144" cy="144"/>
            </a:xfrm>
            <a:prstGeom prst="ellipse">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3117" name="Oval 25"/>
            <p:cNvSpPr>
              <a:spLocks noChangeArrowheads="1"/>
            </p:cNvSpPr>
            <p:nvPr/>
          </p:nvSpPr>
          <p:spPr bwMode="auto">
            <a:xfrm>
              <a:off x="1200" y="2256"/>
              <a:ext cx="144" cy="144"/>
            </a:xfrm>
            <a:prstGeom prst="ellipse">
              <a:avLst/>
            </a:prstGeom>
            <a:solidFill>
              <a:srgbClr val="3F3B3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grpSp>
      <p:grpSp>
        <p:nvGrpSpPr>
          <p:cNvPr id="3089" name="Group 26"/>
          <p:cNvGrpSpPr>
            <a:grpSpLocks/>
          </p:cNvGrpSpPr>
          <p:nvPr/>
        </p:nvGrpSpPr>
        <p:grpSpPr bwMode="auto">
          <a:xfrm>
            <a:off x="6792912" y="2241550"/>
            <a:ext cx="906463" cy="209550"/>
            <a:chOff x="624" y="2256"/>
            <a:chExt cx="768" cy="288"/>
          </a:xfrm>
        </p:grpSpPr>
        <p:sp>
          <p:nvSpPr>
            <p:cNvPr id="3102" name="Oval 27"/>
            <p:cNvSpPr>
              <a:spLocks noChangeArrowheads="1"/>
            </p:cNvSpPr>
            <p:nvPr/>
          </p:nvSpPr>
          <p:spPr bwMode="auto">
            <a:xfrm>
              <a:off x="672" y="2400"/>
              <a:ext cx="144" cy="144"/>
            </a:xfrm>
            <a:prstGeom prst="ellipse">
              <a:avLst/>
            </a:prstGeom>
            <a:solidFill>
              <a:srgbClr val="99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3103" name="Oval 28"/>
            <p:cNvSpPr>
              <a:spLocks noChangeArrowheads="1"/>
            </p:cNvSpPr>
            <p:nvPr/>
          </p:nvSpPr>
          <p:spPr bwMode="auto">
            <a:xfrm>
              <a:off x="864" y="2400"/>
              <a:ext cx="144" cy="144"/>
            </a:xfrm>
            <a:prstGeom prst="ellipse">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3104" name="Oval 29"/>
            <p:cNvSpPr>
              <a:spLocks noChangeArrowheads="1"/>
            </p:cNvSpPr>
            <p:nvPr/>
          </p:nvSpPr>
          <p:spPr bwMode="auto">
            <a:xfrm>
              <a:off x="1056" y="2400"/>
              <a:ext cx="144" cy="144"/>
            </a:xfrm>
            <a:prstGeom prst="ellipse">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3105" name="Oval 30"/>
            <p:cNvSpPr>
              <a:spLocks noChangeArrowheads="1"/>
            </p:cNvSpPr>
            <p:nvPr/>
          </p:nvSpPr>
          <p:spPr bwMode="auto">
            <a:xfrm>
              <a:off x="1248" y="2400"/>
              <a:ext cx="144" cy="144"/>
            </a:xfrm>
            <a:prstGeom prst="ellipse">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3106" name="Oval 31"/>
            <p:cNvSpPr>
              <a:spLocks noChangeArrowheads="1"/>
            </p:cNvSpPr>
            <p:nvPr/>
          </p:nvSpPr>
          <p:spPr bwMode="auto">
            <a:xfrm>
              <a:off x="624" y="2256"/>
              <a:ext cx="144" cy="144"/>
            </a:xfrm>
            <a:prstGeom prst="ellipse">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3107" name="Oval 32"/>
            <p:cNvSpPr>
              <a:spLocks noChangeArrowheads="1"/>
            </p:cNvSpPr>
            <p:nvPr/>
          </p:nvSpPr>
          <p:spPr bwMode="auto">
            <a:xfrm>
              <a:off x="816" y="2256"/>
              <a:ext cx="144" cy="144"/>
            </a:xfrm>
            <a:prstGeom prst="ellipse">
              <a:avLst/>
            </a:prstGeom>
            <a:solidFill>
              <a:srgbClr val="8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3108" name="Oval 33"/>
            <p:cNvSpPr>
              <a:spLocks noChangeArrowheads="1"/>
            </p:cNvSpPr>
            <p:nvPr/>
          </p:nvSpPr>
          <p:spPr bwMode="auto">
            <a:xfrm>
              <a:off x="1008" y="2256"/>
              <a:ext cx="144" cy="144"/>
            </a:xfrm>
            <a:prstGeom prst="ellipse">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3109" name="Oval 34"/>
            <p:cNvSpPr>
              <a:spLocks noChangeArrowheads="1"/>
            </p:cNvSpPr>
            <p:nvPr/>
          </p:nvSpPr>
          <p:spPr bwMode="auto">
            <a:xfrm>
              <a:off x="1200" y="2256"/>
              <a:ext cx="144" cy="144"/>
            </a:xfrm>
            <a:prstGeom prst="ellipse">
              <a:avLst/>
            </a:prstGeom>
            <a:solidFill>
              <a:srgbClr val="3F3B3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grpSp>
      <p:sp>
        <p:nvSpPr>
          <p:cNvPr id="3090" name="Line 35"/>
          <p:cNvSpPr>
            <a:spLocks noChangeShapeType="1"/>
          </p:cNvSpPr>
          <p:nvPr/>
        </p:nvSpPr>
        <p:spPr bwMode="auto">
          <a:xfrm>
            <a:off x="5200650" y="1939925"/>
            <a:ext cx="1139825" cy="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grpSp>
        <p:nvGrpSpPr>
          <p:cNvPr id="3091" name="Group 36"/>
          <p:cNvGrpSpPr>
            <a:grpSpLocks/>
          </p:cNvGrpSpPr>
          <p:nvPr/>
        </p:nvGrpSpPr>
        <p:grpSpPr bwMode="auto">
          <a:xfrm>
            <a:off x="609600" y="2809875"/>
            <a:ext cx="2592388" cy="3170238"/>
            <a:chOff x="384" y="1525"/>
            <a:chExt cx="1633" cy="1997"/>
          </a:xfrm>
        </p:grpSpPr>
        <p:sp>
          <p:nvSpPr>
            <p:cNvPr id="3100" name="Text Box 37"/>
            <p:cNvSpPr txBox="1">
              <a:spLocks noChangeArrowheads="1"/>
            </p:cNvSpPr>
            <p:nvPr/>
          </p:nvSpPr>
          <p:spPr bwMode="auto">
            <a:xfrm>
              <a:off x="384" y="1525"/>
              <a:ext cx="1633" cy="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000" dirty="0">
                  <a:solidFill>
                    <a:srgbClr val="000000"/>
                  </a:solidFill>
                  <a:latin typeface="Times New Roman" pitchFamily="18" charset="0"/>
                </a:rPr>
                <a:t>P(red)=b</a:t>
              </a:r>
              <a:r>
                <a:rPr kumimoji="1" lang="en-US" altLang="zh-CN" sz="2000" baseline="-25000" dirty="0">
                  <a:solidFill>
                    <a:srgbClr val="000000"/>
                  </a:solidFill>
                  <a:latin typeface="Times New Roman" pitchFamily="18" charset="0"/>
                </a:rPr>
                <a:t>1</a:t>
              </a:r>
              <a:r>
                <a:rPr kumimoji="1" lang="en-US" altLang="zh-CN" sz="2000" dirty="0">
                  <a:solidFill>
                    <a:srgbClr val="000000"/>
                  </a:solidFill>
                  <a:latin typeface="Times New Roman" pitchFamily="18" charset="0"/>
                </a:rPr>
                <a:t>(1)</a:t>
              </a:r>
            </a:p>
            <a:p>
              <a:pPr algn="ctr" eaLnBrk="1" fontAlgn="base" hangingPunct="1">
                <a:spcBef>
                  <a:spcPct val="50000"/>
                </a:spcBef>
                <a:spcAft>
                  <a:spcPct val="0"/>
                </a:spcAft>
              </a:pPr>
              <a:r>
                <a:rPr kumimoji="1" lang="en-US" altLang="zh-CN" sz="2000" dirty="0">
                  <a:solidFill>
                    <a:srgbClr val="000000"/>
                  </a:solidFill>
                  <a:latin typeface="Times New Roman" pitchFamily="18" charset="0"/>
                </a:rPr>
                <a:t>P(yellow)=b</a:t>
              </a:r>
              <a:r>
                <a:rPr kumimoji="1" lang="en-US" altLang="zh-CN" sz="2000" baseline="-25000" dirty="0">
                  <a:solidFill>
                    <a:srgbClr val="000000"/>
                  </a:solidFill>
                  <a:latin typeface="Times New Roman" pitchFamily="18" charset="0"/>
                </a:rPr>
                <a:t>1</a:t>
              </a:r>
              <a:r>
                <a:rPr kumimoji="1" lang="en-US" altLang="zh-CN" sz="2000" dirty="0">
                  <a:solidFill>
                    <a:srgbClr val="000000"/>
                  </a:solidFill>
                  <a:latin typeface="Times New Roman" pitchFamily="18" charset="0"/>
                </a:rPr>
                <a:t>(2)</a:t>
              </a:r>
            </a:p>
            <a:p>
              <a:pPr algn="ctr" eaLnBrk="1" fontAlgn="base" hangingPunct="1">
                <a:spcBef>
                  <a:spcPct val="50000"/>
                </a:spcBef>
                <a:spcAft>
                  <a:spcPct val="0"/>
                </a:spcAft>
              </a:pPr>
              <a:r>
                <a:rPr kumimoji="1" lang="en-US" altLang="zh-CN" sz="2000" dirty="0">
                  <a:solidFill>
                    <a:srgbClr val="000000"/>
                  </a:solidFill>
                  <a:latin typeface="Times New Roman" pitchFamily="18" charset="0"/>
                </a:rPr>
                <a:t>P(</a:t>
              </a:r>
              <a:r>
                <a:rPr kumimoji="1" lang="en-US" altLang="zh-CN" sz="2000" dirty="0" err="1">
                  <a:solidFill>
                    <a:srgbClr val="000000"/>
                  </a:solidFill>
                  <a:latin typeface="Times New Roman" pitchFamily="18" charset="0"/>
                </a:rPr>
                <a:t>bule</a:t>
              </a:r>
              <a:r>
                <a:rPr kumimoji="1" lang="en-US" altLang="zh-CN" sz="2000" dirty="0">
                  <a:solidFill>
                    <a:srgbClr val="000000"/>
                  </a:solidFill>
                  <a:latin typeface="Times New Roman" pitchFamily="18" charset="0"/>
                </a:rPr>
                <a:t>)=b</a:t>
              </a:r>
              <a:r>
                <a:rPr kumimoji="1" lang="en-US" altLang="zh-CN" sz="2000" baseline="-25000" dirty="0">
                  <a:solidFill>
                    <a:srgbClr val="000000"/>
                  </a:solidFill>
                  <a:latin typeface="Times New Roman" pitchFamily="18" charset="0"/>
                </a:rPr>
                <a:t>1</a:t>
              </a:r>
              <a:r>
                <a:rPr kumimoji="1" lang="en-US" altLang="zh-CN" sz="2000" dirty="0">
                  <a:solidFill>
                    <a:srgbClr val="000000"/>
                  </a:solidFill>
                  <a:latin typeface="Times New Roman" pitchFamily="18" charset="0"/>
                </a:rPr>
                <a:t>(3)</a:t>
              </a:r>
            </a:p>
            <a:p>
              <a:pPr algn="ctr" eaLnBrk="1" fontAlgn="base" hangingPunct="1">
                <a:spcBef>
                  <a:spcPct val="50000"/>
                </a:spcBef>
                <a:spcAft>
                  <a:spcPct val="0"/>
                </a:spcAft>
              </a:pPr>
              <a:r>
                <a:rPr kumimoji="1" lang="en-US" altLang="zh-CN" sz="2000" dirty="0">
                  <a:solidFill>
                    <a:srgbClr val="000000"/>
                  </a:solidFill>
                  <a:latin typeface="Times New Roman" pitchFamily="18" charset="0"/>
                </a:rPr>
                <a:t>P(green)=b</a:t>
              </a:r>
              <a:r>
                <a:rPr kumimoji="1" lang="en-US" altLang="zh-CN" sz="2000" baseline="-25000" dirty="0">
                  <a:solidFill>
                    <a:srgbClr val="000000"/>
                  </a:solidFill>
                  <a:latin typeface="Times New Roman" pitchFamily="18" charset="0"/>
                </a:rPr>
                <a:t>1</a:t>
              </a:r>
              <a:r>
                <a:rPr kumimoji="1" lang="en-US" altLang="zh-CN" sz="2000" dirty="0">
                  <a:solidFill>
                    <a:srgbClr val="000000"/>
                  </a:solidFill>
                  <a:latin typeface="Times New Roman" pitchFamily="18" charset="0"/>
                </a:rPr>
                <a:t>(4)</a:t>
              </a:r>
            </a:p>
            <a:p>
              <a:pPr algn="ctr" eaLnBrk="1" fontAlgn="base" hangingPunct="1">
                <a:spcBef>
                  <a:spcPct val="50000"/>
                </a:spcBef>
                <a:spcAft>
                  <a:spcPct val="0"/>
                </a:spcAft>
              </a:pPr>
              <a:endParaRPr kumimoji="1" lang="en-US" altLang="zh-CN" sz="2000" dirty="0">
                <a:solidFill>
                  <a:srgbClr val="000000"/>
                </a:solidFill>
                <a:latin typeface="Times New Roman" pitchFamily="18" charset="0"/>
              </a:endParaRPr>
            </a:p>
            <a:p>
              <a:pPr algn="ctr" eaLnBrk="1" fontAlgn="base" hangingPunct="1">
                <a:spcBef>
                  <a:spcPct val="50000"/>
                </a:spcBef>
                <a:spcAft>
                  <a:spcPct val="0"/>
                </a:spcAft>
              </a:pPr>
              <a:endParaRPr kumimoji="1" lang="en-US" altLang="zh-CN" sz="2000" dirty="0">
                <a:solidFill>
                  <a:srgbClr val="000000"/>
                </a:solidFill>
                <a:latin typeface="Times New Roman" pitchFamily="18" charset="0"/>
              </a:endParaRPr>
            </a:p>
            <a:p>
              <a:pPr algn="ctr" eaLnBrk="1" fontAlgn="base" hangingPunct="1">
                <a:spcBef>
                  <a:spcPct val="50000"/>
                </a:spcBef>
                <a:spcAft>
                  <a:spcPct val="0"/>
                </a:spcAft>
              </a:pPr>
              <a:r>
                <a:rPr kumimoji="1" lang="en-US" altLang="zh-CN" sz="2000" dirty="0">
                  <a:solidFill>
                    <a:srgbClr val="000000"/>
                  </a:solidFill>
                  <a:latin typeface="Times New Roman" pitchFamily="18" charset="0"/>
                </a:rPr>
                <a:t>P(black)=b</a:t>
              </a:r>
              <a:r>
                <a:rPr kumimoji="1" lang="en-US" altLang="zh-CN" sz="2000" baseline="-25000" dirty="0">
                  <a:solidFill>
                    <a:srgbClr val="000000"/>
                  </a:solidFill>
                  <a:latin typeface="Times New Roman" pitchFamily="18" charset="0"/>
                </a:rPr>
                <a:t>1</a:t>
              </a:r>
              <a:r>
                <a:rPr kumimoji="1" lang="en-US" altLang="zh-CN" sz="2000" dirty="0">
                  <a:solidFill>
                    <a:srgbClr val="000000"/>
                  </a:solidFill>
                  <a:latin typeface="Times New Roman" pitchFamily="18" charset="0"/>
                </a:rPr>
                <a:t>(M)</a:t>
              </a:r>
            </a:p>
          </p:txBody>
        </p:sp>
        <p:sp>
          <p:nvSpPr>
            <p:cNvPr id="3101" name="Line 38"/>
            <p:cNvSpPr>
              <a:spLocks noChangeShapeType="1"/>
            </p:cNvSpPr>
            <p:nvPr/>
          </p:nvSpPr>
          <p:spPr bwMode="auto">
            <a:xfrm>
              <a:off x="1066" y="2651"/>
              <a:ext cx="0" cy="635"/>
            </a:xfrm>
            <a:prstGeom prst="line">
              <a:avLst/>
            </a:prstGeom>
            <a:noFill/>
            <a:ln w="19050">
              <a:solidFill>
                <a:schemeClr val="tx1"/>
              </a:solidFill>
              <a:prstDash val="lg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grpSp>
      <p:grpSp>
        <p:nvGrpSpPr>
          <p:cNvPr id="3092" name="Group 39"/>
          <p:cNvGrpSpPr>
            <a:grpSpLocks/>
          </p:cNvGrpSpPr>
          <p:nvPr/>
        </p:nvGrpSpPr>
        <p:grpSpPr bwMode="auto">
          <a:xfrm>
            <a:off x="2895601" y="2797175"/>
            <a:ext cx="2592387" cy="3170238"/>
            <a:chOff x="327" y="1525"/>
            <a:chExt cx="1633" cy="1997"/>
          </a:xfrm>
        </p:grpSpPr>
        <p:sp>
          <p:nvSpPr>
            <p:cNvPr id="3098" name="Text Box 40"/>
            <p:cNvSpPr txBox="1">
              <a:spLocks noChangeArrowheads="1"/>
            </p:cNvSpPr>
            <p:nvPr/>
          </p:nvSpPr>
          <p:spPr bwMode="auto">
            <a:xfrm>
              <a:off x="327" y="1525"/>
              <a:ext cx="1633" cy="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000" dirty="0">
                  <a:solidFill>
                    <a:srgbClr val="000000"/>
                  </a:solidFill>
                  <a:latin typeface="Times New Roman" pitchFamily="18" charset="0"/>
                </a:rPr>
                <a:t>P(red)=b</a:t>
              </a:r>
              <a:r>
                <a:rPr kumimoji="1" lang="en-US" altLang="zh-CN" sz="2000" baseline="-25000" dirty="0">
                  <a:solidFill>
                    <a:srgbClr val="000000"/>
                  </a:solidFill>
                  <a:latin typeface="Times New Roman" pitchFamily="18" charset="0"/>
                </a:rPr>
                <a:t>2</a:t>
              </a:r>
              <a:r>
                <a:rPr kumimoji="1" lang="en-US" altLang="zh-CN" sz="2000" dirty="0">
                  <a:solidFill>
                    <a:srgbClr val="000000"/>
                  </a:solidFill>
                  <a:latin typeface="Times New Roman" pitchFamily="18" charset="0"/>
                </a:rPr>
                <a:t>(1)</a:t>
              </a:r>
            </a:p>
            <a:p>
              <a:pPr algn="ctr" eaLnBrk="1" fontAlgn="base" hangingPunct="1">
                <a:spcBef>
                  <a:spcPct val="50000"/>
                </a:spcBef>
                <a:spcAft>
                  <a:spcPct val="0"/>
                </a:spcAft>
              </a:pPr>
              <a:r>
                <a:rPr kumimoji="1" lang="en-US" altLang="zh-CN" sz="2000" dirty="0">
                  <a:solidFill>
                    <a:srgbClr val="000000"/>
                  </a:solidFill>
                  <a:latin typeface="Times New Roman" pitchFamily="18" charset="0"/>
                </a:rPr>
                <a:t>P(yellow)=b</a:t>
              </a:r>
              <a:r>
                <a:rPr kumimoji="1" lang="en-US" altLang="zh-CN" sz="2000" baseline="-25000" dirty="0">
                  <a:solidFill>
                    <a:srgbClr val="000000"/>
                  </a:solidFill>
                  <a:latin typeface="Times New Roman" pitchFamily="18" charset="0"/>
                </a:rPr>
                <a:t>2</a:t>
              </a:r>
              <a:r>
                <a:rPr kumimoji="1" lang="en-US" altLang="zh-CN" sz="2000" dirty="0">
                  <a:solidFill>
                    <a:srgbClr val="000000"/>
                  </a:solidFill>
                  <a:latin typeface="Times New Roman" pitchFamily="18" charset="0"/>
                </a:rPr>
                <a:t> (2)</a:t>
              </a:r>
            </a:p>
            <a:p>
              <a:pPr algn="ctr" eaLnBrk="1" fontAlgn="base" hangingPunct="1">
                <a:spcBef>
                  <a:spcPct val="50000"/>
                </a:spcBef>
                <a:spcAft>
                  <a:spcPct val="0"/>
                </a:spcAft>
              </a:pPr>
              <a:r>
                <a:rPr kumimoji="1" lang="en-US" altLang="zh-CN" sz="2000" dirty="0">
                  <a:solidFill>
                    <a:srgbClr val="000000"/>
                  </a:solidFill>
                  <a:latin typeface="Times New Roman" pitchFamily="18" charset="0"/>
                </a:rPr>
                <a:t>P(</a:t>
              </a:r>
              <a:r>
                <a:rPr kumimoji="1" lang="en-US" altLang="zh-CN" sz="2000" dirty="0" err="1">
                  <a:solidFill>
                    <a:srgbClr val="000000"/>
                  </a:solidFill>
                  <a:latin typeface="Times New Roman" pitchFamily="18" charset="0"/>
                </a:rPr>
                <a:t>bule</a:t>
              </a:r>
              <a:r>
                <a:rPr kumimoji="1" lang="en-US" altLang="zh-CN" sz="2000" dirty="0">
                  <a:solidFill>
                    <a:srgbClr val="000000"/>
                  </a:solidFill>
                  <a:latin typeface="Times New Roman" pitchFamily="18" charset="0"/>
                </a:rPr>
                <a:t>)=b</a:t>
              </a:r>
              <a:r>
                <a:rPr kumimoji="1" lang="en-US" altLang="zh-CN" sz="2000" baseline="-25000" dirty="0">
                  <a:solidFill>
                    <a:srgbClr val="000000"/>
                  </a:solidFill>
                  <a:latin typeface="Times New Roman" pitchFamily="18" charset="0"/>
                </a:rPr>
                <a:t>2</a:t>
              </a:r>
              <a:r>
                <a:rPr kumimoji="1" lang="en-US" altLang="zh-CN" sz="2000" dirty="0">
                  <a:solidFill>
                    <a:srgbClr val="000000"/>
                  </a:solidFill>
                  <a:latin typeface="Times New Roman" pitchFamily="18" charset="0"/>
                </a:rPr>
                <a:t>(3)</a:t>
              </a:r>
            </a:p>
            <a:p>
              <a:pPr algn="ctr" eaLnBrk="1" fontAlgn="base" hangingPunct="1">
                <a:spcBef>
                  <a:spcPct val="50000"/>
                </a:spcBef>
                <a:spcAft>
                  <a:spcPct val="0"/>
                </a:spcAft>
              </a:pPr>
              <a:r>
                <a:rPr kumimoji="1" lang="en-US" altLang="zh-CN" sz="2000" dirty="0">
                  <a:solidFill>
                    <a:srgbClr val="000000"/>
                  </a:solidFill>
                  <a:latin typeface="Times New Roman" pitchFamily="18" charset="0"/>
                </a:rPr>
                <a:t>P(green)=b</a:t>
              </a:r>
              <a:r>
                <a:rPr kumimoji="1" lang="en-US" altLang="zh-CN" sz="2000" baseline="-25000" dirty="0">
                  <a:solidFill>
                    <a:srgbClr val="000000"/>
                  </a:solidFill>
                  <a:latin typeface="Times New Roman" pitchFamily="18" charset="0"/>
                </a:rPr>
                <a:t>2</a:t>
              </a:r>
              <a:r>
                <a:rPr kumimoji="1" lang="en-US" altLang="zh-CN" sz="2000" dirty="0">
                  <a:solidFill>
                    <a:srgbClr val="000000"/>
                  </a:solidFill>
                  <a:latin typeface="Times New Roman" pitchFamily="18" charset="0"/>
                </a:rPr>
                <a:t>(4)</a:t>
              </a:r>
            </a:p>
            <a:p>
              <a:pPr algn="ctr" eaLnBrk="1" fontAlgn="base" hangingPunct="1">
                <a:spcBef>
                  <a:spcPct val="50000"/>
                </a:spcBef>
                <a:spcAft>
                  <a:spcPct val="0"/>
                </a:spcAft>
              </a:pPr>
              <a:endParaRPr kumimoji="1" lang="en-US" altLang="zh-CN" sz="2000" dirty="0">
                <a:solidFill>
                  <a:srgbClr val="000000"/>
                </a:solidFill>
                <a:latin typeface="Times New Roman" pitchFamily="18" charset="0"/>
              </a:endParaRPr>
            </a:p>
            <a:p>
              <a:pPr algn="ctr" eaLnBrk="1" fontAlgn="base" hangingPunct="1">
                <a:spcBef>
                  <a:spcPct val="50000"/>
                </a:spcBef>
                <a:spcAft>
                  <a:spcPct val="0"/>
                </a:spcAft>
              </a:pPr>
              <a:endParaRPr kumimoji="1" lang="en-US" altLang="zh-CN" sz="2000" dirty="0">
                <a:solidFill>
                  <a:srgbClr val="000000"/>
                </a:solidFill>
                <a:latin typeface="Times New Roman" pitchFamily="18" charset="0"/>
              </a:endParaRPr>
            </a:p>
            <a:p>
              <a:pPr algn="ctr" eaLnBrk="1" fontAlgn="base" hangingPunct="1">
                <a:spcBef>
                  <a:spcPct val="50000"/>
                </a:spcBef>
                <a:spcAft>
                  <a:spcPct val="0"/>
                </a:spcAft>
              </a:pPr>
              <a:r>
                <a:rPr kumimoji="1" lang="en-US" altLang="zh-CN" sz="2000" dirty="0">
                  <a:solidFill>
                    <a:srgbClr val="000000"/>
                  </a:solidFill>
                  <a:latin typeface="Times New Roman" pitchFamily="18" charset="0"/>
                </a:rPr>
                <a:t>P(black)=b</a:t>
              </a:r>
              <a:r>
                <a:rPr kumimoji="1" lang="en-US" altLang="zh-CN" sz="2000" baseline="-25000" dirty="0">
                  <a:solidFill>
                    <a:srgbClr val="000000"/>
                  </a:solidFill>
                  <a:latin typeface="Times New Roman" pitchFamily="18" charset="0"/>
                </a:rPr>
                <a:t>2</a:t>
              </a:r>
              <a:r>
                <a:rPr kumimoji="1" lang="en-US" altLang="zh-CN" sz="2000" dirty="0">
                  <a:solidFill>
                    <a:srgbClr val="000000"/>
                  </a:solidFill>
                  <a:latin typeface="Times New Roman" pitchFamily="18" charset="0"/>
                </a:rPr>
                <a:t>(M)</a:t>
              </a:r>
            </a:p>
          </p:txBody>
        </p:sp>
        <p:sp>
          <p:nvSpPr>
            <p:cNvPr id="3099" name="Line 41"/>
            <p:cNvSpPr>
              <a:spLocks noChangeShapeType="1"/>
            </p:cNvSpPr>
            <p:nvPr/>
          </p:nvSpPr>
          <p:spPr bwMode="auto">
            <a:xfrm>
              <a:off x="1066" y="2659"/>
              <a:ext cx="0" cy="635"/>
            </a:xfrm>
            <a:prstGeom prst="line">
              <a:avLst/>
            </a:prstGeom>
            <a:noFill/>
            <a:ln w="19050">
              <a:solidFill>
                <a:schemeClr val="tx1"/>
              </a:solidFill>
              <a:prstDash val="lg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grpSp>
      <p:grpSp>
        <p:nvGrpSpPr>
          <p:cNvPr id="3093" name="Group 42"/>
          <p:cNvGrpSpPr>
            <a:grpSpLocks/>
          </p:cNvGrpSpPr>
          <p:nvPr/>
        </p:nvGrpSpPr>
        <p:grpSpPr bwMode="auto">
          <a:xfrm>
            <a:off x="6019800" y="2811463"/>
            <a:ext cx="2592388" cy="3170237"/>
            <a:chOff x="390" y="1569"/>
            <a:chExt cx="1633" cy="1997"/>
          </a:xfrm>
        </p:grpSpPr>
        <p:sp>
          <p:nvSpPr>
            <p:cNvPr id="3096" name="Text Box 43"/>
            <p:cNvSpPr txBox="1">
              <a:spLocks noChangeArrowheads="1"/>
            </p:cNvSpPr>
            <p:nvPr/>
          </p:nvSpPr>
          <p:spPr bwMode="auto">
            <a:xfrm>
              <a:off x="390" y="1569"/>
              <a:ext cx="1633" cy="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000" dirty="0">
                  <a:solidFill>
                    <a:srgbClr val="000000"/>
                  </a:solidFill>
                  <a:latin typeface="Times New Roman" pitchFamily="18" charset="0"/>
                </a:rPr>
                <a:t>P(red)=</a:t>
              </a:r>
              <a:r>
                <a:rPr kumimoji="1" lang="en-US" altLang="zh-CN" sz="2000" dirty="0" err="1">
                  <a:solidFill>
                    <a:srgbClr val="000000"/>
                  </a:solidFill>
                  <a:latin typeface="Times New Roman" pitchFamily="18" charset="0"/>
                </a:rPr>
                <a:t>b</a:t>
              </a:r>
              <a:r>
                <a:rPr kumimoji="1" lang="en-US" altLang="zh-CN" sz="2000" baseline="-25000" dirty="0" err="1">
                  <a:solidFill>
                    <a:srgbClr val="000000"/>
                  </a:solidFill>
                  <a:latin typeface="Times New Roman" pitchFamily="18" charset="0"/>
                </a:rPr>
                <a:t>N</a:t>
              </a:r>
              <a:r>
                <a:rPr kumimoji="1" lang="en-US" altLang="zh-CN" sz="2000" dirty="0">
                  <a:solidFill>
                    <a:srgbClr val="000000"/>
                  </a:solidFill>
                  <a:latin typeface="Times New Roman" pitchFamily="18" charset="0"/>
                </a:rPr>
                <a:t>(1)</a:t>
              </a:r>
            </a:p>
            <a:p>
              <a:pPr algn="ctr" eaLnBrk="1" fontAlgn="base" hangingPunct="1">
                <a:spcBef>
                  <a:spcPct val="50000"/>
                </a:spcBef>
                <a:spcAft>
                  <a:spcPct val="0"/>
                </a:spcAft>
              </a:pPr>
              <a:r>
                <a:rPr kumimoji="1" lang="en-US" altLang="zh-CN" sz="2000" dirty="0">
                  <a:solidFill>
                    <a:srgbClr val="000000"/>
                  </a:solidFill>
                  <a:latin typeface="Times New Roman" pitchFamily="18" charset="0"/>
                </a:rPr>
                <a:t>P(yellow)=</a:t>
              </a:r>
              <a:r>
                <a:rPr kumimoji="1" lang="en-US" altLang="zh-CN" sz="2000" dirty="0" err="1">
                  <a:solidFill>
                    <a:srgbClr val="000000"/>
                  </a:solidFill>
                  <a:latin typeface="Times New Roman" pitchFamily="18" charset="0"/>
                </a:rPr>
                <a:t>b</a:t>
              </a:r>
              <a:r>
                <a:rPr kumimoji="1" lang="en-US" altLang="zh-CN" sz="2000" baseline="-25000" dirty="0" err="1">
                  <a:solidFill>
                    <a:srgbClr val="000000"/>
                  </a:solidFill>
                  <a:latin typeface="Times New Roman" pitchFamily="18" charset="0"/>
                </a:rPr>
                <a:t>N</a:t>
              </a:r>
              <a:r>
                <a:rPr kumimoji="1" lang="en-US" altLang="zh-CN" sz="2000" dirty="0">
                  <a:solidFill>
                    <a:srgbClr val="000000"/>
                  </a:solidFill>
                  <a:latin typeface="Times New Roman" pitchFamily="18" charset="0"/>
                </a:rPr>
                <a:t> (2)</a:t>
              </a:r>
            </a:p>
            <a:p>
              <a:pPr algn="ctr" eaLnBrk="1" fontAlgn="base" hangingPunct="1">
                <a:spcBef>
                  <a:spcPct val="50000"/>
                </a:spcBef>
                <a:spcAft>
                  <a:spcPct val="0"/>
                </a:spcAft>
              </a:pPr>
              <a:r>
                <a:rPr kumimoji="1" lang="en-US" altLang="zh-CN" sz="2000" dirty="0">
                  <a:solidFill>
                    <a:srgbClr val="000000"/>
                  </a:solidFill>
                  <a:latin typeface="Times New Roman" pitchFamily="18" charset="0"/>
                </a:rPr>
                <a:t>P(</a:t>
              </a:r>
              <a:r>
                <a:rPr kumimoji="1" lang="en-US" altLang="zh-CN" sz="2000" dirty="0" err="1">
                  <a:solidFill>
                    <a:srgbClr val="000000"/>
                  </a:solidFill>
                  <a:latin typeface="Times New Roman" pitchFamily="18" charset="0"/>
                </a:rPr>
                <a:t>bule</a:t>
              </a:r>
              <a:r>
                <a:rPr kumimoji="1" lang="en-US" altLang="zh-CN" sz="2000" dirty="0">
                  <a:solidFill>
                    <a:srgbClr val="000000"/>
                  </a:solidFill>
                  <a:latin typeface="Times New Roman" pitchFamily="18" charset="0"/>
                </a:rPr>
                <a:t>)=</a:t>
              </a:r>
              <a:r>
                <a:rPr kumimoji="1" lang="en-US" altLang="zh-CN" sz="2000" dirty="0" err="1">
                  <a:solidFill>
                    <a:srgbClr val="000000"/>
                  </a:solidFill>
                  <a:latin typeface="Times New Roman" pitchFamily="18" charset="0"/>
                </a:rPr>
                <a:t>b</a:t>
              </a:r>
              <a:r>
                <a:rPr kumimoji="1" lang="en-US" altLang="zh-CN" sz="2000" baseline="-25000" dirty="0" err="1">
                  <a:solidFill>
                    <a:srgbClr val="000000"/>
                  </a:solidFill>
                  <a:latin typeface="Times New Roman" pitchFamily="18" charset="0"/>
                </a:rPr>
                <a:t>N</a:t>
              </a:r>
              <a:r>
                <a:rPr kumimoji="1" lang="en-US" altLang="zh-CN" sz="2000" dirty="0">
                  <a:solidFill>
                    <a:srgbClr val="000000"/>
                  </a:solidFill>
                  <a:latin typeface="Times New Roman" pitchFamily="18" charset="0"/>
                </a:rPr>
                <a:t>(3)</a:t>
              </a:r>
            </a:p>
            <a:p>
              <a:pPr algn="ctr" eaLnBrk="1" fontAlgn="base" hangingPunct="1">
                <a:spcBef>
                  <a:spcPct val="50000"/>
                </a:spcBef>
                <a:spcAft>
                  <a:spcPct val="0"/>
                </a:spcAft>
              </a:pPr>
              <a:r>
                <a:rPr kumimoji="1" lang="en-US" altLang="zh-CN" sz="2000" dirty="0">
                  <a:solidFill>
                    <a:srgbClr val="000000"/>
                  </a:solidFill>
                  <a:latin typeface="Times New Roman" pitchFamily="18" charset="0"/>
                </a:rPr>
                <a:t>P(green)=</a:t>
              </a:r>
              <a:r>
                <a:rPr kumimoji="1" lang="en-US" altLang="zh-CN" sz="2000" dirty="0" err="1">
                  <a:solidFill>
                    <a:srgbClr val="000000"/>
                  </a:solidFill>
                  <a:latin typeface="Times New Roman" pitchFamily="18" charset="0"/>
                </a:rPr>
                <a:t>b</a:t>
              </a:r>
              <a:r>
                <a:rPr kumimoji="1" lang="en-US" altLang="zh-CN" sz="2000" baseline="-25000" dirty="0" err="1">
                  <a:solidFill>
                    <a:srgbClr val="000000"/>
                  </a:solidFill>
                  <a:latin typeface="Times New Roman" pitchFamily="18" charset="0"/>
                </a:rPr>
                <a:t>N</a:t>
              </a:r>
              <a:r>
                <a:rPr kumimoji="1" lang="en-US" altLang="zh-CN" sz="2000" dirty="0">
                  <a:solidFill>
                    <a:srgbClr val="000000"/>
                  </a:solidFill>
                  <a:latin typeface="Times New Roman" pitchFamily="18" charset="0"/>
                </a:rPr>
                <a:t>(4)</a:t>
              </a:r>
            </a:p>
            <a:p>
              <a:pPr algn="ctr" eaLnBrk="1" fontAlgn="base" hangingPunct="1">
                <a:spcBef>
                  <a:spcPct val="50000"/>
                </a:spcBef>
                <a:spcAft>
                  <a:spcPct val="0"/>
                </a:spcAft>
              </a:pPr>
              <a:endParaRPr kumimoji="1" lang="en-US" altLang="zh-CN" sz="2000" dirty="0">
                <a:solidFill>
                  <a:srgbClr val="000000"/>
                </a:solidFill>
                <a:latin typeface="Times New Roman" pitchFamily="18" charset="0"/>
              </a:endParaRPr>
            </a:p>
            <a:p>
              <a:pPr algn="ctr" eaLnBrk="1" fontAlgn="base" hangingPunct="1">
                <a:spcBef>
                  <a:spcPct val="50000"/>
                </a:spcBef>
                <a:spcAft>
                  <a:spcPct val="0"/>
                </a:spcAft>
              </a:pPr>
              <a:endParaRPr kumimoji="1" lang="en-US" altLang="zh-CN" sz="2000" dirty="0">
                <a:solidFill>
                  <a:srgbClr val="000000"/>
                </a:solidFill>
                <a:latin typeface="Times New Roman" pitchFamily="18" charset="0"/>
              </a:endParaRPr>
            </a:p>
            <a:p>
              <a:pPr algn="ctr" eaLnBrk="1" fontAlgn="base" hangingPunct="1">
                <a:spcBef>
                  <a:spcPct val="50000"/>
                </a:spcBef>
                <a:spcAft>
                  <a:spcPct val="0"/>
                </a:spcAft>
              </a:pPr>
              <a:r>
                <a:rPr kumimoji="1" lang="en-US" altLang="zh-CN" sz="2000" dirty="0">
                  <a:solidFill>
                    <a:srgbClr val="000000"/>
                  </a:solidFill>
                  <a:latin typeface="Times New Roman" pitchFamily="18" charset="0"/>
                </a:rPr>
                <a:t>P(black)=</a:t>
              </a:r>
              <a:r>
                <a:rPr kumimoji="1" lang="en-US" altLang="zh-CN" sz="2000" dirty="0" err="1">
                  <a:solidFill>
                    <a:srgbClr val="000000"/>
                  </a:solidFill>
                  <a:latin typeface="Times New Roman" pitchFamily="18" charset="0"/>
                </a:rPr>
                <a:t>b</a:t>
              </a:r>
              <a:r>
                <a:rPr kumimoji="1" lang="en-US" altLang="zh-CN" sz="2000" baseline="-25000" dirty="0" err="1">
                  <a:solidFill>
                    <a:srgbClr val="000000"/>
                  </a:solidFill>
                  <a:latin typeface="Times New Roman" pitchFamily="18" charset="0"/>
                </a:rPr>
                <a:t>N</a:t>
              </a:r>
              <a:r>
                <a:rPr kumimoji="1" lang="en-US" altLang="zh-CN" sz="2000" dirty="0">
                  <a:solidFill>
                    <a:srgbClr val="000000"/>
                  </a:solidFill>
                  <a:latin typeface="Times New Roman" pitchFamily="18" charset="0"/>
                </a:rPr>
                <a:t>(M)</a:t>
              </a:r>
            </a:p>
          </p:txBody>
        </p:sp>
        <p:sp>
          <p:nvSpPr>
            <p:cNvPr id="3097" name="Line 44"/>
            <p:cNvSpPr>
              <a:spLocks noChangeShapeType="1"/>
            </p:cNvSpPr>
            <p:nvPr/>
          </p:nvSpPr>
          <p:spPr bwMode="auto">
            <a:xfrm>
              <a:off x="1066" y="2648"/>
              <a:ext cx="0" cy="635"/>
            </a:xfrm>
            <a:prstGeom prst="line">
              <a:avLst/>
            </a:prstGeom>
            <a:noFill/>
            <a:ln w="19050">
              <a:solidFill>
                <a:schemeClr val="tx1"/>
              </a:solidFill>
              <a:prstDash val="lg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grpSp>
      <p:sp>
        <p:nvSpPr>
          <p:cNvPr id="3095" name="标题 1"/>
          <p:cNvSpPr txBox="1">
            <a:spLocks/>
          </p:cNvSpPr>
          <p:nvPr/>
        </p:nvSpPr>
        <p:spPr bwMode="auto">
          <a:xfrm>
            <a:off x="468313" y="228600"/>
            <a:ext cx="80010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0"/>
              </a:spcBef>
              <a:spcAft>
                <a:spcPct val="0"/>
              </a:spcAft>
            </a:pPr>
            <a:r>
              <a:rPr lang="zh-CN" altLang="en-US" sz="3800" dirty="0">
                <a:solidFill>
                  <a:srgbClr val="000000"/>
                </a:solidFill>
              </a:rPr>
              <a:t>一个</a:t>
            </a:r>
            <a:r>
              <a:rPr lang="en-US" altLang="zh-CN" sz="3800" dirty="0">
                <a:solidFill>
                  <a:srgbClr val="000000"/>
                </a:solidFill>
              </a:rPr>
              <a:t>HMM</a:t>
            </a:r>
            <a:r>
              <a:rPr lang="zh-CN" altLang="en-US" sz="3800" dirty="0">
                <a:solidFill>
                  <a:srgbClr val="000000"/>
                </a:solidFill>
              </a:rPr>
              <a:t>的简单例子：球与缸</a:t>
            </a:r>
            <a:r>
              <a:rPr lang="en-US" altLang="zh-CN" sz="3800" dirty="0">
                <a:solidFill>
                  <a:srgbClr val="000000"/>
                </a:solidFill>
              </a:rPr>
              <a:t>-1</a:t>
            </a:r>
          </a:p>
        </p:txBody>
      </p:sp>
    </p:spTree>
    <p:extLst>
      <p:ext uri="{BB962C8B-B14F-4D97-AF65-F5344CB8AC3E}">
        <p14:creationId xmlns:p14="http://schemas.microsoft.com/office/powerpoint/2010/main" val="3592010936"/>
      </p:ext>
    </p:extLst>
  </p:cSld>
  <p:clrMapOvr>
    <a:masterClrMapping/>
  </p:clrMapOvr>
  <p:transition spd="slow"/>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a:xfrm>
            <a:off x="574675" y="115888"/>
            <a:ext cx="8001000" cy="1216025"/>
          </a:xfrm>
        </p:spPr>
        <p:txBody>
          <a:bodyPr/>
          <a:lstStyle/>
          <a:p>
            <a:pPr eaLnBrk="1" hangingPunct="1"/>
            <a:r>
              <a:rPr lang="zh-CN" altLang="en-US" dirty="0" smtClean="0"/>
              <a:t>一个</a:t>
            </a:r>
            <a:r>
              <a:rPr lang="en-US" altLang="zh-CN" dirty="0" smtClean="0"/>
              <a:t>HMM</a:t>
            </a:r>
            <a:r>
              <a:rPr lang="zh-CN" altLang="en-US" dirty="0" smtClean="0"/>
              <a:t>的简单例子：球与缸</a:t>
            </a:r>
            <a:r>
              <a:rPr lang="en-US" altLang="zh-CN" dirty="0" smtClean="0"/>
              <a:t>-2</a:t>
            </a:r>
            <a:endParaRPr lang="zh-CN" altLang="en-US" dirty="0" smtClean="0"/>
          </a:p>
        </p:txBody>
      </p:sp>
      <p:sp>
        <p:nvSpPr>
          <p:cNvPr id="4099" name="内容占位符 2"/>
          <p:cNvSpPr>
            <a:spLocks noGrp="1"/>
          </p:cNvSpPr>
          <p:nvPr>
            <p:ph idx="1"/>
          </p:nvPr>
        </p:nvSpPr>
        <p:spPr>
          <a:xfrm>
            <a:off x="566738" y="1752600"/>
            <a:ext cx="8001000" cy="4556125"/>
          </a:xfrm>
        </p:spPr>
        <p:txBody>
          <a:bodyPr/>
          <a:lstStyle/>
          <a:p>
            <a:pPr eaLnBrk="1" hangingPunct="1">
              <a:lnSpc>
                <a:spcPct val="150000"/>
              </a:lnSpc>
            </a:pPr>
            <a:r>
              <a:rPr lang="zh-CN" altLang="en-US" sz="2000" smtClean="0">
                <a:latin typeface="楷体_GB2312" pitchFamily="49" charset="-122"/>
                <a:ea typeface="楷体_GB2312" pitchFamily="49" charset="-122"/>
              </a:rPr>
              <a:t>设</a:t>
            </a:r>
            <a:r>
              <a:rPr lang="en-US" altLang="zh-CN" sz="2000" smtClean="0">
                <a:latin typeface="楷体_GB2312" pitchFamily="49" charset="-122"/>
                <a:ea typeface="楷体_GB2312" pitchFamily="49" charset="-122"/>
              </a:rPr>
              <a:t>N</a:t>
            </a:r>
            <a:r>
              <a:rPr lang="zh-CN" altLang="en-US" sz="2000" smtClean="0">
                <a:latin typeface="楷体_GB2312" pitchFamily="49" charset="-122"/>
                <a:ea typeface="楷体_GB2312" pitchFamily="49" charset="-122"/>
              </a:rPr>
              <a:t>个缸，每个缸中装有彩球，不同颜色的球</a:t>
            </a:r>
            <a:r>
              <a:rPr lang="en-US" altLang="zh-CN" sz="2000" smtClean="0">
                <a:latin typeface="楷体_GB2312" pitchFamily="49" charset="-122"/>
                <a:ea typeface="楷体_GB2312" pitchFamily="49" charset="-122"/>
              </a:rPr>
              <a:t>(M)</a:t>
            </a:r>
            <a:r>
              <a:rPr lang="zh-CN" altLang="en-US" sz="2000" smtClean="0">
                <a:latin typeface="楷体_GB2312" pitchFamily="49" charset="-122"/>
                <a:ea typeface="楷体_GB2312" pitchFamily="49" charset="-122"/>
              </a:rPr>
              <a:t>的多少由一组概率分布来描述</a:t>
            </a:r>
          </a:p>
          <a:p>
            <a:pPr eaLnBrk="1" hangingPunct="1">
              <a:lnSpc>
                <a:spcPct val="150000"/>
              </a:lnSpc>
            </a:pPr>
            <a:r>
              <a:rPr lang="zh-CN" altLang="en-US" sz="2000" smtClean="0">
                <a:latin typeface="楷体_GB2312" pitchFamily="49" charset="-122"/>
                <a:ea typeface="楷体_GB2312" pitchFamily="49" charset="-122"/>
              </a:rPr>
              <a:t>根据某个初始概率分布，随机选择一个缸</a:t>
            </a:r>
            <a:r>
              <a:rPr lang="en-US" altLang="zh-CN" sz="2000" smtClean="0">
                <a:latin typeface="楷体_GB2312" pitchFamily="49" charset="-122"/>
                <a:ea typeface="楷体_GB2312" pitchFamily="49" charset="-122"/>
              </a:rPr>
              <a:t>i</a:t>
            </a:r>
            <a:r>
              <a:rPr lang="zh-CN" altLang="en-US" sz="2000" smtClean="0">
                <a:latin typeface="楷体_GB2312" pitchFamily="49" charset="-122"/>
                <a:ea typeface="楷体_GB2312" pitchFamily="49" charset="-122"/>
              </a:rPr>
              <a:t>，再根据这个缸中彩色球颜色的概率分布，随机选一个球，记</a:t>
            </a:r>
            <a:r>
              <a:rPr lang="en-US" altLang="zh-CN" sz="2000" smtClean="0">
                <a:latin typeface="楷体_GB2312" pitchFamily="49" charset="-122"/>
                <a:ea typeface="楷体_GB2312" pitchFamily="49" charset="-122"/>
              </a:rPr>
              <a:t>O</a:t>
            </a:r>
            <a:r>
              <a:rPr lang="en-US" altLang="zh-CN" sz="2000" baseline="-25000" smtClean="0">
                <a:latin typeface="楷体_GB2312" pitchFamily="49" charset="-122"/>
                <a:ea typeface="楷体_GB2312" pitchFamily="49" charset="-122"/>
              </a:rPr>
              <a:t>1</a:t>
            </a:r>
            <a:r>
              <a:rPr lang="en-US" altLang="zh-CN" sz="2000" smtClean="0">
                <a:latin typeface="楷体_GB2312" pitchFamily="49" charset="-122"/>
                <a:ea typeface="楷体_GB2312" pitchFamily="49" charset="-122"/>
              </a:rPr>
              <a:t>,</a:t>
            </a:r>
            <a:r>
              <a:rPr lang="zh-CN" altLang="en-US" sz="2000" smtClean="0">
                <a:latin typeface="楷体_GB2312" pitchFamily="49" charset="-122"/>
                <a:ea typeface="楷体_GB2312" pitchFamily="49" charset="-122"/>
              </a:rPr>
              <a:t>再把球放回缸中</a:t>
            </a:r>
          </a:p>
          <a:p>
            <a:pPr eaLnBrk="1" hangingPunct="1">
              <a:lnSpc>
                <a:spcPct val="150000"/>
              </a:lnSpc>
            </a:pPr>
            <a:r>
              <a:rPr lang="zh-CN" altLang="en-US" sz="2000" smtClean="0">
                <a:latin typeface="楷体_GB2312" pitchFamily="49" charset="-122"/>
                <a:ea typeface="楷体_GB2312" pitchFamily="49" charset="-122"/>
              </a:rPr>
              <a:t>根据缸的转移概率，选择下一个缸</a:t>
            </a:r>
            <a:r>
              <a:rPr lang="en-US" altLang="zh-CN" sz="2000" smtClean="0">
                <a:latin typeface="楷体_GB2312" pitchFamily="49" charset="-122"/>
                <a:ea typeface="楷体_GB2312" pitchFamily="49" charset="-122"/>
              </a:rPr>
              <a:t>j</a:t>
            </a:r>
            <a:r>
              <a:rPr lang="zh-CN" altLang="en-US" sz="2000" smtClean="0">
                <a:latin typeface="楷体_GB2312" pitchFamily="49" charset="-122"/>
                <a:ea typeface="楷体_GB2312" pitchFamily="49" charset="-122"/>
              </a:rPr>
              <a:t>，再根据这个缸中彩色球颜色的概率分布，随机选择一个球，记</a:t>
            </a:r>
            <a:r>
              <a:rPr lang="en-US" altLang="zh-CN" sz="2000" smtClean="0">
                <a:latin typeface="楷体_GB2312" pitchFamily="49" charset="-122"/>
                <a:ea typeface="楷体_GB2312" pitchFamily="49" charset="-122"/>
              </a:rPr>
              <a:t>O</a:t>
            </a:r>
            <a:r>
              <a:rPr lang="en-US" altLang="zh-CN" sz="2000" baseline="-25000" smtClean="0">
                <a:latin typeface="楷体_GB2312" pitchFamily="49" charset="-122"/>
                <a:ea typeface="楷体_GB2312" pitchFamily="49" charset="-122"/>
              </a:rPr>
              <a:t>2</a:t>
            </a:r>
            <a:r>
              <a:rPr lang="en-US" altLang="zh-CN" sz="2000" smtClean="0">
                <a:latin typeface="楷体_GB2312" pitchFamily="49" charset="-122"/>
                <a:ea typeface="楷体_GB2312" pitchFamily="49" charset="-122"/>
              </a:rPr>
              <a:t>,</a:t>
            </a:r>
            <a:r>
              <a:rPr lang="zh-CN" altLang="en-US" sz="2000" smtClean="0">
                <a:latin typeface="楷体_GB2312" pitchFamily="49" charset="-122"/>
                <a:ea typeface="楷体_GB2312" pitchFamily="49" charset="-122"/>
              </a:rPr>
              <a:t>再把球放回缸中</a:t>
            </a:r>
          </a:p>
          <a:p>
            <a:pPr eaLnBrk="1" hangingPunct="1">
              <a:lnSpc>
                <a:spcPct val="150000"/>
              </a:lnSpc>
            </a:pPr>
            <a:r>
              <a:rPr lang="zh-CN" altLang="en-US" sz="2000" smtClean="0">
                <a:latin typeface="楷体_GB2312" pitchFamily="49" charset="-122"/>
                <a:ea typeface="楷体_GB2312" pitchFamily="49" charset="-122"/>
              </a:rPr>
              <a:t>最后，得到描述球颜色的序列</a:t>
            </a:r>
            <a:r>
              <a:rPr lang="en-US" altLang="zh-CN" sz="2000" smtClean="0">
                <a:latin typeface="楷体_GB2312" pitchFamily="49" charset="-122"/>
                <a:ea typeface="楷体_GB2312" pitchFamily="49" charset="-122"/>
              </a:rPr>
              <a:t>O</a:t>
            </a:r>
            <a:r>
              <a:rPr lang="en-US" altLang="zh-CN" sz="2000" baseline="-25000" smtClean="0">
                <a:latin typeface="楷体_GB2312" pitchFamily="49" charset="-122"/>
                <a:ea typeface="楷体_GB2312" pitchFamily="49" charset="-122"/>
              </a:rPr>
              <a:t>1</a:t>
            </a:r>
            <a:r>
              <a:rPr lang="en-US" altLang="zh-CN" sz="2000" smtClean="0">
                <a:latin typeface="楷体_GB2312" pitchFamily="49" charset="-122"/>
                <a:ea typeface="楷体_GB2312" pitchFamily="49" charset="-122"/>
              </a:rPr>
              <a:t> O</a:t>
            </a:r>
            <a:r>
              <a:rPr lang="en-US" altLang="zh-CN" sz="2000" baseline="-25000" smtClean="0">
                <a:latin typeface="楷体_GB2312" pitchFamily="49" charset="-122"/>
                <a:ea typeface="楷体_GB2312" pitchFamily="49" charset="-122"/>
              </a:rPr>
              <a:t>2</a:t>
            </a:r>
            <a:r>
              <a:rPr lang="en-US" altLang="zh-CN" sz="2000" smtClean="0">
                <a:latin typeface="楷体_GB2312" pitchFamily="49" charset="-122"/>
                <a:ea typeface="楷体_GB2312" pitchFamily="49" charset="-122"/>
              </a:rPr>
              <a:t> O</a:t>
            </a:r>
            <a:r>
              <a:rPr lang="en-US" altLang="zh-CN" sz="2000" baseline="-25000" smtClean="0">
                <a:latin typeface="楷体_GB2312" pitchFamily="49" charset="-122"/>
                <a:ea typeface="楷体_GB2312" pitchFamily="49" charset="-122"/>
              </a:rPr>
              <a:t>3</a:t>
            </a:r>
            <a:r>
              <a:rPr lang="en-US" altLang="zh-CN" sz="2000" smtClean="0">
                <a:latin typeface="楷体_GB2312" pitchFamily="49" charset="-122"/>
                <a:ea typeface="楷体_GB2312" pitchFamily="49" charset="-122"/>
              </a:rPr>
              <a:t> O</a:t>
            </a:r>
            <a:r>
              <a:rPr lang="en-US" altLang="zh-CN" sz="2000" baseline="-25000" smtClean="0">
                <a:latin typeface="楷体_GB2312" pitchFamily="49" charset="-122"/>
                <a:ea typeface="楷体_GB2312" pitchFamily="49" charset="-122"/>
              </a:rPr>
              <a:t>4 </a:t>
            </a:r>
            <a:r>
              <a:rPr lang="en-US" altLang="zh-CN" sz="2000" smtClean="0">
                <a:latin typeface="楷体_GB2312" pitchFamily="49" charset="-122"/>
                <a:ea typeface="楷体_GB2312" pitchFamily="49" charset="-122"/>
              </a:rPr>
              <a:t>…… </a:t>
            </a:r>
            <a:r>
              <a:rPr lang="zh-CN" altLang="en-US" sz="2000" smtClean="0">
                <a:latin typeface="楷体_GB2312" pitchFamily="49" charset="-122"/>
                <a:ea typeface="楷体_GB2312" pitchFamily="49" charset="-122"/>
              </a:rPr>
              <a:t>，即为观察值序列，但每次选取的缸和缸之间的转移并不能直接观察</a:t>
            </a:r>
            <a:endParaRPr lang="en-US" altLang="zh-CN" sz="2000" smtClean="0">
              <a:latin typeface="楷体_GB2312" pitchFamily="49" charset="-122"/>
              <a:ea typeface="楷体_GB2312" pitchFamily="49" charset="-122"/>
            </a:endParaRPr>
          </a:p>
          <a:p>
            <a:pPr eaLnBrk="1" hangingPunct="1">
              <a:lnSpc>
                <a:spcPct val="150000"/>
              </a:lnSpc>
            </a:pPr>
            <a:endParaRPr lang="zh-CN" altLang="en-US" sz="2000" smtClean="0"/>
          </a:p>
        </p:txBody>
      </p:sp>
      <p:sp>
        <p:nvSpPr>
          <p:cNvPr id="4" name="Text Box 45"/>
          <p:cNvSpPr txBox="1">
            <a:spLocks noChangeArrowheads="1"/>
          </p:cNvSpPr>
          <p:nvPr/>
        </p:nvSpPr>
        <p:spPr bwMode="auto">
          <a:xfrm>
            <a:off x="1083468" y="5715000"/>
            <a:ext cx="630793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fontAlgn="base" hangingPunct="1">
              <a:spcBef>
                <a:spcPct val="50000"/>
              </a:spcBef>
              <a:spcAft>
                <a:spcPct val="0"/>
              </a:spcAft>
            </a:pPr>
            <a:r>
              <a:rPr kumimoji="1" lang="zh-CN" altLang="en-US" sz="2000" b="1" dirty="0">
                <a:solidFill>
                  <a:srgbClr val="FF0066"/>
                </a:solidFill>
                <a:latin typeface="Times New Roman" pitchFamily="18" charset="0"/>
              </a:rPr>
              <a:t>观察序列</a:t>
            </a:r>
            <a:r>
              <a:rPr kumimoji="1" lang="en-US" altLang="zh-CN" sz="2000" b="1" dirty="0">
                <a:solidFill>
                  <a:srgbClr val="FF0066"/>
                </a:solidFill>
                <a:latin typeface="Times New Roman" pitchFamily="18" charset="0"/>
              </a:rPr>
              <a:t>O={</a:t>
            </a:r>
            <a:r>
              <a:rPr kumimoji="1" lang="zh-CN" altLang="en-US" sz="2000" b="1" dirty="0">
                <a:solidFill>
                  <a:srgbClr val="FF0066"/>
                </a:solidFill>
                <a:latin typeface="Times New Roman" pitchFamily="18" charset="0"/>
              </a:rPr>
              <a:t>绿，绿，蓝，红，红，黄，</a:t>
            </a:r>
            <a:r>
              <a:rPr kumimoji="1" lang="en-US" altLang="zh-CN" sz="2000" b="1" dirty="0">
                <a:solidFill>
                  <a:srgbClr val="FF0066"/>
                </a:solidFill>
                <a:latin typeface="Times New Roman" pitchFamily="18" charset="0"/>
              </a:rPr>
              <a:t>….. </a:t>
            </a:r>
            <a:r>
              <a:rPr kumimoji="1" lang="zh-CN" altLang="en-US" sz="2000" b="1" dirty="0">
                <a:solidFill>
                  <a:srgbClr val="FF0066"/>
                </a:solidFill>
                <a:latin typeface="Times New Roman" pitchFamily="18" charset="0"/>
              </a:rPr>
              <a:t>蓝</a:t>
            </a:r>
            <a:r>
              <a:rPr kumimoji="1" lang="en-US" altLang="zh-CN" sz="2000" b="1" dirty="0">
                <a:solidFill>
                  <a:srgbClr val="FF0066"/>
                </a:solidFill>
                <a:latin typeface="Times New Roman" pitchFamily="18" charset="0"/>
              </a:rPr>
              <a:t>}</a:t>
            </a:r>
          </a:p>
        </p:txBody>
      </p:sp>
    </p:spTree>
    <p:extLst>
      <p:ext uri="{BB962C8B-B14F-4D97-AF65-F5344CB8AC3E}">
        <p14:creationId xmlns:p14="http://schemas.microsoft.com/office/powerpoint/2010/main" val="1037353126"/>
      </p:ext>
    </p:extLst>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txBox="1">
            <a:spLocks/>
          </p:cNvSpPr>
          <p:nvPr/>
        </p:nvSpPr>
        <p:spPr bwMode="auto">
          <a:xfrm>
            <a:off x="533400" y="231775"/>
            <a:ext cx="80010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0"/>
              </a:spcBef>
              <a:spcAft>
                <a:spcPct val="0"/>
              </a:spcAft>
            </a:pPr>
            <a:r>
              <a:rPr lang="zh-CN" altLang="en-US" sz="3800" dirty="0">
                <a:solidFill>
                  <a:srgbClr val="000000"/>
                </a:solidFill>
              </a:rPr>
              <a:t>一个</a:t>
            </a:r>
            <a:r>
              <a:rPr lang="en-US" altLang="zh-CN" sz="3800" dirty="0">
                <a:solidFill>
                  <a:srgbClr val="000000"/>
                </a:solidFill>
              </a:rPr>
              <a:t>HMM</a:t>
            </a:r>
            <a:r>
              <a:rPr lang="zh-CN" altLang="en-US" sz="3800" dirty="0">
                <a:solidFill>
                  <a:srgbClr val="000000"/>
                </a:solidFill>
              </a:rPr>
              <a:t>的简单例子：球与缸</a:t>
            </a:r>
            <a:r>
              <a:rPr lang="en-US" altLang="zh-CN" sz="3800" dirty="0">
                <a:solidFill>
                  <a:srgbClr val="000000"/>
                </a:solidFill>
              </a:rPr>
              <a:t>-3</a:t>
            </a:r>
            <a:endParaRPr lang="zh-CN" altLang="en-US" sz="3800" dirty="0">
              <a:solidFill>
                <a:srgbClr val="000000"/>
              </a:solidFill>
            </a:endParaRPr>
          </a:p>
        </p:txBody>
      </p:sp>
      <p:pic>
        <p:nvPicPr>
          <p:cNvPr id="512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938" y="1143000"/>
            <a:ext cx="8620125"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4" name="TextBox 2"/>
          <p:cNvSpPr txBox="1">
            <a:spLocks noChangeArrowheads="1"/>
          </p:cNvSpPr>
          <p:nvPr/>
        </p:nvSpPr>
        <p:spPr bwMode="auto">
          <a:xfrm>
            <a:off x="533400" y="3200400"/>
            <a:ext cx="1723549"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fontAlgn="base" hangingPunct="1">
              <a:spcBef>
                <a:spcPct val="0"/>
              </a:spcBef>
              <a:spcAft>
                <a:spcPct val="0"/>
              </a:spcAft>
            </a:pPr>
            <a:r>
              <a:rPr lang="zh-CN" altLang="en-US" sz="2000" b="1" dirty="0">
                <a:solidFill>
                  <a:srgbClr val="000000"/>
                </a:solidFill>
              </a:rPr>
              <a:t>可观察</a:t>
            </a:r>
            <a:r>
              <a:rPr lang="zh-CN" altLang="en-US" sz="2000" b="1" dirty="0">
                <a:solidFill>
                  <a:srgbClr val="FF0000"/>
                </a:solidFill>
              </a:rPr>
              <a:t>球</a:t>
            </a:r>
            <a:r>
              <a:rPr lang="zh-CN" altLang="en-US" sz="2000" b="1" dirty="0" smtClean="0">
                <a:solidFill>
                  <a:srgbClr val="000000"/>
                </a:solidFill>
              </a:rPr>
              <a:t>序列</a:t>
            </a:r>
            <a:endParaRPr lang="en-US" altLang="zh-CN" sz="2000" b="1" dirty="0">
              <a:solidFill>
                <a:srgbClr val="000000"/>
              </a:solidFill>
            </a:endParaRPr>
          </a:p>
          <a:p>
            <a:pPr algn="ctr" eaLnBrk="1" fontAlgn="base" hangingPunct="1">
              <a:spcBef>
                <a:spcPct val="0"/>
              </a:spcBef>
              <a:spcAft>
                <a:spcPct val="0"/>
              </a:spcAft>
            </a:pPr>
            <a:endParaRPr lang="en-US" altLang="zh-CN" sz="2000" b="1" dirty="0">
              <a:solidFill>
                <a:srgbClr val="000000"/>
              </a:solidFill>
            </a:endParaRPr>
          </a:p>
          <a:p>
            <a:pPr algn="ctr" eaLnBrk="1" fontAlgn="base" hangingPunct="1">
              <a:spcBef>
                <a:spcPct val="0"/>
              </a:spcBef>
              <a:spcAft>
                <a:spcPct val="0"/>
              </a:spcAft>
            </a:pPr>
            <a:endParaRPr lang="en-US" altLang="zh-CN" sz="2000" b="1" dirty="0">
              <a:solidFill>
                <a:srgbClr val="000000"/>
              </a:solidFill>
            </a:endParaRPr>
          </a:p>
          <a:p>
            <a:pPr algn="ctr" eaLnBrk="1" fontAlgn="base" hangingPunct="1">
              <a:spcBef>
                <a:spcPct val="0"/>
              </a:spcBef>
              <a:spcAft>
                <a:spcPct val="0"/>
              </a:spcAft>
            </a:pPr>
            <a:endParaRPr lang="en-US" altLang="zh-CN" sz="2000" b="1" dirty="0">
              <a:solidFill>
                <a:srgbClr val="000000"/>
              </a:solidFill>
            </a:endParaRPr>
          </a:p>
          <a:p>
            <a:pPr eaLnBrk="1" fontAlgn="base" hangingPunct="1">
              <a:spcBef>
                <a:spcPct val="0"/>
              </a:spcBef>
              <a:spcAft>
                <a:spcPct val="0"/>
              </a:spcAft>
            </a:pPr>
            <a:r>
              <a:rPr lang="zh-CN" altLang="en-US" sz="2000" b="1" dirty="0">
                <a:solidFill>
                  <a:srgbClr val="000000"/>
                </a:solidFill>
              </a:rPr>
              <a:t>猜测隐藏</a:t>
            </a:r>
            <a:r>
              <a:rPr lang="zh-CN" altLang="en-US" sz="2000" b="1" dirty="0" smtClean="0">
                <a:solidFill>
                  <a:srgbClr val="000000"/>
                </a:solidFill>
              </a:rPr>
              <a:t>在</a:t>
            </a:r>
            <a:endParaRPr lang="en-US" altLang="zh-CN" sz="2000" b="1" dirty="0">
              <a:solidFill>
                <a:srgbClr val="000000"/>
              </a:solidFill>
            </a:endParaRPr>
          </a:p>
          <a:p>
            <a:pPr eaLnBrk="1" fontAlgn="base" hangingPunct="1">
              <a:spcBef>
                <a:spcPct val="0"/>
              </a:spcBef>
              <a:spcAft>
                <a:spcPct val="0"/>
              </a:spcAft>
            </a:pPr>
            <a:r>
              <a:rPr lang="zh-CN" altLang="en-US" sz="2000" b="1" dirty="0" smtClean="0">
                <a:solidFill>
                  <a:srgbClr val="000000"/>
                </a:solidFill>
              </a:rPr>
              <a:t>幕后</a:t>
            </a:r>
            <a:r>
              <a:rPr lang="zh-CN" altLang="en-US" sz="2000" b="1" dirty="0">
                <a:solidFill>
                  <a:srgbClr val="000000"/>
                </a:solidFill>
              </a:rPr>
              <a:t>的</a:t>
            </a:r>
            <a:r>
              <a:rPr lang="zh-CN" altLang="en-US" sz="2000" b="1" dirty="0">
                <a:solidFill>
                  <a:srgbClr val="FF0000"/>
                </a:solidFill>
              </a:rPr>
              <a:t>缸</a:t>
            </a:r>
            <a:r>
              <a:rPr lang="zh-CN" altLang="en-US" sz="2000" b="1" dirty="0">
                <a:solidFill>
                  <a:srgbClr val="000000"/>
                </a:solidFill>
              </a:rPr>
              <a:t>序列</a:t>
            </a:r>
            <a:endParaRPr lang="en-US" altLang="zh-CN" sz="2000" b="1" dirty="0">
              <a:solidFill>
                <a:srgbClr val="000000"/>
              </a:solidFill>
            </a:endParaRPr>
          </a:p>
        </p:txBody>
      </p:sp>
      <p:cxnSp>
        <p:nvCxnSpPr>
          <p:cNvPr id="3" name="直接箭头连接符 2"/>
          <p:cNvCxnSpPr/>
          <p:nvPr/>
        </p:nvCxnSpPr>
        <p:spPr bwMode="auto">
          <a:xfrm>
            <a:off x="2362200" y="3413760"/>
            <a:ext cx="533400" cy="0"/>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1578594910"/>
      </p:ext>
    </p:extLst>
  </p:cSld>
  <p:clrMapOvr>
    <a:masterClrMapping/>
  </p:clrMapOvr>
  <p:transition spd="slow"/>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679450" y="5413375"/>
            <a:ext cx="8069263" cy="56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lnSpc>
                <a:spcPct val="150000"/>
              </a:lnSpc>
              <a:spcBef>
                <a:spcPct val="50000"/>
              </a:spcBef>
              <a:spcAft>
                <a:spcPct val="0"/>
              </a:spcAft>
            </a:pPr>
            <a:r>
              <a:rPr kumimoji="1" lang="zh-CN" altLang="en-US" sz="2400" b="1" dirty="0">
                <a:solidFill>
                  <a:srgbClr val="0000FF"/>
                </a:solidFill>
                <a:latin typeface="仿宋_GB2312" pitchFamily="49" charset="-122"/>
                <a:ea typeface="仿宋_GB2312" pitchFamily="49" charset="-122"/>
              </a:rPr>
              <a:t>解</a:t>
            </a:r>
            <a:r>
              <a:rPr kumimoji="1" lang="zh-CN" altLang="en-US" sz="2400" b="1" dirty="0">
                <a:solidFill>
                  <a:srgbClr val="080808"/>
                </a:solidFill>
                <a:latin typeface="仿宋_GB2312" pitchFamily="49" charset="-122"/>
                <a:ea typeface="仿宋_GB2312" pitchFamily="49" charset="-122"/>
              </a:rPr>
              <a:t>：输出</a:t>
            </a:r>
            <a:r>
              <a:rPr kumimoji="1" lang="en-US" altLang="zh-CN" sz="2400" b="1" dirty="0" err="1">
                <a:solidFill>
                  <a:srgbClr val="080808"/>
                </a:solidFill>
                <a:latin typeface="仿宋_GB2312" pitchFamily="49" charset="-122"/>
                <a:ea typeface="仿宋_GB2312" pitchFamily="49" charset="-122"/>
              </a:rPr>
              <a:t>aab</a:t>
            </a:r>
            <a:r>
              <a:rPr kumimoji="1" lang="zh-CN" altLang="en-US" sz="2400" b="1" dirty="0">
                <a:solidFill>
                  <a:srgbClr val="080808"/>
                </a:solidFill>
                <a:latin typeface="仿宋_GB2312" pitchFamily="49" charset="-122"/>
                <a:ea typeface="仿宋_GB2312" pitchFamily="49" charset="-122"/>
              </a:rPr>
              <a:t>，可能的状态序列（路径）如下，共有</a:t>
            </a:r>
            <a:r>
              <a:rPr kumimoji="1" lang="en-US" altLang="zh-CN" sz="2400" b="1" dirty="0">
                <a:solidFill>
                  <a:srgbClr val="080808"/>
                </a:solidFill>
                <a:latin typeface="仿宋_GB2312" pitchFamily="49" charset="-122"/>
                <a:ea typeface="仿宋_GB2312" pitchFamily="49" charset="-122"/>
              </a:rPr>
              <a:t>7</a:t>
            </a:r>
            <a:r>
              <a:rPr kumimoji="1" lang="zh-CN" altLang="en-US" sz="2400" b="1" dirty="0">
                <a:solidFill>
                  <a:srgbClr val="080808"/>
                </a:solidFill>
                <a:latin typeface="仿宋_GB2312" pitchFamily="49" charset="-122"/>
                <a:ea typeface="仿宋_GB2312" pitchFamily="49" charset="-122"/>
              </a:rPr>
              <a:t>种</a:t>
            </a:r>
            <a:r>
              <a:rPr kumimoji="1" lang="zh-CN" altLang="en-US" sz="2400" b="1" dirty="0">
                <a:solidFill>
                  <a:srgbClr val="000000"/>
                </a:solidFill>
                <a:latin typeface="隶书" pitchFamily="49" charset="-122"/>
                <a:ea typeface="仿宋_GB2312" pitchFamily="49" charset="-122"/>
              </a:rPr>
              <a:t>：</a:t>
            </a:r>
          </a:p>
        </p:txBody>
      </p:sp>
      <p:sp>
        <p:nvSpPr>
          <p:cNvPr id="6147" name="Oval 3"/>
          <p:cNvSpPr>
            <a:spLocks noChangeArrowheads="1"/>
          </p:cNvSpPr>
          <p:nvPr/>
        </p:nvSpPr>
        <p:spPr bwMode="auto">
          <a:xfrm>
            <a:off x="2386013" y="3429000"/>
            <a:ext cx="685800" cy="609600"/>
          </a:xfrm>
          <a:prstGeom prst="ellipse">
            <a:avLst/>
          </a:prstGeom>
          <a:solidFill>
            <a:schemeClr val="bg1"/>
          </a:solidFill>
          <a:ln w="25400">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kumimoji="1" lang="en-US" altLang="zh-CN" sz="2800" b="1">
                <a:solidFill>
                  <a:srgbClr val="FF0066"/>
                </a:solidFill>
                <a:latin typeface="Times New Roman" pitchFamily="18" charset="0"/>
              </a:rPr>
              <a:t>S</a:t>
            </a:r>
            <a:r>
              <a:rPr kumimoji="1" lang="en-US" altLang="zh-CN" sz="2800" b="1" baseline="-25000">
                <a:solidFill>
                  <a:srgbClr val="FF0066"/>
                </a:solidFill>
                <a:latin typeface="Times New Roman" pitchFamily="18" charset="0"/>
              </a:rPr>
              <a:t>1</a:t>
            </a:r>
          </a:p>
        </p:txBody>
      </p:sp>
      <p:sp>
        <p:nvSpPr>
          <p:cNvPr id="6148" name="Oval 4"/>
          <p:cNvSpPr>
            <a:spLocks noChangeArrowheads="1"/>
          </p:cNvSpPr>
          <p:nvPr/>
        </p:nvSpPr>
        <p:spPr bwMode="auto">
          <a:xfrm>
            <a:off x="4291013" y="3429000"/>
            <a:ext cx="685800" cy="609600"/>
          </a:xfrm>
          <a:prstGeom prst="ellipse">
            <a:avLst/>
          </a:prstGeom>
          <a:solidFill>
            <a:schemeClr val="bg1"/>
          </a:solidFill>
          <a:ln w="25400">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kumimoji="1" lang="en-US" altLang="zh-CN" sz="2800" b="1">
                <a:solidFill>
                  <a:srgbClr val="FF0066"/>
                </a:solidFill>
                <a:latin typeface="Times New Roman" pitchFamily="18" charset="0"/>
              </a:rPr>
              <a:t>S</a:t>
            </a:r>
            <a:r>
              <a:rPr kumimoji="1" lang="en-US" altLang="zh-CN" sz="2800" b="1" baseline="-25000">
                <a:solidFill>
                  <a:srgbClr val="FF0066"/>
                </a:solidFill>
                <a:latin typeface="Times New Roman" pitchFamily="18" charset="0"/>
              </a:rPr>
              <a:t>2</a:t>
            </a:r>
          </a:p>
        </p:txBody>
      </p:sp>
      <p:sp>
        <p:nvSpPr>
          <p:cNvPr id="6149" name="Oval 5"/>
          <p:cNvSpPr>
            <a:spLocks noChangeArrowheads="1"/>
          </p:cNvSpPr>
          <p:nvPr/>
        </p:nvSpPr>
        <p:spPr bwMode="auto">
          <a:xfrm>
            <a:off x="6424613" y="3352800"/>
            <a:ext cx="685800" cy="609600"/>
          </a:xfrm>
          <a:prstGeom prst="ellipse">
            <a:avLst/>
          </a:prstGeom>
          <a:solidFill>
            <a:schemeClr val="bg1"/>
          </a:solidFill>
          <a:ln w="25400">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kumimoji="1" lang="en-US" altLang="zh-CN" sz="2800" b="1">
                <a:solidFill>
                  <a:srgbClr val="FF0066"/>
                </a:solidFill>
                <a:latin typeface="Times New Roman" pitchFamily="18" charset="0"/>
              </a:rPr>
              <a:t>S</a:t>
            </a:r>
            <a:r>
              <a:rPr kumimoji="1" lang="en-US" altLang="zh-CN" sz="2800" b="1" baseline="-25000">
                <a:solidFill>
                  <a:srgbClr val="FF0066"/>
                </a:solidFill>
                <a:latin typeface="Times New Roman" pitchFamily="18" charset="0"/>
              </a:rPr>
              <a:t>3</a:t>
            </a:r>
          </a:p>
        </p:txBody>
      </p:sp>
      <p:sp>
        <p:nvSpPr>
          <p:cNvPr id="6150" name="Line 6"/>
          <p:cNvSpPr>
            <a:spLocks noChangeShapeType="1"/>
          </p:cNvSpPr>
          <p:nvPr/>
        </p:nvSpPr>
        <p:spPr bwMode="auto">
          <a:xfrm>
            <a:off x="3071813" y="3733800"/>
            <a:ext cx="1219200" cy="1587"/>
          </a:xfrm>
          <a:prstGeom prst="line">
            <a:avLst/>
          </a:prstGeom>
          <a:noFill/>
          <a:ln w="28575">
            <a:solidFill>
              <a:srgbClr val="58279F"/>
            </a:solidFill>
            <a:miter lim="800000"/>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6151" name="Line 7"/>
          <p:cNvSpPr>
            <a:spLocks noChangeShapeType="1"/>
          </p:cNvSpPr>
          <p:nvPr/>
        </p:nvSpPr>
        <p:spPr bwMode="auto">
          <a:xfrm>
            <a:off x="4976813" y="3733800"/>
            <a:ext cx="1447800" cy="1587"/>
          </a:xfrm>
          <a:prstGeom prst="line">
            <a:avLst/>
          </a:prstGeom>
          <a:noFill/>
          <a:ln w="28575">
            <a:solidFill>
              <a:srgbClr val="5A6C67"/>
            </a:solidFill>
            <a:miter lim="800000"/>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6152" name="Freeform 8"/>
          <p:cNvSpPr>
            <a:spLocks/>
          </p:cNvSpPr>
          <p:nvPr/>
        </p:nvSpPr>
        <p:spPr bwMode="auto">
          <a:xfrm>
            <a:off x="2462213" y="2743200"/>
            <a:ext cx="304800" cy="774700"/>
          </a:xfrm>
          <a:custGeom>
            <a:avLst/>
            <a:gdLst>
              <a:gd name="T0" fmla="*/ 0 w 192"/>
              <a:gd name="T1" fmla="*/ 774700 h 488"/>
              <a:gd name="T2" fmla="*/ 76200 w 192"/>
              <a:gd name="T3" fmla="*/ 12700 h 488"/>
              <a:gd name="T4" fmla="*/ 304800 w 192"/>
              <a:gd name="T5" fmla="*/ 698500 h 488"/>
              <a:gd name="T6" fmla="*/ 0 60000 65536"/>
              <a:gd name="T7" fmla="*/ 0 60000 65536"/>
              <a:gd name="T8" fmla="*/ 0 60000 65536"/>
            </a:gdLst>
            <a:ahLst/>
            <a:cxnLst>
              <a:cxn ang="T6">
                <a:pos x="T0" y="T1"/>
              </a:cxn>
              <a:cxn ang="T7">
                <a:pos x="T2" y="T3"/>
              </a:cxn>
              <a:cxn ang="T8">
                <a:pos x="T4" y="T5"/>
              </a:cxn>
            </a:cxnLst>
            <a:rect l="0" t="0" r="r" b="b"/>
            <a:pathLst>
              <a:path w="192" h="488">
                <a:moveTo>
                  <a:pt x="0" y="488"/>
                </a:moveTo>
                <a:cubicBezTo>
                  <a:pt x="8" y="252"/>
                  <a:pt x="16" y="16"/>
                  <a:pt x="48" y="8"/>
                </a:cubicBezTo>
                <a:cubicBezTo>
                  <a:pt x="80" y="0"/>
                  <a:pt x="168" y="368"/>
                  <a:pt x="192" y="440"/>
                </a:cubicBezTo>
              </a:path>
            </a:pathLst>
          </a:custGeom>
          <a:noFill/>
          <a:ln w="28575" cap="flat" cmpd="sng">
            <a:solidFill>
              <a:srgbClr val="58279F"/>
            </a:solidFill>
            <a:prstDash val="solid"/>
            <a:miter lim="800000"/>
            <a:headEnd type="none"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6153" name="Freeform 9"/>
          <p:cNvSpPr>
            <a:spLocks/>
          </p:cNvSpPr>
          <p:nvPr/>
        </p:nvSpPr>
        <p:spPr bwMode="auto">
          <a:xfrm>
            <a:off x="4443413" y="2743200"/>
            <a:ext cx="304800" cy="774700"/>
          </a:xfrm>
          <a:custGeom>
            <a:avLst/>
            <a:gdLst>
              <a:gd name="T0" fmla="*/ 0 w 192"/>
              <a:gd name="T1" fmla="*/ 774700 h 488"/>
              <a:gd name="T2" fmla="*/ 76200 w 192"/>
              <a:gd name="T3" fmla="*/ 12700 h 488"/>
              <a:gd name="T4" fmla="*/ 304800 w 192"/>
              <a:gd name="T5" fmla="*/ 698500 h 488"/>
              <a:gd name="T6" fmla="*/ 0 60000 65536"/>
              <a:gd name="T7" fmla="*/ 0 60000 65536"/>
              <a:gd name="T8" fmla="*/ 0 60000 65536"/>
            </a:gdLst>
            <a:ahLst/>
            <a:cxnLst>
              <a:cxn ang="T6">
                <a:pos x="T0" y="T1"/>
              </a:cxn>
              <a:cxn ang="T7">
                <a:pos x="T2" y="T3"/>
              </a:cxn>
              <a:cxn ang="T8">
                <a:pos x="T4" y="T5"/>
              </a:cxn>
            </a:cxnLst>
            <a:rect l="0" t="0" r="r" b="b"/>
            <a:pathLst>
              <a:path w="192" h="488">
                <a:moveTo>
                  <a:pt x="0" y="488"/>
                </a:moveTo>
                <a:cubicBezTo>
                  <a:pt x="8" y="252"/>
                  <a:pt x="16" y="16"/>
                  <a:pt x="48" y="8"/>
                </a:cubicBezTo>
                <a:cubicBezTo>
                  <a:pt x="80" y="0"/>
                  <a:pt x="168" y="368"/>
                  <a:pt x="192" y="440"/>
                </a:cubicBezTo>
              </a:path>
            </a:pathLst>
          </a:custGeom>
          <a:noFill/>
          <a:ln w="28575" cap="flat" cmpd="sng">
            <a:solidFill>
              <a:srgbClr val="008080"/>
            </a:solidFill>
            <a:prstDash val="solid"/>
            <a:miter lim="800000"/>
            <a:headEnd type="none"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graphicFrame>
        <p:nvGraphicFramePr>
          <p:cNvPr id="6154" name="Object 10"/>
          <p:cNvGraphicFramePr>
            <a:graphicFrameLocks noChangeAspect="1"/>
          </p:cNvGraphicFramePr>
          <p:nvPr>
            <p:extLst/>
          </p:nvPr>
        </p:nvGraphicFramePr>
        <p:xfrm>
          <a:off x="1368425" y="3276600"/>
          <a:ext cx="1017588" cy="990600"/>
        </p:xfrm>
        <a:graphic>
          <a:graphicData uri="http://schemas.openxmlformats.org/presentationml/2006/ole">
            <mc:AlternateContent xmlns:mc="http://schemas.openxmlformats.org/markup-compatibility/2006">
              <mc:Choice xmlns:v="urn:schemas-microsoft-com:vml" Requires="v">
                <p:oleObj spid="_x0000_s11290" name="Equation" r:id="rId3" imgW="469900" imgH="457200" progId="Equation.3">
                  <p:embed/>
                </p:oleObj>
              </mc:Choice>
              <mc:Fallback>
                <p:oleObj name="Equation" r:id="rId3" imgW="46990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8425" y="3276600"/>
                        <a:ext cx="1017588"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55" name="Object 11"/>
          <p:cNvGraphicFramePr>
            <a:graphicFrameLocks noChangeAspect="1"/>
          </p:cNvGraphicFramePr>
          <p:nvPr>
            <p:extLst/>
          </p:nvPr>
        </p:nvGraphicFramePr>
        <p:xfrm>
          <a:off x="2005013" y="2209800"/>
          <a:ext cx="1219200" cy="544512"/>
        </p:xfrm>
        <a:graphic>
          <a:graphicData uri="http://schemas.openxmlformats.org/presentationml/2006/ole">
            <mc:AlternateContent xmlns:mc="http://schemas.openxmlformats.org/markup-compatibility/2006">
              <mc:Choice xmlns:v="urn:schemas-microsoft-com:vml" Requires="v">
                <p:oleObj spid="_x0000_s11291" name="Equation" r:id="rId5" imgW="482181" imgH="215713" progId="Equation.3">
                  <p:embed/>
                </p:oleObj>
              </mc:Choice>
              <mc:Fallback>
                <p:oleObj name="Equation" r:id="rId5" imgW="482181" imgH="215713"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5013" y="2209800"/>
                        <a:ext cx="1219200" cy="544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56" name="Object 12"/>
          <p:cNvGraphicFramePr>
            <a:graphicFrameLocks noChangeAspect="1"/>
          </p:cNvGraphicFramePr>
          <p:nvPr>
            <p:extLst/>
          </p:nvPr>
        </p:nvGraphicFramePr>
        <p:xfrm>
          <a:off x="3910013" y="2133600"/>
          <a:ext cx="1284287" cy="544512"/>
        </p:xfrm>
        <a:graphic>
          <a:graphicData uri="http://schemas.openxmlformats.org/presentationml/2006/ole">
            <mc:AlternateContent xmlns:mc="http://schemas.openxmlformats.org/markup-compatibility/2006">
              <mc:Choice xmlns:v="urn:schemas-microsoft-com:vml" Requires="v">
                <p:oleObj spid="_x0000_s11292" name="Equation" r:id="rId7" imgW="507780" imgH="215806" progId="Equation.3">
                  <p:embed/>
                </p:oleObj>
              </mc:Choice>
              <mc:Fallback>
                <p:oleObj name="Equation" r:id="rId7" imgW="507780" imgH="215806"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10013" y="2133600"/>
                        <a:ext cx="1284287" cy="544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57" name="Object 13"/>
          <p:cNvGraphicFramePr>
            <a:graphicFrameLocks noChangeAspect="1"/>
          </p:cNvGraphicFramePr>
          <p:nvPr>
            <p:extLst/>
          </p:nvPr>
        </p:nvGraphicFramePr>
        <p:xfrm>
          <a:off x="4900613" y="2743200"/>
          <a:ext cx="1017587" cy="990600"/>
        </p:xfrm>
        <a:graphic>
          <a:graphicData uri="http://schemas.openxmlformats.org/presentationml/2006/ole">
            <mc:AlternateContent xmlns:mc="http://schemas.openxmlformats.org/markup-compatibility/2006">
              <mc:Choice xmlns:v="urn:schemas-microsoft-com:vml" Requires="v">
                <p:oleObj spid="_x0000_s11293" name="Equation" r:id="rId9" imgW="469900" imgH="457200" progId="Equation.3">
                  <p:embed/>
                </p:oleObj>
              </mc:Choice>
              <mc:Fallback>
                <p:oleObj name="Equation" r:id="rId9" imgW="469900" imgH="457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00613" y="2743200"/>
                        <a:ext cx="1017587"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58" name="Object 14"/>
          <p:cNvGraphicFramePr>
            <a:graphicFrameLocks noChangeAspect="1"/>
          </p:cNvGraphicFramePr>
          <p:nvPr>
            <p:extLst/>
          </p:nvPr>
        </p:nvGraphicFramePr>
        <p:xfrm>
          <a:off x="2919413" y="3138487"/>
          <a:ext cx="1219200" cy="530225"/>
        </p:xfrm>
        <a:graphic>
          <a:graphicData uri="http://schemas.openxmlformats.org/presentationml/2006/ole">
            <mc:AlternateContent xmlns:mc="http://schemas.openxmlformats.org/markup-compatibility/2006">
              <mc:Choice xmlns:v="urn:schemas-microsoft-com:vml" Requires="v">
                <p:oleObj spid="_x0000_s11294" name="Equation" r:id="rId11" imgW="494870" imgH="215713" progId="Equation.3">
                  <p:embed/>
                </p:oleObj>
              </mc:Choice>
              <mc:Fallback>
                <p:oleObj name="Equation" r:id="rId11" imgW="494870" imgH="215713"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19413" y="3138487"/>
                        <a:ext cx="1219200"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59" name="Freeform 15"/>
          <p:cNvSpPr>
            <a:spLocks/>
          </p:cNvSpPr>
          <p:nvPr/>
        </p:nvSpPr>
        <p:spPr bwMode="auto">
          <a:xfrm>
            <a:off x="2690813" y="3962400"/>
            <a:ext cx="4114800" cy="1219200"/>
          </a:xfrm>
          <a:custGeom>
            <a:avLst/>
            <a:gdLst>
              <a:gd name="T0" fmla="*/ 0 w 2592"/>
              <a:gd name="T1" fmla="*/ 63610 h 920"/>
              <a:gd name="T2" fmla="*/ 1676400 w 2592"/>
              <a:gd name="T3" fmla="*/ 1208598 h 920"/>
              <a:gd name="T4" fmla="*/ 4114800 w 2592"/>
              <a:gd name="T5" fmla="*/ 0 h 920"/>
              <a:gd name="T6" fmla="*/ 0 60000 65536"/>
              <a:gd name="T7" fmla="*/ 0 60000 65536"/>
              <a:gd name="T8" fmla="*/ 0 60000 65536"/>
            </a:gdLst>
            <a:ahLst/>
            <a:cxnLst>
              <a:cxn ang="T6">
                <a:pos x="T0" y="T1"/>
              </a:cxn>
              <a:cxn ang="T7">
                <a:pos x="T2" y="T3"/>
              </a:cxn>
              <a:cxn ang="T8">
                <a:pos x="T4" y="T5"/>
              </a:cxn>
            </a:cxnLst>
            <a:rect l="0" t="0" r="r" b="b"/>
            <a:pathLst>
              <a:path w="2592" h="920">
                <a:moveTo>
                  <a:pt x="0" y="48"/>
                </a:moveTo>
                <a:cubicBezTo>
                  <a:pt x="312" y="484"/>
                  <a:pt x="624" y="920"/>
                  <a:pt x="1056" y="912"/>
                </a:cubicBezTo>
                <a:cubicBezTo>
                  <a:pt x="1488" y="904"/>
                  <a:pt x="2040" y="452"/>
                  <a:pt x="2592" y="0"/>
                </a:cubicBezTo>
              </a:path>
            </a:pathLst>
          </a:custGeom>
          <a:noFill/>
          <a:ln w="28575" cap="flat" cmpd="sng">
            <a:solidFill>
              <a:srgbClr val="58279F"/>
            </a:solidFill>
            <a:prstDash val="solid"/>
            <a:miter lim="800000"/>
            <a:headEnd type="none"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graphicFrame>
        <p:nvGraphicFramePr>
          <p:cNvPr id="6160" name="Object 16"/>
          <p:cNvGraphicFramePr>
            <a:graphicFrameLocks noChangeAspect="1"/>
          </p:cNvGraphicFramePr>
          <p:nvPr>
            <p:extLst/>
          </p:nvPr>
        </p:nvGraphicFramePr>
        <p:xfrm>
          <a:off x="7083425" y="3200400"/>
          <a:ext cx="1017588" cy="990600"/>
        </p:xfrm>
        <a:graphic>
          <a:graphicData uri="http://schemas.openxmlformats.org/presentationml/2006/ole">
            <mc:AlternateContent xmlns:mc="http://schemas.openxmlformats.org/markup-compatibility/2006">
              <mc:Choice xmlns:v="urn:schemas-microsoft-com:vml" Requires="v">
                <p:oleObj spid="_x0000_s11295" name="Equation" r:id="rId13" imgW="469900" imgH="457200" progId="Equation.3">
                  <p:embed/>
                </p:oleObj>
              </mc:Choice>
              <mc:Fallback>
                <p:oleObj name="Equation" r:id="rId13" imgW="469900" imgH="4572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83425" y="3200400"/>
                        <a:ext cx="1017588"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61" name="Object 17"/>
          <p:cNvGraphicFramePr>
            <a:graphicFrameLocks noChangeAspect="1"/>
          </p:cNvGraphicFramePr>
          <p:nvPr>
            <p:extLst/>
          </p:nvPr>
        </p:nvGraphicFramePr>
        <p:xfrm>
          <a:off x="3605213" y="4545012"/>
          <a:ext cx="1219200" cy="560388"/>
        </p:xfrm>
        <a:graphic>
          <a:graphicData uri="http://schemas.openxmlformats.org/presentationml/2006/ole">
            <mc:AlternateContent xmlns:mc="http://schemas.openxmlformats.org/markup-compatibility/2006">
              <mc:Choice xmlns:v="urn:schemas-microsoft-com:vml" Requires="v">
                <p:oleObj spid="_x0000_s11296" name="Equation" r:id="rId15" imgW="495085" imgH="228501" progId="Equation.3">
                  <p:embed/>
                </p:oleObj>
              </mc:Choice>
              <mc:Fallback>
                <p:oleObj name="Equation" r:id="rId15" imgW="495085" imgH="228501"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605213" y="4545012"/>
                        <a:ext cx="1219200" cy="560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62" name="Object 18"/>
          <p:cNvGraphicFramePr>
            <a:graphicFrameLocks noChangeAspect="1"/>
          </p:cNvGraphicFramePr>
          <p:nvPr>
            <p:extLst/>
          </p:nvPr>
        </p:nvGraphicFramePr>
        <p:xfrm>
          <a:off x="4976813" y="3781425"/>
          <a:ext cx="1219200" cy="561975"/>
        </p:xfrm>
        <a:graphic>
          <a:graphicData uri="http://schemas.openxmlformats.org/presentationml/2006/ole">
            <mc:AlternateContent xmlns:mc="http://schemas.openxmlformats.org/markup-compatibility/2006">
              <mc:Choice xmlns:v="urn:schemas-microsoft-com:vml" Requires="v">
                <p:oleObj spid="_x0000_s11297" name="Equation" r:id="rId17" imgW="495085" imgH="228501" progId="Equation.3">
                  <p:embed/>
                </p:oleObj>
              </mc:Choice>
              <mc:Fallback>
                <p:oleObj name="Equation" r:id="rId17" imgW="495085" imgH="228501"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976813" y="3781425"/>
                        <a:ext cx="1219200"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0"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1000" y="1524000"/>
            <a:ext cx="8229600" cy="26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63" name="Rectangle 19"/>
          <p:cNvSpPr>
            <a:spLocks noChangeArrowheads="1"/>
          </p:cNvSpPr>
          <p:nvPr/>
        </p:nvSpPr>
        <p:spPr bwMode="auto">
          <a:xfrm>
            <a:off x="230187" y="367605"/>
            <a:ext cx="8761413"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50000"/>
              </a:lnSpc>
              <a:spcBef>
                <a:spcPct val="50000"/>
              </a:spcBef>
              <a:spcAft>
                <a:spcPct val="0"/>
              </a:spcAft>
            </a:pPr>
            <a:r>
              <a:rPr kumimoji="1" lang="zh-CN" altLang="en-US" sz="3200" b="1" dirty="0">
                <a:solidFill>
                  <a:srgbClr val="0000FF"/>
                </a:solidFill>
                <a:latin typeface="隶书" pitchFamily="49" charset="-122"/>
                <a:ea typeface="仿宋_GB2312" pitchFamily="49" charset="-122"/>
              </a:rPr>
              <a:t>实例</a:t>
            </a:r>
            <a:r>
              <a:rPr kumimoji="1" lang="zh-CN" altLang="en-US" sz="3200" b="1" dirty="0" smtClean="0">
                <a:solidFill>
                  <a:srgbClr val="080808"/>
                </a:solidFill>
                <a:latin typeface="隶书" pitchFamily="49" charset="-122"/>
                <a:ea typeface="仿宋_GB2312" pitchFamily="49" charset="-122"/>
              </a:rPr>
              <a:t>：</a:t>
            </a:r>
            <a:r>
              <a:rPr kumimoji="1" lang="zh-CN" altLang="en-US" sz="2800" b="1" dirty="0">
                <a:solidFill>
                  <a:srgbClr val="080808"/>
                </a:solidFill>
                <a:latin typeface="隶书" pitchFamily="49" charset="-122"/>
                <a:ea typeface="仿宋_GB2312" pitchFamily="49" charset="-122"/>
              </a:rPr>
              <a:t>假设观察到的符号序列是</a:t>
            </a:r>
            <a:r>
              <a:rPr kumimoji="1" lang="en-US" altLang="zh-CN" sz="2800" b="1" dirty="0" err="1">
                <a:solidFill>
                  <a:srgbClr val="080808"/>
                </a:solidFill>
                <a:latin typeface="隶书" pitchFamily="49" charset="-122"/>
                <a:ea typeface="仿宋_GB2312" pitchFamily="49" charset="-122"/>
              </a:rPr>
              <a:t>aab</a:t>
            </a:r>
            <a:r>
              <a:rPr kumimoji="1" lang="zh-CN" altLang="en-US" sz="2800" b="1" dirty="0">
                <a:solidFill>
                  <a:srgbClr val="080808"/>
                </a:solidFill>
                <a:latin typeface="隶书" pitchFamily="49" charset="-122"/>
                <a:ea typeface="仿宋_GB2312" pitchFamily="49" charset="-122"/>
              </a:rPr>
              <a:t>。</a:t>
            </a:r>
            <a:r>
              <a:rPr kumimoji="1" lang="zh-CN" altLang="en-US" sz="2800" b="1" dirty="0" smtClean="0">
                <a:solidFill>
                  <a:srgbClr val="080808"/>
                </a:solidFill>
                <a:latin typeface="隶书" pitchFamily="49" charset="-122"/>
                <a:ea typeface="仿宋_GB2312" pitchFamily="49" charset="-122"/>
              </a:rPr>
              <a:t>初始分布</a:t>
            </a:r>
            <a:r>
              <a:rPr kumimoji="1" lang="zh-CN" altLang="en-US" sz="2800" b="1" dirty="0" smtClean="0">
                <a:solidFill>
                  <a:srgbClr val="080808"/>
                </a:solidFill>
                <a:latin typeface="隶书" pitchFamily="49" charset="-122"/>
                <a:ea typeface="仿宋_GB2312" pitchFamily="49" charset="-122"/>
                <a:sym typeface="Symbol"/>
              </a:rPr>
              <a:t></a:t>
            </a:r>
            <a:r>
              <a:rPr kumimoji="1" lang="zh-CN" altLang="en-US" sz="2800" b="1" dirty="0" smtClean="0">
                <a:solidFill>
                  <a:srgbClr val="080808"/>
                </a:solidFill>
                <a:latin typeface="隶书" pitchFamily="49" charset="-122"/>
                <a:ea typeface="仿宋_GB2312" pitchFamily="49" charset="-122"/>
              </a:rPr>
              <a:t>为</a:t>
            </a:r>
            <a:r>
              <a:rPr kumimoji="1" lang="en-US" altLang="zh-CN" sz="2800" b="1" dirty="0">
                <a:solidFill>
                  <a:srgbClr val="080808"/>
                </a:solidFill>
                <a:latin typeface="隶书" pitchFamily="49" charset="-122"/>
                <a:ea typeface="仿宋_GB2312" pitchFamily="49" charset="-122"/>
              </a:rPr>
              <a:t>[0.5 0.5 0],</a:t>
            </a:r>
            <a:r>
              <a:rPr kumimoji="1" lang="zh-CN" altLang="en-US" sz="2800" b="1" dirty="0">
                <a:solidFill>
                  <a:srgbClr val="080808"/>
                </a:solidFill>
                <a:latin typeface="隶书" pitchFamily="49" charset="-122"/>
                <a:ea typeface="仿宋_GB2312" pitchFamily="49" charset="-122"/>
              </a:rPr>
              <a:t>试求</a:t>
            </a:r>
            <a:r>
              <a:rPr kumimoji="1" lang="en-US" altLang="zh-CN" sz="2800" b="1" dirty="0" err="1">
                <a:solidFill>
                  <a:srgbClr val="080808"/>
                </a:solidFill>
                <a:latin typeface="隶书" pitchFamily="49" charset="-122"/>
                <a:ea typeface="仿宋_GB2312" pitchFamily="49" charset="-122"/>
              </a:rPr>
              <a:t>aab</a:t>
            </a:r>
            <a:r>
              <a:rPr kumimoji="1" lang="zh-CN" altLang="en-US" sz="2800" b="1" dirty="0">
                <a:solidFill>
                  <a:srgbClr val="080808"/>
                </a:solidFill>
                <a:latin typeface="隶书" pitchFamily="49" charset="-122"/>
                <a:ea typeface="仿宋_GB2312" pitchFamily="49" charset="-122"/>
              </a:rPr>
              <a:t>的输出概率？</a:t>
            </a:r>
          </a:p>
        </p:txBody>
      </p:sp>
    </p:spTree>
    <p:extLst>
      <p:ext uri="{BB962C8B-B14F-4D97-AF65-F5344CB8AC3E}">
        <p14:creationId xmlns:p14="http://schemas.microsoft.com/office/powerpoint/2010/main" val="2916188872"/>
      </p:ext>
    </p:extLst>
  </p:cSld>
  <p:clrMapOvr>
    <a:masterClrMapping/>
  </p:clrMapOvr>
  <p:transition spd="slow"/>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Group 2"/>
          <p:cNvGrpSpPr>
            <a:grpSpLocks/>
          </p:cNvGrpSpPr>
          <p:nvPr/>
        </p:nvGrpSpPr>
        <p:grpSpPr bwMode="auto">
          <a:xfrm>
            <a:off x="1976438" y="2266950"/>
            <a:ext cx="5181600" cy="152400"/>
            <a:chOff x="816" y="1152"/>
            <a:chExt cx="3264" cy="96"/>
          </a:xfrm>
        </p:grpSpPr>
        <p:sp>
          <p:nvSpPr>
            <p:cNvPr id="7222" name="Oval 3"/>
            <p:cNvSpPr>
              <a:spLocks noChangeArrowheads="1"/>
            </p:cNvSpPr>
            <p:nvPr/>
          </p:nvSpPr>
          <p:spPr bwMode="auto">
            <a:xfrm>
              <a:off x="2400" y="1152"/>
              <a:ext cx="96" cy="96"/>
            </a:xfrm>
            <a:prstGeom prst="ellipse">
              <a:avLst/>
            </a:prstGeom>
            <a:solidFill>
              <a:srgbClr val="FFFF00"/>
            </a:solidFill>
            <a:ln w="222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a:solidFill>
                  <a:srgbClr val="000000"/>
                </a:solidFill>
                <a:latin typeface="Times New Roman" pitchFamily="18" charset="0"/>
              </a:endParaRPr>
            </a:p>
          </p:txBody>
        </p:sp>
        <p:sp>
          <p:nvSpPr>
            <p:cNvPr id="7223" name="Oval 4"/>
            <p:cNvSpPr>
              <a:spLocks noChangeArrowheads="1"/>
            </p:cNvSpPr>
            <p:nvPr/>
          </p:nvSpPr>
          <p:spPr bwMode="auto">
            <a:xfrm>
              <a:off x="816" y="1152"/>
              <a:ext cx="96" cy="96"/>
            </a:xfrm>
            <a:prstGeom prst="ellipse">
              <a:avLst/>
            </a:prstGeom>
            <a:solidFill>
              <a:srgbClr val="FFFF00"/>
            </a:solidFill>
            <a:ln w="222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7224" name="Oval 5"/>
            <p:cNvSpPr>
              <a:spLocks noChangeArrowheads="1"/>
            </p:cNvSpPr>
            <p:nvPr/>
          </p:nvSpPr>
          <p:spPr bwMode="auto">
            <a:xfrm>
              <a:off x="3984" y="1152"/>
              <a:ext cx="96" cy="96"/>
            </a:xfrm>
            <a:prstGeom prst="ellipse">
              <a:avLst/>
            </a:prstGeom>
            <a:solidFill>
              <a:srgbClr val="FFFF00"/>
            </a:solidFill>
            <a:ln w="222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7225" name="Line 6"/>
            <p:cNvSpPr>
              <a:spLocks noChangeShapeType="1"/>
            </p:cNvSpPr>
            <p:nvPr/>
          </p:nvSpPr>
          <p:spPr bwMode="auto">
            <a:xfrm>
              <a:off x="912" y="1200"/>
              <a:ext cx="1488" cy="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7226" name="Line 7"/>
            <p:cNvSpPr>
              <a:spLocks noChangeShapeType="1"/>
            </p:cNvSpPr>
            <p:nvPr/>
          </p:nvSpPr>
          <p:spPr bwMode="auto">
            <a:xfrm>
              <a:off x="2496" y="1200"/>
              <a:ext cx="1488" cy="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grpSp>
      <p:grpSp>
        <p:nvGrpSpPr>
          <p:cNvPr id="7171" name="Group 8"/>
          <p:cNvGrpSpPr>
            <a:grpSpLocks/>
          </p:cNvGrpSpPr>
          <p:nvPr/>
        </p:nvGrpSpPr>
        <p:grpSpPr bwMode="auto">
          <a:xfrm>
            <a:off x="1976438" y="3867150"/>
            <a:ext cx="5181600" cy="152400"/>
            <a:chOff x="816" y="1152"/>
            <a:chExt cx="3264" cy="96"/>
          </a:xfrm>
        </p:grpSpPr>
        <p:sp>
          <p:nvSpPr>
            <p:cNvPr id="7217" name="Oval 9"/>
            <p:cNvSpPr>
              <a:spLocks noChangeArrowheads="1"/>
            </p:cNvSpPr>
            <p:nvPr/>
          </p:nvSpPr>
          <p:spPr bwMode="auto">
            <a:xfrm>
              <a:off x="2400" y="1152"/>
              <a:ext cx="96" cy="96"/>
            </a:xfrm>
            <a:prstGeom prst="ellipse">
              <a:avLst/>
            </a:prstGeom>
            <a:solidFill>
              <a:srgbClr val="FFFF00"/>
            </a:solidFill>
            <a:ln w="222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a:solidFill>
                  <a:srgbClr val="000000"/>
                </a:solidFill>
                <a:latin typeface="Times New Roman" pitchFamily="18" charset="0"/>
              </a:endParaRPr>
            </a:p>
          </p:txBody>
        </p:sp>
        <p:sp>
          <p:nvSpPr>
            <p:cNvPr id="7218" name="Oval 10"/>
            <p:cNvSpPr>
              <a:spLocks noChangeArrowheads="1"/>
            </p:cNvSpPr>
            <p:nvPr/>
          </p:nvSpPr>
          <p:spPr bwMode="auto">
            <a:xfrm>
              <a:off x="816" y="1152"/>
              <a:ext cx="96" cy="96"/>
            </a:xfrm>
            <a:prstGeom prst="ellipse">
              <a:avLst/>
            </a:prstGeom>
            <a:solidFill>
              <a:srgbClr val="FFFF00"/>
            </a:solidFill>
            <a:ln w="222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7219" name="Oval 11"/>
            <p:cNvSpPr>
              <a:spLocks noChangeArrowheads="1"/>
            </p:cNvSpPr>
            <p:nvPr/>
          </p:nvSpPr>
          <p:spPr bwMode="auto">
            <a:xfrm>
              <a:off x="3984" y="1152"/>
              <a:ext cx="96" cy="96"/>
            </a:xfrm>
            <a:prstGeom prst="ellipse">
              <a:avLst/>
            </a:prstGeom>
            <a:solidFill>
              <a:srgbClr val="FFFF00"/>
            </a:solidFill>
            <a:ln w="222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7220" name="Line 12"/>
            <p:cNvSpPr>
              <a:spLocks noChangeShapeType="1"/>
            </p:cNvSpPr>
            <p:nvPr/>
          </p:nvSpPr>
          <p:spPr bwMode="auto">
            <a:xfrm>
              <a:off x="912" y="1200"/>
              <a:ext cx="1488" cy="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7221" name="Line 13"/>
            <p:cNvSpPr>
              <a:spLocks noChangeShapeType="1"/>
            </p:cNvSpPr>
            <p:nvPr/>
          </p:nvSpPr>
          <p:spPr bwMode="auto">
            <a:xfrm>
              <a:off x="2496" y="1200"/>
              <a:ext cx="1488" cy="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grpSp>
      <p:sp>
        <p:nvSpPr>
          <p:cNvPr id="7172" name="Oval 14"/>
          <p:cNvSpPr>
            <a:spLocks noChangeArrowheads="1"/>
          </p:cNvSpPr>
          <p:nvPr/>
        </p:nvSpPr>
        <p:spPr bwMode="auto">
          <a:xfrm>
            <a:off x="4491038" y="5543550"/>
            <a:ext cx="152400" cy="152400"/>
          </a:xfrm>
          <a:prstGeom prst="ellipse">
            <a:avLst/>
          </a:prstGeom>
          <a:solidFill>
            <a:srgbClr val="FFFF00"/>
          </a:solidFill>
          <a:ln w="222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a:solidFill>
                <a:srgbClr val="000000"/>
              </a:solidFill>
              <a:latin typeface="Times New Roman" pitchFamily="18" charset="0"/>
            </a:endParaRPr>
          </a:p>
        </p:txBody>
      </p:sp>
      <p:sp>
        <p:nvSpPr>
          <p:cNvPr id="7173" name="Oval 15"/>
          <p:cNvSpPr>
            <a:spLocks noChangeArrowheads="1"/>
          </p:cNvSpPr>
          <p:nvPr/>
        </p:nvSpPr>
        <p:spPr bwMode="auto">
          <a:xfrm>
            <a:off x="1976438" y="5543550"/>
            <a:ext cx="152400" cy="152400"/>
          </a:xfrm>
          <a:prstGeom prst="ellipse">
            <a:avLst/>
          </a:prstGeom>
          <a:solidFill>
            <a:srgbClr val="FFFF00"/>
          </a:solidFill>
          <a:ln w="222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7174" name="Oval 16"/>
          <p:cNvSpPr>
            <a:spLocks noChangeArrowheads="1"/>
          </p:cNvSpPr>
          <p:nvPr/>
        </p:nvSpPr>
        <p:spPr bwMode="auto">
          <a:xfrm>
            <a:off x="7005638" y="5543550"/>
            <a:ext cx="152400" cy="152400"/>
          </a:xfrm>
          <a:prstGeom prst="ellipse">
            <a:avLst/>
          </a:prstGeom>
          <a:solidFill>
            <a:srgbClr val="FFFF00"/>
          </a:solidFill>
          <a:ln w="222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7175" name="Line 17"/>
          <p:cNvSpPr>
            <a:spLocks noChangeShapeType="1"/>
          </p:cNvSpPr>
          <p:nvPr/>
        </p:nvSpPr>
        <p:spPr bwMode="auto">
          <a:xfrm>
            <a:off x="2128838" y="2343150"/>
            <a:ext cx="2362200" cy="16002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7176" name="Line 18"/>
          <p:cNvSpPr>
            <a:spLocks noChangeShapeType="1"/>
          </p:cNvSpPr>
          <p:nvPr/>
        </p:nvSpPr>
        <p:spPr bwMode="auto">
          <a:xfrm>
            <a:off x="4567238" y="4019550"/>
            <a:ext cx="2438400" cy="15240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7177" name="Line 19"/>
          <p:cNvSpPr>
            <a:spLocks noChangeShapeType="1"/>
          </p:cNvSpPr>
          <p:nvPr/>
        </p:nvSpPr>
        <p:spPr bwMode="auto">
          <a:xfrm>
            <a:off x="2128838" y="2343150"/>
            <a:ext cx="2362200" cy="3200400"/>
          </a:xfrm>
          <a:prstGeom prst="line">
            <a:avLst/>
          </a:prstGeom>
          <a:noFill/>
          <a:ln w="222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7178" name="Line 20"/>
          <p:cNvSpPr>
            <a:spLocks noChangeShapeType="1"/>
          </p:cNvSpPr>
          <p:nvPr/>
        </p:nvSpPr>
        <p:spPr bwMode="auto">
          <a:xfrm>
            <a:off x="4643438" y="2343150"/>
            <a:ext cx="2362200" cy="15240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7179" name="Line 21"/>
          <p:cNvSpPr>
            <a:spLocks noChangeShapeType="1"/>
          </p:cNvSpPr>
          <p:nvPr/>
        </p:nvSpPr>
        <p:spPr bwMode="auto">
          <a:xfrm>
            <a:off x="4643438" y="2343150"/>
            <a:ext cx="2362200" cy="32004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7180" name="Line 22"/>
          <p:cNvSpPr>
            <a:spLocks noChangeShapeType="1"/>
          </p:cNvSpPr>
          <p:nvPr/>
        </p:nvSpPr>
        <p:spPr bwMode="auto">
          <a:xfrm>
            <a:off x="2128838" y="3943350"/>
            <a:ext cx="2362200" cy="1600200"/>
          </a:xfrm>
          <a:prstGeom prst="line">
            <a:avLst/>
          </a:prstGeom>
          <a:noFill/>
          <a:ln w="222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7181" name="Text Box 23"/>
          <p:cNvSpPr txBox="1">
            <a:spLocks noChangeArrowheads="1"/>
          </p:cNvSpPr>
          <p:nvPr/>
        </p:nvSpPr>
        <p:spPr bwMode="auto">
          <a:xfrm>
            <a:off x="1476375" y="211455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a:solidFill>
                  <a:srgbClr val="000000"/>
                </a:solidFill>
                <a:latin typeface="Times New Roman" pitchFamily="18" charset="0"/>
              </a:rPr>
              <a:t>S</a:t>
            </a:r>
            <a:r>
              <a:rPr kumimoji="1" lang="en-US" altLang="zh-CN" sz="2400" baseline="-25000">
                <a:solidFill>
                  <a:srgbClr val="000000"/>
                </a:solidFill>
                <a:latin typeface="Times New Roman" pitchFamily="18" charset="0"/>
              </a:rPr>
              <a:t>1</a:t>
            </a:r>
            <a:endParaRPr kumimoji="1" lang="en-US" altLang="zh-CN" sz="2400">
              <a:solidFill>
                <a:srgbClr val="000000"/>
              </a:solidFill>
              <a:latin typeface="Times New Roman" pitchFamily="18" charset="0"/>
            </a:endParaRPr>
          </a:p>
        </p:txBody>
      </p:sp>
      <p:sp>
        <p:nvSpPr>
          <p:cNvPr id="7182" name="Text Box 24"/>
          <p:cNvSpPr txBox="1">
            <a:spLocks noChangeArrowheads="1"/>
          </p:cNvSpPr>
          <p:nvPr/>
        </p:nvSpPr>
        <p:spPr bwMode="auto">
          <a:xfrm>
            <a:off x="1476375" y="3698875"/>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a:solidFill>
                  <a:srgbClr val="000000"/>
                </a:solidFill>
                <a:latin typeface="Times New Roman" pitchFamily="18" charset="0"/>
              </a:rPr>
              <a:t>S</a:t>
            </a:r>
            <a:r>
              <a:rPr kumimoji="1" lang="en-US" altLang="zh-CN" sz="2400" baseline="-25000">
                <a:solidFill>
                  <a:srgbClr val="000000"/>
                </a:solidFill>
                <a:latin typeface="Times New Roman" pitchFamily="18" charset="0"/>
              </a:rPr>
              <a:t>2</a:t>
            </a:r>
            <a:endParaRPr kumimoji="1" lang="en-US" altLang="zh-CN" sz="2400">
              <a:solidFill>
                <a:srgbClr val="000000"/>
              </a:solidFill>
              <a:latin typeface="Times New Roman" pitchFamily="18" charset="0"/>
            </a:endParaRPr>
          </a:p>
        </p:txBody>
      </p:sp>
      <p:sp>
        <p:nvSpPr>
          <p:cNvPr id="7183" name="Text Box 25"/>
          <p:cNvSpPr txBox="1">
            <a:spLocks noChangeArrowheads="1"/>
          </p:cNvSpPr>
          <p:nvPr/>
        </p:nvSpPr>
        <p:spPr bwMode="auto">
          <a:xfrm>
            <a:off x="1476375" y="5380038"/>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a:solidFill>
                  <a:srgbClr val="000000"/>
                </a:solidFill>
                <a:latin typeface="Times New Roman" pitchFamily="18" charset="0"/>
              </a:rPr>
              <a:t>S</a:t>
            </a:r>
            <a:r>
              <a:rPr kumimoji="1" lang="en-US" altLang="zh-CN" sz="2400" baseline="-25000">
                <a:solidFill>
                  <a:srgbClr val="000000"/>
                </a:solidFill>
                <a:latin typeface="Times New Roman" pitchFamily="18" charset="0"/>
              </a:rPr>
              <a:t>3</a:t>
            </a:r>
            <a:endParaRPr kumimoji="1" lang="en-US" altLang="zh-CN" sz="2400">
              <a:solidFill>
                <a:srgbClr val="000000"/>
              </a:solidFill>
              <a:latin typeface="Times New Roman" pitchFamily="18" charset="0"/>
            </a:endParaRPr>
          </a:p>
        </p:txBody>
      </p:sp>
      <p:sp>
        <p:nvSpPr>
          <p:cNvPr id="7184" name="Text Box 26"/>
          <p:cNvSpPr txBox="1">
            <a:spLocks noChangeArrowheads="1"/>
          </p:cNvSpPr>
          <p:nvPr/>
        </p:nvSpPr>
        <p:spPr bwMode="auto">
          <a:xfrm>
            <a:off x="4067175" y="1922463"/>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a:solidFill>
                  <a:srgbClr val="000000"/>
                </a:solidFill>
                <a:latin typeface="Times New Roman" pitchFamily="18" charset="0"/>
              </a:rPr>
              <a:t>S</a:t>
            </a:r>
            <a:r>
              <a:rPr kumimoji="1" lang="en-US" altLang="zh-CN" sz="2400" baseline="-25000">
                <a:solidFill>
                  <a:srgbClr val="000000"/>
                </a:solidFill>
                <a:latin typeface="Times New Roman" pitchFamily="18" charset="0"/>
              </a:rPr>
              <a:t>1</a:t>
            </a:r>
            <a:endParaRPr kumimoji="1" lang="en-US" altLang="zh-CN" sz="2400">
              <a:solidFill>
                <a:srgbClr val="000000"/>
              </a:solidFill>
              <a:latin typeface="Times New Roman" pitchFamily="18" charset="0"/>
            </a:endParaRPr>
          </a:p>
        </p:txBody>
      </p:sp>
      <p:sp>
        <p:nvSpPr>
          <p:cNvPr id="7185" name="Text Box 27"/>
          <p:cNvSpPr txBox="1">
            <a:spLocks noChangeArrowheads="1"/>
          </p:cNvSpPr>
          <p:nvPr/>
        </p:nvSpPr>
        <p:spPr bwMode="auto">
          <a:xfrm>
            <a:off x="4338638" y="348615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a:solidFill>
                  <a:srgbClr val="000000"/>
                </a:solidFill>
                <a:latin typeface="Times New Roman" pitchFamily="18" charset="0"/>
              </a:rPr>
              <a:t>S</a:t>
            </a:r>
            <a:r>
              <a:rPr kumimoji="1" lang="en-US" altLang="zh-CN" sz="2400" baseline="-25000">
                <a:solidFill>
                  <a:srgbClr val="000000"/>
                </a:solidFill>
                <a:latin typeface="Times New Roman" pitchFamily="18" charset="0"/>
              </a:rPr>
              <a:t>2</a:t>
            </a:r>
            <a:endParaRPr kumimoji="1" lang="en-US" altLang="zh-CN" sz="2400">
              <a:solidFill>
                <a:srgbClr val="000000"/>
              </a:solidFill>
              <a:latin typeface="Times New Roman" pitchFamily="18" charset="0"/>
            </a:endParaRPr>
          </a:p>
        </p:txBody>
      </p:sp>
      <p:sp>
        <p:nvSpPr>
          <p:cNvPr id="7186" name="Text Box 28"/>
          <p:cNvSpPr txBox="1">
            <a:spLocks noChangeArrowheads="1"/>
          </p:cNvSpPr>
          <p:nvPr/>
        </p:nvSpPr>
        <p:spPr bwMode="auto">
          <a:xfrm>
            <a:off x="4643438" y="5354638"/>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a:solidFill>
                  <a:srgbClr val="000000"/>
                </a:solidFill>
                <a:latin typeface="Times New Roman" pitchFamily="18" charset="0"/>
              </a:rPr>
              <a:t>S</a:t>
            </a:r>
            <a:r>
              <a:rPr kumimoji="1" lang="en-US" altLang="zh-CN" sz="2400" baseline="-25000">
                <a:solidFill>
                  <a:srgbClr val="000000"/>
                </a:solidFill>
                <a:latin typeface="Times New Roman" pitchFamily="18" charset="0"/>
              </a:rPr>
              <a:t>3</a:t>
            </a:r>
            <a:endParaRPr kumimoji="1" lang="en-US" altLang="zh-CN" sz="2400">
              <a:solidFill>
                <a:srgbClr val="000000"/>
              </a:solidFill>
              <a:latin typeface="Times New Roman" pitchFamily="18" charset="0"/>
            </a:endParaRPr>
          </a:p>
        </p:txBody>
      </p:sp>
      <p:sp>
        <p:nvSpPr>
          <p:cNvPr id="7187" name="Line 29"/>
          <p:cNvSpPr>
            <a:spLocks noChangeShapeType="1"/>
          </p:cNvSpPr>
          <p:nvPr/>
        </p:nvSpPr>
        <p:spPr bwMode="auto">
          <a:xfrm>
            <a:off x="3119438" y="2343150"/>
            <a:ext cx="457200" cy="0"/>
          </a:xfrm>
          <a:prstGeom prst="line">
            <a:avLst/>
          </a:prstGeom>
          <a:noFill/>
          <a:ln w="222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7188" name="Line 30"/>
          <p:cNvSpPr>
            <a:spLocks noChangeShapeType="1"/>
          </p:cNvSpPr>
          <p:nvPr/>
        </p:nvSpPr>
        <p:spPr bwMode="auto">
          <a:xfrm>
            <a:off x="3348038" y="3168650"/>
            <a:ext cx="457200" cy="304800"/>
          </a:xfrm>
          <a:prstGeom prst="line">
            <a:avLst/>
          </a:prstGeom>
          <a:noFill/>
          <a:ln w="222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7189" name="Line 31"/>
          <p:cNvSpPr>
            <a:spLocks noChangeShapeType="1"/>
          </p:cNvSpPr>
          <p:nvPr/>
        </p:nvSpPr>
        <p:spPr bwMode="auto">
          <a:xfrm>
            <a:off x="3119438" y="3943350"/>
            <a:ext cx="609600" cy="0"/>
          </a:xfrm>
          <a:prstGeom prst="line">
            <a:avLst/>
          </a:prstGeom>
          <a:noFill/>
          <a:ln w="222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7190" name="Line 32"/>
          <p:cNvSpPr>
            <a:spLocks noChangeShapeType="1"/>
          </p:cNvSpPr>
          <p:nvPr/>
        </p:nvSpPr>
        <p:spPr bwMode="auto">
          <a:xfrm>
            <a:off x="5557838" y="2343150"/>
            <a:ext cx="533400" cy="0"/>
          </a:xfrm>
          <a:prstGeom prst="line">
            <a:avLst/>
          </a:prstGeom>
          <a:noFill/>
          <a:ln w="222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7191" name="Line 33"/>
          <p:cNvSpPr>
            <a:spLocks noChangeShapeType="1"/>
          </p:cNvSpPr>
          <p:nvPr/>
        </p:nvSpPr>
        <p:spPr bwMode="auto">
          <a:xfrm>
            <a:off x="5341938" y="2813050"/>
            <a:ext cx="762000" cy="457200"/>
          </a:xfrm>
          <a:prstGeom prst="line">
            <a:avLst/>
          </a:prstGeom>
          <a:noFill/>
          <a:ln w="222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7192" name="Line 34"/>
          <p:cNvSpPr>
            <a:spLocks noChangeShapeType="1"/>
          </p:cNvSpPr>
          <p:nvPr/>
        </p:nvSpPr>
        <p:spPr bwMode="auto">
          <a:xfrm>
            <a:off x="5367338" y="3321050"/>
            <a:ext cx="381000" cy="533400"/>
          </a:xfrm>
          <a:prstGeom prst="line">
            <a:avLst/>
          </a:prstGeom>
          <a:noFill/>
          <a:ln w="222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7193" name="Line 35"/>
          <p:cNvSpPr>
            <a:spLocks noChangeShapeType="1"/>
          </p:cNvSpPr>
          <p:nvPr/>
        </p:nvSpPr>
        <p:spPr bwMode="auto">
          <a:xfrm>
            <a:off x="5938838" y="3943350"/>
            <a:ext cx="533400" cy="0"/>
          </a:xfrm>
          <a:prstGeom prst="line">
            <a:avLst/>
          </a:prstGeom>
          <a:noFill/>
          <a:ln w="222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7194" name="Line 36"/>
          <p:cNvSpPr>
            <a:spLocks noChangeShapeType="1"/>
          </p:cNvSpPr>
          <p:nvPr/>
        </p:nvSpPr>
        <p:spPr bwMode="auto">
          <a:xfrm>
            <a:off x="5037138" y="4311650"/>
            <a:ext cx="609600" cy="381000"/>
          </a:xfrm>
          <a:prstGeom prst="line">
            <a:avLst/>
          </a:prstGeom>
          <a:noFill/>
          <a:ln w="222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7195" name="Line 37"/>
          <p:cNvSpPr>
            <a:spLocks noChangeShapeType="1"/>
          </p:cNvSpPr>
          <p:nvPr/>
        </p:nvSpPr>
        <p:spPr bwMode="auto">
          <a:xfrm>
            <a:off x="2814638" y="3257550"/>
            <a:ext cx="228600" cy="304800"/>
          </a:xfrm>
          <a:prstGeom prst="line">
            <a:avLst/>
          </a:prstGeom>
          <a:noFill/>
          <a:ln w="22225">
            <a:solidFill>
              <a:schemeClr val="tx1"/>
            </a:solidFill>
            <a:prstDash val="sysDot"/>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7196" name="Line 38"/>
          <p:cNvSpPr>
            <a:spLocks noChangeShapeType="1"/>
          </p:cNvSpPr>
          <p:nvPr/>
        </p:nvSpPr>
        <p:spPr bwMode="auto">
          <a:xfrm>
            <a:off x="2738438" y="4337050"/>
            <a:ext cx="304800" cy="228600"/>
          </a:xfrm>
          <a:prstGeom prst="line">
            <a:avLst/>
          </a:prstGeom>
          <a:noFill/>
          <a:ln w="22225">
            <a:solidFill>
              <a:schemeClr val="tx1"/>
            </a:solidFill>
            <a:prstDash val="sysDot"/>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7197" name="Text Box 39"/>
          <p:cNvSpPr txBox="1">
            <a:spLocks noChangeArrowheads="1"/>
          </p:cNvSpPr>
          <p:nvPr/>
        </p:nvSpPr>
        <p:spPr bwMode="auto">
          <a:xfrm>
            <a:off x="6624638" y="539115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a:solidFill>
                  <a:srgbClr val="000000"/>
                </a:solidFill>
                <a:latin typeface="Times New Roman" pitchFamily="18" charset="0"/>
              </a:rPr>
              <a:t>S</a:t>
            </a:r>
            <a:r>
              <a:rPr kumimoji="1" lang="en-US" altLang="zh-CN" sz="2400" baseline="-25000">
                <a:solidFill>
                  <a:srgbClr val="000000"/>
                </a:solidFill>
                <a:latin typeface="Times New Roman" pitchFamily="18" charset="0"/>
              </a:rPr>
              <a:t>3</a:t>
            </a:r>
            <a:endParaRPr kumimoji="1" lang="en-US" altLang="zh-CN" sz="2400">
              <a:solidFill>
                <a:srgbClr val="000000"/>
              </a:solidFill>
              <a:latin typeface="Times New Roman" pitchFamily="18" charset="0"/>
            </a:endParaRPr>
          </a:p>
        </p:txBody>
      </p:sp>
      <p:sp>
        <p:nvSpPr>
          <p:cNvPr id="7198" name="Text Box 40"/>
          <p:cNvSpPr txBox="1">
            <a:spLocks noChangeArrowheads="1"/>
          </p:cNvSpPr>
          <p:nvPr/>
        </p:nvSpPr>
        <p:spPr bwMode="auto">
          <a:xfrm>
            <a:off x="6700838" y="386715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a:solidFill>
                  <a:srgbClr val="000000"/>
                </a:solidFill>
                <a:latin typeface="Times New Roman" pitchFamily="18" charset="0"/>
              </a:rPr>
              <a:t>S</a:t>
            </a:r>
            <a:r>
              <a:rPr kumimoji="1" lang="en-US" altLang="zh-CN" sz="2400" baseline="-25000">
                <a:solidFill>
                  <a:srgbClr val="000000"/>
                </a:solidFill>
                <a:latin typeface="Times New Roman" pitchFamily="18" charset="0"/>
              </a:rPr>
              <a:t>2</a:t>
            </a:r>
            <a:endParaRPr kumimoji="1" lang="en-US" altLang="zh-CN" sz="2400">
              <a:solidFill>
                <a:srgbClr val="000000"/>
              </a:solidFill>
              <a:latin typeface="Times New Roman" pitchFamily="18" charset="0"/>
            </a:endParaRPr>
          </a:p>
        </p:txBody>
      </p:sp>
      <p:sp>
        <p:nvSpPr>
          <p:cNvPr id="7199" name="Text Box 41"/>
          <p:cNvSpPr txBox="1">
            <a:spLocks noChangeArrowheads="1"/>
          </p:cNvSpPr>
          <p:nvPr/>
        </p:nvSpPr>
        <p:spPr bwMode="auto">
          <a:xfrm>
            <a:off x="6588125" y="1922463"/>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a:solidFill>
                  <a:srgbClr val="000000"/>
                </a:solidFill>
                <a:latin typeface="Times New Roman" pitchFamily="18" charset="0"/>
              </a:rPr>
              <a:t>S</a:t>
            </a:r>
            <a:r>
              <a:rPr kumimoji="1" lang="en-US" altLang="zh-CN" sz="2400" baseline="-25000">
                <a:solidFill>
                  <a:srgbClr val="000000"/>
                </a:solidFill>
                <a:latin typeface="Times New Roman" pitchFamily="18" charset="0"/>
              </a:rPr>
              <a:t>1</a:t>
            </a:r>
            <a:endParaRPr kumimoji="1" lang="en-US" altLang="zh-CN" sz="2400">
              <a:solidFill>
                <a:srgbClr val="000000"/>
              </a:solidFill>
              <a:latin typeface="Times New Roman" pitchFamily="18" charset="0"/>
            </a:endParaRPr>
          </a:p>
        </p:txBody>
      </p:sp>
      <p:sp>
        <p:nvSpPr>
          <p:cNvPr id="7200" name="Text Box 42"/>
          <p:cNvSpPr txBox="1">
            <a:spLocks noChangeArrowheads="1"/>
          </p:cNvSpPr>
          <p:nvPr/>
        </p:nvSpPr>
        <p:spPr bwMode="auto">
          <a:xfrm>
            <a:off x="2590800" y="1962150"/>
            <a:ext cx="60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dirty="0">
                <a:solidFill>
                  <a:srgbClr val="FF0000"/>
                </a:solidFill>
                <a:latin typeface="Times New Roman" pitchFamily="18" charset="0"/>
              </a:rPr>
              <a:t>0.3</a:t>
            </a:r>
          </a:p>
        </p:txBody>
      </p:sp>
      <p:sp>
        <p:nvSpPr>
          <p:cNvPr id="7201" name="Text Box 43"/>
          <p:cNvSpPr txBox="1">
            <a:spLocks noChangeArrowheads="1"/>
          </p:cNvSpPr>
          <p:nvPr/>
        </p:nvSpPr>
        <p:spPr bwMode="auto">
          <a:xfrm>
            <a:off x="2590800" y="2438400"/>
            <a:ext cx="60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dirty="0">
                <a:solidFill>
                  <a:srgbClr val="FF0000"/>
                </a:solidFill>
                <a:latin typeface="Times New Roman" pitchFamily="18" charset="0"/>
              </a:rPr>
              <a:t>0.5</a:t>
            </a:r>
          </a:p>
        </p:txBody>
      </p:sp>
      <p:sp>
        <p:nvSpPr>
          <p:cNvPr id="7202" name="Text Box 44"/>
          <p:cNvSpPr txBox="1">
            <a:spLocks noChangeArrowheads="1"/>
          </p:cNvSpPr>
          <p:nvPr/>
        </p:nvSpPr>
        <p:spPr bwMode="auto">
          <a:xfrm>
            <a:off x="2590800" y="2971800"/>
            <a:ext cx="60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dirty="0">
                <a:solidFill>
                  <a:srgbClr val="FF0000"/>
                </a:solidFill>
                <a:latin typeface="Times New Roman" pitchFamily="18" charset="0"/>
              </a:rPr>
              <a:t>0.2</a:t>
            </a:r>
          </a:p>
        </p:txBody>
      </p:sp>
      <p:sp>
        <p:nvSpPr>
          <p:cNvPr id="7203" name="Text Box 45"/>
          <p:cNvSpPr txBox="1">
            <a:spLocks noChangeArrowheads="1"/>
          </p:cNvSpPr>
          <p:nvPr/>
        </p:nvSpPr>
        <p:spPr bwMode="auto">
          <a:xfrm>
            <a:off x="2209800" y="3562350"/>
            <a:ext cx="60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a:solidFill>
                  <a:srgbClr val="00B050"/>
                </a:solidFill>
                <a:latin typeface="Times New Roman" pitchFamily="18" charset="0"/>
              </a:rPr>
              <a:t>0.4</a:t>
            </a:r>
          </a:p>
        </p:txBody>
      </p:sp>
      <p:sp>
        <p:nvSpPr>
          <p:cNvPr id="7204" name="Text Box 46"/>
          <p:cNvSpPr txBox="1">
            <a:spLocks noChangeArrowheads="1"/>
          </p:cNvSpPr>
          <p:nvPr/>
        </p:nvSpPr>
        <p:spPr bwMode="auto">
          <a:xfrm>
            <a:off x="2209800" y="4267200"/>
            <a:ext cx="60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dirty="0">
                <a:solidFill>
                  <a:srgbClr val="00B050"/>
                </a:solidFill>
                <a:latin typeface="Times New Roman" pitchFamily="18" charset="0"/>
              </a:rPr>
              <a:t>0.6</a:t>
            </a:r>
          </a:p>
        </p:txBody>
      </p:sp>
      <p:sp>
        <p:nvSpPr>
          <p:cNvPr id="7205" name="Text Box 47"/>
          <p:cNvSpPr txBox="1">
            <a:spLocks noChangeArrowheads="1"/>
          </p:cNvSpPr>
          <p:nvPr/>
        </p:nvSpPr>
        <p:spPr bwMode="auto">
          <a:xfrm>
            <a:off x="5257800" y="1885950"/>
            <a:ext cx="60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dirty="0">
                <a:solidFill>
                  <a:srgbClr val="FF0000"/>
                </a:solidFill>
                <a:latin typeface="Times New Roman" pitchFamily="18" charset="0"/>
              </a:rPr>
              <a:t>0.3</a:t>
            </a:r>
          </a:p>
        </p:txBody>
      </p:sp>
      <p:sp>
        <p:nvSpPr>
          <p:cNvPr id="7206" name="Text Box 48"/>
          <p:cNvSpPr txBox="1">
            <a:spLocks noChangeArrowheads="1"/>
          </p:cNvSpPr>
          <p:nvPr/>
        </p:nvSpPr>
        <p:spPr bwMode="auto">
          <a:xfrm>
            <a:off x="5257800" y="2438400"/>
            <a:ext cx="60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dirty="0">
                <a:solidFill>
                  <a:srgbClr val="FF0000"/>
                </a:solidFill>
                <a:latin typeface="Times New Roman" pitchFamily="18" charset="0"/>
              </a:rPr>
              <a:t>0.5</a:t>
            </a:r>
          </a:p>
        </p:txBody>
      </p:sp>
      <p:sp>
        <p:nvSpPr>
          <p:cNvPr id="7207" name="Text Box 49"/>
          <p:cNvSpPr txBox="1">
            <a:spLocks noChangeArrowheads="1"/>
          </p:cNvSpPr>
          <p:nvPr/>
        </p:nvSpPr>
        <p:spPr bwMode="auto">
          <a:xfrm>
            <a:off x="5257800" y="2971800"/>
            <a:ext cx="60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dirty="0">
                <a:solidFill>
                  <a:srgbClr val="FF0000"/>
                </a:solidFill>
                <a:latin typeface="Times New Roman" pitchFamily="18" charset="0"/>
              </a:rPr>
              <a:t>0.2</a:t>
            </a:r>
          </a:p>
        </p:txBody>
      </p:sp>
      <p:sp>
        <p:nvSpPr>
          <p:cNvPr id="7208" name="Text Box 50"/>
          <p:cNvSpPr txBox="1">
            <a:spLocks noChangeArrowheads="1"/>
          </p:cNvSpPr>
          <p:nvPr/>
        </p:nvSpPr>
        <p:spPr bwMode="auto">
          <a:xfrm>
            <a:off x="4800600" y="3562350"/>
            <a:ext cx="60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dirty="0">
                <a:solidFill>
                  <a:srgbClr val="00B050"/>
                </a:solidFill>
                <a:latin typeface="Times New Roman" pitchFamily="18" charset="0"/>
              </a:rPr>
              <a:t>0.4</a:t>
            </a:r>
          </a:p>
        </p:txBody>
      </p:sp>
      <p:sp>
        <p:nvSpPr>
          <p:cNvPr id="7209" name="Text Box 51"/>
          <p:cNvSpPr txBox="1">
            <a:spLocks noChangeArrowheads="1"/>
          </p:cNvSpPr>
          <p:nvPr/>
        </p:nvSpPr>
        <p:spPr bwMode="auto">
          <a:xfrm>
            <a:off x="4800600" y="4267200"/>
            <a:ext cx="60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dirty="0">
                <a:solidFill>
                  <a:srgbClr val="00B050"/>
                </a:solidFill>
                <a:latin typeface="Times New Roman" pitchFamily="18" charset="0"/>
              </a:rPr>
              <a:t>0.6</a:t>
            </a:r>
          </a:p>
        </p:txBody>
      </p:sp>
      <p:sp>
        <p:nvSpPr>
          <p:cNvPr id="7210" name="Text Box 52"/>
          <p:cNvSpPr txBox="1">
            <a:spLocks noChangeArrowheads="1"/>
          </p:cNvSpPr>
          <p:nvPr/>
        </p:nvSpPr>
        <p:spPr bwMode="auto">
          <a:xfrm>
            <a:off x="1143000" y="685800"/>
            <a:ext cx="5943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fontAlgn="base" hangingPunct="1">
              <a:spcBef>
                <a:spcPct val="50000"/>
              </a:spcBef>
              <a:spcAft>
                <a:spcPct val="0"/>
              </a:spcAft>
            </a:pPr>
            <a:r>
              <a:rPr kumimoji="1" lang="zh-CN" altLang="en-US" sz="3200" dirty="0">
                <a:solidFill>
                  <a:srgbClr val="000000"/>
                </a:solidFill>
                <a:latin typeface="Times New Roman" pitchFamily="18" charset="0"/>
              </a:rPr>
              <a:t>观察序列：</a:t>
            </a:r>
            <a:r>
              <a:rPr kumimoji="1" lang="en-US" altLang="zh-CN" sz="3200" dirty="0">
                <a:solidFill>
                  <a:srgbClr val="000000"/>
                </a:solidFill>
                <a:latin typeface="Times New Roman" pitchFamily="18" charset="0"/>
              </a:rPr>
              <a:t>O </a:t>
            </a:r>
            <a:r>
              <a:rPr kumimoji="1" lang="zh-CN" altLang="en-US" sz="3200" dirty="0">
                <a:solidFill>
                  <a:srgbClr val="000000"/>
                </a:solidFill>
                <a:latin typeface="Times New Roman" pitchFamily="18" charset="0"/>
              </a:rPr>
              <a:t>＝ </a:t>
            </a:r>
            <a:r>
              <a:rPr kumimoji="1" lang="en-US" altLang="zh-CN" sz="3200" dirty="0" err="1">
                <a:solidFill>
                  <a:srgbClr val="000000"/>
                </a:solidFill>
                <a:latin typeface="Times New Roman" pitchFamily="18" charset="0"/>
              </a:rPr>
              <a:t>aab</a:t>
            </a:r>
            <a:endParaRPr kumimoji="1" lang="en-US" altLang="zh-CN" sz="3200" dirty="0">
              <a:solidFill>
                <a:srgbClr val="000000"/>
              </a:solidFill>
              <a:latin typeface="Times New Roman" pitchFamily="18" charset="0"/>
            </a:endParaRPr>
          </a:p>
        </p:txBody>
      </p:sp>
      <p:sp>
        <p:nvSpPr>
          <p:cNvPr id="7211" name="Text Box 53"/>
          <p:cNvSpPr txBox="1">
            <a:spLocks noChangeArrowheads="1"/>
          </p:cNvSpPr>
          <p:nvPr/>
        </p:nvSpPr>
        <p:spPr bwMode="auto">
          <a:xfrm>
            <a:off x="1976438" y="1809750"/>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a:solidFill>
                  <a:srgbClr val="000000"/>
                </a:solidFill>
                <a:latin typeface="Times New Roman" pitchFamily="18" charset="0"/>
              </a:rPr>
              <a:t>t=1</a:t>
            </a:r>
          </a:p>
        </p:txBody>
      </p:sp>
      <p:sp>
        <p:nvSpPr>
          <p:cNvPr id="7212" name="Text Box 54"/>
          <p:cNvSpPr txBox="1">
            <a:spLocks noChangeArrowheads="1"/>
          </p:cNvSpPr>
          <p:nvPr/>
        </p:nvSpPr>
        <p:spPr bwMode="auto">
          <a:xfrm>
            <a:off x="4414838" y="1733550"/>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a:solidFill>
                  <a:srgbClr val="000000"/>
                </a:solidFill>
                <a:latin typeface="Times New Roman" pitchFamily="18" charset="0"/>
              </a:rPr>
              <a:t>t=2</a:t>
            </a:r>
          </a:p>
        </p:txBody>
      </p:sp>
      <p:sp>
        <p:nvSpPr>
          <p:cNvPr id="7213" name="Text Box 55"/>
          <p:cNvSpPr txBox="1">
            <a:spLocks noChangeArrowheads="1"/>
          </p:cNvSpPr>
          <p:nvPr/>
        </p:nvSpPr>
        <p:spPr bwMode="auto">
          <a:xfrm>
            <a:off x="6853238" y="1733550"/>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a:solidFill>
                  <a:srgbClr val="000000"/>
                </a:solidFill>
                <a:latin typeface="Times New Roman" pitchFamily="18" charset="0"/>
              </a:rPr>
              <a:t>t=3</a:t>
            </a:r>
          </a:p>
        </p:txBody>
      </p:sp>
      <p:cxnSp>
        <p:nvCxnSpPr>
          <p:cNvPr id="3" name="直接连接符 2"/>
          <p:cNvCxnSpPr/>
          <p:nvPr/>
        </p:nvCxnSpPr>
        <p:spPr>
          <a:xfrm>
            <a:off x="2051050" y="2038350"/>
            <a:ext cx="0" cy="381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4572000" y="2066925"/>
            <a:ext cx="0" cy="381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7092950" y="1995488"/>
            <a:ext cx="0" cy="3810000"/>
          </a:xfrm>
          <a:prstGeom prst="line">
            <a:avLst/>
          </a:prstGeom>
        </p:spPr>
        <p:style>
          <a:lnRef idx="1">
            <a:schemeClr val="accent1"/>
          </a:lnRef>
          <a:fillRef idx="0">
            <a:schemeClr val="accent1"/>
          </a:fillRef>
          <a:effectRef idx="0">
            <a:schemeClr val="accent1"/>
          </a:effectRef>
          <a:fontRef idx="minor">
            <a:schemeClr val="tx1"/>
          </a:fontRef>
        </p:style>
      </p:cxnSp>
      <p:pic>
        <p:nvPicPr>
          <p:cNvPr id="6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24000"/>
            <a:ext cx="8229600" cy="26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2" name="文本框 1"/>
              <p:cNvSpPr txBox="1"/>
              <p:nvPr/>
            </p:nvSpPr>
            <p:spPr>
              <a:xfrm>
                <a:off x="152400" y="2179320"/>
                <a:ext cx="1418850" cy="369332"/>
              </a:xfrm>
              <a:prstGeom prst="rect">
                <a:avLst/>
              </a:prstGeom>
              <a:noFill/>
            </p:spPr>
            <p:txBody>
              <a:bodyPr wrap="none" rtlCol="0">
                <a:spAutoFit/>
              </a:bodyPr>
              <a:lstStyle/>
              <a:p>
                <a:pPr algn="ctr" fontAlgn="base">
                  <a:spcBef>
                    <a:spcPct val="0"/>
                  </a:spcBef>
                  <a:spcAft>
                    <a:spcPct val="0"/>
                  </a:spcAft>
                </a:pPr>
                <a14:m>
                  <m:oMathPara xmlns:m="http://schemas.openxmlformats.org/officeDocument/2006/math">
                    <m:oMathParaPr>
                      <m:jc m:val="centerGroup"/>
                    </m:oMathParaPr>
                    <m:oMath xmlns:m="http://schemas.openxmlformats.org/officeDocument/2006/math">
                      <m:r>
                        <a:rPr lang="zh-CN" altLang="en-US" i="1" smtClean="0">
                          <a:solidFill>
                            <a:srgbClr val="000000"/>
                          </a:solidFill>
                          <a:latin typeface="Cambria Math" panose="02040503050406030204" pitchFamily="18" charset="0"/>
                        </a:rPr>
                        <m:t>𝜋</m:t>
                      </m:r>
                      <m:d>
                        <m:dPr>
                          <m:ctrlPr>
                            <a:rPr lang="en-US" altLang="zh-CN" i="1" smtClean="0">
                              <a:solidFill>
                                <a:srgbClr val="000000"/>
                              </a:solidFill>
                              <a:latin typeface="Cambria Math" panose="02040503050406030204" pitchFamily="18" charset="0"/>
                            </a:rPr>
                          </m:ctrlPr>
                        </m:dPr>
                        <m:e>
                          <m:sSub>
                            <m:sSubPr>
                              <m:ctrlPr>
                                <a:rPr lang="en-US" altLang="zh-CN" i="1" smtClean="0">
                                  <a:solidFill>
                                    <a:srgbClr val="000000"/>
                                  </a:solidFill>
                                  <a:latin typeface="Cambria Math" panose="02040503050406030204" pitchFamily="18" charset="0"/>
                                </a:rPr>
                              </m:ctrlPr>
                            </m:sSubPr>
                            <m:e>
                              <m:r>
                                <a:rPr lang="en-US" altLang="zh-CN" i="1" smtClean="0">
                                  <a:solidFill>
                                    <a:srgbClr val="000000"/>
                                  </a:solidFill>
                                  <a:latin typeface="Cambria Math" panose="02040503050406030204" pitchFamily="18" charset="0"/>
                                </a:rPr>
                                <m:t>𝑆</m:t>
                              </m:r>
                            </m:e>
                            <m:sub>
                              <m:r>
                                <a:rPr lang="en-US" altLang="zh-CN" i="1" smtClean="0">
                                  <a:solidFill>
                                    <a:srgbClr val="000000"/>
                                  </a:solidFill>
                                  <a:latin typeface="Cambria Math" panose="02040503050406030204" pitchFamily="18" charset="0"/>
                                </a:rPr>
                                <m:t>1</m:t>
                              </m:r>
                            </m:sub>
                          </m:sSub>
                        </m:e>
                      </m:d>
                      <m:r>
                        <a:rPr lang="en-US" altLang="zh-CN" i="1" smtClean="0">
                          <a:solidFill>
                            <a:srgbClr val="000000"/>
                          </a:solidFill>
                          <a:latin typeface="Cambria Math" panose="02040503050406030204" pitchFamily="18" charset="0"/>
                        </a:rPr>
                        <m:t>=0.5</m:t>
                      </m:r>
                    </m:oMath>
                  </m:oMathPara>
                </a14:m>
                <a:endParaRPr lang="zh-CN" altLang="en-US" dirty="0">
                  <a:solidFill>
                    <a:srgbClr val="000000"/>
                  </a:solidFill>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152400" y="2179320"/>
                <a:ext cx="1418850" cy="369332"/>
              </a:xfrm>
              <a:prstGeom prst="rect">
                <a:avLst/>
              </a:prstGeom>
              <a:blipFill rotWithShape="0">
                <a:blip r:embed="rId3"/>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p:cNvSpPr txBox="1"/>
              <p:nvPr/>
            </p:nvSpPr>
            <p:spPr>
              <a:xfrm>
                <a:off x="149740" y="3669268"/>
                <a:ext cx="1424171" cy="369332"/>
              </a:xfrm>
              <a:prstGeom prst="rect">
                <a:avLst/>
              </a:prstGeom>
              <a:noFill/>
            </p:spPr>
            <p:txBody>
              <a:bodyPr wrap="none" rtlCol="0">
                <a:spAutoFit/>
              </a:bodyPr>
              <a:lstStyle/>
              <a:p>
                <a:pPr algn="ctr" fontAlgn="base">
                  <a:spcBef>
                    <a:spcPct val="0"/>
                  </a:spcBef>
                  <a:spcAft>
                    <a:spcPct val="0"/>
                  </a:spcAft>
                </a:pPr>
                <a14:m>
                  <m:oMathPara xmlns:m="http://schemas.openxmlformats.org/officeDocument/2006/math">
                    <m:oMathParaPr>
                      <m:jc m:val="centerGroup"/>
                    </m:oMathParaPr>
                    <m:oMath xmlns:m="http://schemas.openxmlformats.org/officeDocument/2006/math">
                      <m:r>
                        <a:rPr lang="zh-CN" altLang="en-US" i="1" smtClean="0">
                          <a:solidFill>
                            <a:srgbClr val="000000"/>
                          </a:solidFill>
                          <a:latin typeface="Cambria Math" panose="02040503050406030204" pitchFamily="18" charset="0"/>
                        </a:rPr>
                        <m:t>𝜋</m:t>
                      </m:r>
                      <m:d>
                        <m:dPr>
                          <m:ctrlPr>
                            <a:rPr lang="en-US" altLang="zh-CN" i="1" smtClean="0">
                              <a:solidFill>
                                <a:srgbClr val="000000"/>
                              </a:solidFill>
                              <a:latin typeface="Cambria Math" panose="02040503050406030204" pitchFamily="18" charset="0"/>
                            </a:rPr>
                          </m:ctrlPr>
                        </m:dPr>
                        <m:e>
                          <m:sSub>
                            <m:sSubPr>
                              <m:ctrlPr>
                                <a:rPr lang="en-US" altLang="zh-CN" i="1" smtClean="0">
                                  <a:solidFill>
                                    <a:srgbClr val="000000"/>
                                  </a:solidFill>
                                  <a:latin typeface="Cambria Math" panose="02040503050406030204" pitchFamily="18" charset="0"/>
                                </a:rPr>
                              </m:ctrlPr>
                            </m:sSubPr>
                            <m:e>
                              <m:r>
                                <a:rPr lang="en-US" altLang="zh-CN" i="1" smtClean="0">
                                  <a:solidFill>
                                    <a:srgbClr val="000000"/>
                                  </a:solidFill>
                                  <a:latin typeface="Cambria Math" panose="02040503050406030204" pitchFamily="18" charset="0"/>
                                </a:rPr>
                                <m:t>𝑆</m:t>
                              </m:r>
                            </m:e>
                            <m:sub>
                              <m:r>
                                <a:rPr lang="en-US" altLang="zh-CN" i="1" smtClean="0">
                                  <a:solidFill>
                                    <a:srgbClr val="000000"/>
                                  </a:solidFill>
                                  <a:latin typeface="Cambria Math" panose="02040503050406030204" pitchFamily="18" charset="0"/>
                                </a:rPr>
                                <m:t>2</m:t>
                              </m:r>
                            </m:sub>
                          </m:sSub>
                        </m:e>
                      </m:d>
                      <m:r>
                        <a:rPr lang="en-US" altLang="zh-CN" i="1" smtClean="0">
                          <a:solidFill>
                            <a:srgbClr val="000000"/>
                          </a:solidFill>
                          <a:latin typeface="Cambria Math" panose="02040503050406030204" pitchFamily="18" charset="0"/>
                        </a:rPr>
                        <m:t>=0.5</m:t>
                      </m:r>
                    </m:oMath>
                  </m:oMathPara>
                </a14:m>
                <a:endParaRPr lang="zh-CN" altLang="en-US" dirty="0">
                  <a:solidFill>
                    <a:srgbClr val="000000"/>
                  </a:solidFill>
                </a:endParaRPr>
              </a:p>
            </p:txBody>
          </p:sp>
        </mc:Choice>
        <mc:Fallback xmlns="">
          <p:sp>
            <p:nvSpPr>
              <p:cNvPr id="62" name="文本框 61"/>
              <p:cNvSpPr txBox="1">
                <a:spLocks noRot="1" noChangeAspect="1" noMove="1" noResize="1" noEditPoints="1" noAdjustHandles="1" noChangeArrowheads="1" noChangeShapeType="1" noTextEdit="1"/>
              </p:cNvSpPr>
              <p:nvPr/>
            </p:nvSpPr>
            <p:spPr>
              <a:xfrm>
                <a:off x="149740" y="3669268"/>
                <a:ext cx="1424171" cy="369332"/>
              </a:xfrm>
              <a:prstGeom prst="rect">
                <a:avLst/>
              </a:prstGeom>
              <a:blipFill rotWithShape="0">
                <a:blip r:embed="rId4"/>
                <a:stretch>
                  <a:fillRect b="-16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p:cNvSpPr txBox="1"/>
              <p:nvPr/>
            </p:nvSpPr>
            <p:spPr>
              <a:xfrm>
                <a:off x="149739" y="5421868"/>
                <a:ext cx="1424172" cy="369332"/>
              </a:xfrm>
              <a:prstGeom prst="rect">
                <a:avLst/>
              </a:prstGeom>
              <a:noFill/>
            </p:spPr>
            <p:txBody>
              <a:bodyPr wrap="none" rtlCol="0">
                <a:spAutoFit/>
              </a:bodyPr>
              <a:lstStyle/>
              <a:p>
                <a:pPr algn="ctr" fontAlgn="base">
                  <a:spcBef>
                    <a:spcPct val="0"/>
                  </a:spcBef>
                  <a:spcAft>
                    <a:spcPct val="0"/>
                  </a:spcAft>
                </a:pPr>
                <a14:m>
                  <m:oMathPara xmlns:m="http://schemas.openxmlformats.org/officeDocument/2006/math">
                    <m:oMathParaPr>
                      <m:jc m:val="centerGroup"/>
                    </m:oMathParaPr>
                    <m:oMath xmlns:m="http://schemas.openxmlformats.org/officeDocument/2006/math">
                      <m:r>
                        <a:rPr lang="zh-CN" altLang="en-US" i="1" smtClean="0">
                          <a:solidFill>
                            <a:srgbClr val="000000"/>
                          </a:solidFill>
                          <a:latin typeface="Cambria Math" panose="02040503050406030204" pitchFamily="18" charset="0"/>
                        </a:rPr>
                        <m:t>𝜋</m:t>
                      </m:r>
                      <m:d>
                        <m:dPr>
                          <m:ctrlPr>
                            <a:rPr lang="en-US" altLang="zh-CN" i="1" smtClean="0">
                              <a:solidFill>
                                <a:srgbClr val="000000"/>
                              </a:solidFill>
                              <a:latin typeface="Cambria Math" panose="02040503050406030204" pitchFamily="18" charset="0"/>
                            </a:rPr>
                          </m:ctrlPr>
                        </m:dPr>
                        <m:e>
                          <m:sSub>
                            <m:sSubPr>
                              <m:ctrlPr>
                                <a:rPr lang="en-US" altLang="zh-CN" i="1" smtClean="0">
                                  <a:solidFill>
                                    <a:srgbClr val="000000"/>
                                  </a:solidFill>
                                  <a:latin typeface="Cambria Math" panose="02040503050406030204" pitchFamily="18" charset="0"/>
                                </a:rPr>
                              </m:ctrlPr>
                            </m:sSubPr>
                            <m:e>
                              <m:r>
                                <a:rPr lang="en-US" altLang="zh-CN" i="1" smtClean="0">
                                  <a:solidFill>
                                    <a:srgbClr val="000000"/>
                                  </a:solidFill>
                                  <a:latin typeface="Cambria Math" panose="02040503050406030204" pitchFamily="18" charset="0"/>
                                </a:rPr>
                                <m:t>𝑆</m:t>
                              </m:r>
                            </m:e>
                            <m:sub>
                              <m:r>
                                <a:rPr lang="en-US" altLang="zh-CN" i="1" smtClean="0">
                                  <a:solidFill>
                                    <a:srgbClr val="000000"/>
                                  </a:solidFill>
                                  <a:latin typeface="Cambria Math" panose="02040503050406030204" pitchFamily="18" charset="0"/>
                                </a:rPr>
                                <m:t>3</m:t>
                              </m:r>
                            </m:sub>
                          </m:sSub>
                        </m:e>
                      </m:d>
                      <m:r>
                        <a:rPr lang="en-US" altLang="zh-CN" i="1" smtClean="0">
                          <a:solidFill>
                            <a:srgbClr val="000000"/>
                          </a:solidFill>
                          <a:latin typeface="Cambria Math" panose="02040503050406030204" pitchFamily="18" charset="0"/>
                        </a:rPr>
                        <m:t>=0.0</m:t>
                      </m:r>
                    </m:oMath>
                  </m:oMathPara>
                </a14:m>
                <a:endParaRPr lang="zh-CN" altLang="en-US" dirty="0">
                  <a:solidFill>
                    <a:srgbClr val="000000"/>
                  </a:solidFill>
                </a:endParaRPr>
              </a:p>
            </p:txBody>
          </p:sp>
        </mc:Choice>
        <mc:Fallback xmlns="">
          <p:sp>
            <p:nvSpPr>
              <p:cNvPr id="63" name="文本框 62"/>
              <p:cNvSpPr txBox="1">
                <a:spLocks noRot="1" noChangeAspect="1" noMove="1" noResize="1" noEditPoints="1" noAdjustHandles="1" noChangeArrowheads="1" noChangeShapeType="1" noTextEdit="1"/>
              </p:cNvSpPr>
              <p:nvPr/>
            </p:nvSpPr>
            <p:spPr>
              <a:xfrm>
                <a:off x="149739" y="5421868"/>
                <a:ext cx="1424172" cy="369332"/>
              </a:xfrm>
              <a:prstGeom prst="rect">
                <a:avLst/>
              </a:prstGeom>
              <a:blipFill rotWithShape="0">
                <a:blip r:embed="rId5"/>
                <a:stretch>
                  <a:fillRect b="-16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18936858"/>
      </p:ext>
    </p:extLst>
  </p:cSld>
  <p:clrMapOvr>
    <a:masterClrMapping/>
  </p:clrMapOvr>
  <p:transition spd="slow"/>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24000"/>
            <a:ext cx="8229600" cy="26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94" name="Text Box 2"/>
          <p:cNvSpPr txBox="1">
            <a:spLocks noChangeArrowheads="1"/>
          </p:cNvSpPr>
          <p:nvPr/>
        </p:nvSpPr>
        <p:spPr bwMode="auto">
          <a:xfrm>
            <a:off x="914400" y="1066800"/>
            <a:ext cx="7696200" cy="3170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fontAlgn="base" hangingPunct="1">
              <a:spcBef>
                <a:spcPct val="50000"/>
              </a:spcBef>
              <a:spcAft>
                <a:spcPct val="0"/>
              </a:spcAft>
              <a:buFont typeface="宋体" pitchFamily="2" charset="-122"/>
              <a:buAutoNum type="circleNumDbPlain"/>
            </a:pPr>
            <a:r>
              <a:rPr kumimoji="1" lang="en-US" altLang="zh-CN" sz="2000" dirty="0">
                <a:solidFill>
                  <a:srgbClr val="000000"/>
                </a:solidFill>
                <a:latin typeface="Times New Roman" pitchFamily="18" charset="0"/>
              </a:rPr>
              <a:t>P1:S1→S1→S1    0.5×</a:t>
            </a:r>
            <a:r>
              <a:rPr kumimoji="1" lang="en-US" altLang="zh-CN" sz="2000" dirty="0">
                <a:solidFill>
                  <a:srgbClr val="00B050"/>
                </a:solidFill>
                <a:latin typeface="Times New Roman" pitchFamily="18" charset="0"/>
              </a:rPr>
              <a:t>0.8</a:t>
            </a:r>
            <a:r>
              <a:rPr kumimoji="1" lang="en-US" altLang="zh-CN" sz="2000" dirty="0">
                <a:solidFill>
                  <a:srgbClr val="000000"/>
                </a:solidFill>
                <a:latin typeface="Times New Roman" pitchFamily="18" charset="0"/>
              </a:rPr>
              <a:t>×0.3×</a:t>
            </a:r>
            <a:r>
              <a:rPr kumimoji="1" lang="en-US" altLang="zh-CN" sz="2000" dirty="0">
                <a:solidFill>
                  <a:srgbClr val="00B050"/>
                </a:solidFill>
                <a:latin typeface="Times New Roman" pitchFamily="18" charset="0"/>
              </a:rPr>
              <a:t>0.8</a:t>
            </a:r>
            <a:r>
              <a:rPr kumimoji="1" lang="en-US" altLang="zh-CN" sz="2000" dirty="0">
                <a:solidFill>
                  <a:srgbClr val="000000"/>
                </a:solidFill>
                <a:latin typeface="Times New Roman" pitchFamily="18" charset="0"/>
              </a:rPr>
              <a:t>×0.3×</a:t>
            </a:r>
            <a:r>
              <a:rPr kumimoji="1" lang="en-US" altLang="zh-CN" sz="2000" dirty="0">
                <a:solidFill>
                  <a:srgbClr val="00B050"/>
                </a:solidFill>
                <a:latin typeface="Times New Roman" pitchFamily="18" charset="0"/>
              </a:rPr>
              <a:t>0.2</a:t>
            </a:r>
            <a:r>
              <a:rPr kumimoji="1" lang="zh-CN" altLang="en-US" sz="2000" dirty="0">
                <a:solidFill>
                  <a:srgbClr val="000000"/>
                </a:solidFill>
                <a:latin typeface="Times New Roman" pitchFamily="18" charset="0"/>
              </a:rPr>
              <a:t>＝</a:t>
            </a:r>
            <a:r>
              <a:rPr kumimoji="1" lang="en-US" altLang="zh-CN" sz="2000" dirty="0">
                <a:solidFill>
                  <a:srgbClr val="000000"/>
                </a:solidFill>
                <a:latin typeface="Times New Roman" pitchFamily="18" charset="0"/>
              </a:rPr>
              <a:t>0.00576</a:t>
            </a:r>
          </a:p>
          <a:p>
            <a:pPr eaLnBrk="1" fontAlgn="base" hangingPunct="1">
              <a:spcBef>
                <a:spcPct val="50000"/>
              </a:spcBef>
              <a:spcAft>
                <a:spcPct val="0"/>
              </a:spcAft>
              <a:buFont typeface="宋体" pitchFamily="2" charset="-122"/>
              <a:buAutoNum type="circleNumDbPlain"/>
            </a:pPr>
            <a:r>
              <a:rPr kumimoji="1" lang="en-US" altLang="zh-CN" sz="2000" dirty="0">
                <a:solidFill>
                  <a:srgbClr val="000000"/>
                </a:solidFill>
                <a:latin typeface="Times New Roman" pitchFamily="18" charset="0"/>
              </a:rPr>
              <a:t>P2:S1→S1→S2    0.5×</a:t>
            </a:r>
            <a:r>
              <a:rPr kumimoji="1" lang="en-US" altLang="zh-CN" sz="2000" dirty="0">
                <a:solidFill>
                  <a:srgbClr val="00B050"/>
                </a:solidFill>
                <a:latin typeface="Times New Roman" pitchFamily="18" charset="0"/>
              </a:rPr>
              <a:t>0.8</a:t>
            </a:r>
            <a:r>
              <a:rPr kumimoji="1" lang="en-US" altLang="zh-CN" sz="2000" dirty="0">
                <a:solidFill>
                  <a:srgbClr val="000000"/>
                </a:solidFill>
                <a:latin typeface="Times New Roman" pitchFamily="18" charset="0"/>
              </a:rPr>
              <a:t>×0.3×</a:t>
            </a:r>
            <a:r>
              <a:rPr kumimoji="1" lang="en-US" altLang="zh-CN" sz="2000" dirty="0">
                <a:solidFill>
                  <a:srgbClr val="00B050"/>
                </a:solidFill>
                <a:latin typeface="Times New Roman" pitchFamily="18" charset="0"/>
              </a:rPr>
              <a:t>0.8</a:t>
            </a:r>
            <a:r>
              <a:rPr kumimoji="1" lang="en-US" altLang="zh-CN" sz="2000" dirty="0">
                <a:solidFill>
                  <a:srgbClr val="000000"/>
                </a:solidFill>
                <a:latin typeface="Times New Roman" pitchFamily="18" charset="0"/>
              </a:rPr>
              <a:t>×0.5×</a:t>
            </a:r>
            <a:r>
              <a:rPr kumimoji="1" lang="en-US" altLang="zh-CN" sz="2000" dirty="0">
                <a:solidFill>
                  <a:srgbClr val="00B050"/>
                </a:solidFill>
                <a:latin typeface="Times New Roman" pitchFamily="18" charset="0"/>
              </a:rPr>
              <a:t>0.7</a:t>
            </a:r>
            <a:r>
              <a:rPr kumimoji="1" lang="zh-CN" altLang="en-US" sz="2000" dirty="0">
                <a:solidFill>
                  <a:srgbClr val="000000"/>
                </a:solidFill>
                <a:latin typeface="Times New Roman" pitchFamily="18" charset="0"/>
              </a:rPr>
              <a:t>＝</a:t>
            </a:r>
            <a:r>
              <a:rPr kumimoji="1" lang="en-US" altLang="zh-CN" sz="2000" dirty="0">
                <a:solidFill>
                  <a:srgbClr val="000000"/>
                </a:solidFill>
                <a:latin typeface="Times New Roman" pitchFamily="18" charset="0"/>
              </a:rPr>
              <a:t>0.0336</a:t>
            </a:r>
          </a:p>
          <a:p>
            <a:pPr eaLnBrk="1" fontAlgn="base" hangingPunct="1">
              <a:spcBef>
                <a:spcPct val="50000"/>
              </a:spcBef>
              <a:spcAft>
                <a:spcPct val="0"/>
              </a:spcAft>
              <a:buFont typeface="宋体" pitchFamily="2" charset="-122"/>
              <a:buAutoNum type="circleNumDbPlain"/>
            </a:pPr>
            <a:r>
              <a:rPr kumimoji="1" lang="en-US" altLang="zh-CN" sz="2000" dirty="0">
                <a:solidFill>
                  <a:srgbClr val="000000"/>
                </a:solidFill>
                <a:latin typeface="Times New Roman" pitchFamily="18" charset="0"/>
              </a:rPr>
              <a:t>P3:S1→S1→S3    0.5×</a:t>
            </a:r>
            <a:r>
              <a:rPr kumimoji="1" lang="en-US" altLang="zh-CN" sz="2000" dirty="0">
                <a:solidFill>
                  <a:srgbClr val="00B050"/>
                </a:solidFill>
                <a:latin typeface="Times New Roman" pitchFamily="18" charset="0"/>
              </a:rPr>
              <a:t>0.8</a:t>
            </a:r>
            <a:r>
              <a:rPr kumimoji="1" lang="en-US" altLang="zh-CN" sz="2000" dirty="0">
                <a:solidFill>
                  <a:srgbClr val="000000"/>
                </a:solidFill>
                <a:latin typeface="Times New Roman" pitchFamily="18" charset="0"/>
              </a:rPr>
              <a:t>×0.3×</a:t>
            </a:r>
            <a:r>
              <a:rPr kumimoji="1" lang="en-US" altLang="zh-CN" sz="2000" dirty="0">
                <a:solidFill>
                  <a:srgbClr val="00B050"/>
                </a:solidFill>
                <a:latin typeface="Times New Roman" pitchFamily="18" charset="0"/>
              </a:rPr>
              <a:t>0.8</a:t>
            </a:r>
            <a:r>
              <a:rPr kumimoji="1" lang="en-US" altLang="zh-CN" sz="2000" dirty="0">
                <a:solidFill>
                  <a:srgbClr val="000000"/>
                </a:solidFill>
                <a:latin typeface="Times New Roman" pitchFamily="18" charset="0"/>
              </a:rPr>
              <a:t>×0.2×</a:t>
            </a:r>
            <a:r>
              <a:rPr kumimoji="1" lang="en-US" altLang="zh-CN" sz="2000" dirty="0">
                <a:solidFill>
                  <a:srgbClr val="00B050"/>
                </a:solidFill>
                <a:latin typeface="Times New Roman" pitchFamily="18" charset="0"/>
              </a:rPr>
              <a:t>0.5</a:t>
            </a:r>
            <a:r>
              <a:rPr kumimoji="1" lang="zh-CN" altLang="en-US" sz="2000" dirty="0">
                <a:solidFill>
                  <a:srgbClr val="000000"/>
                </a:solidFill>
                <a:latin typeface="Times New Roman" pitchFamily="18" charset="0"/>
              </a:rPr>
              <a:t>＝</a:t>
            </a:r>
            <a:r>
              <a:rPr kumimoji="1" lang="en-US" altLang="zh-CN" sz="2000" dirty="0">
                <a:solidFill>
                  <a:srgbClr val="000000"/>
                </a:solidFill>
                <a:latin typeface="Times New Roman" pitchFamily="18" charset="0"/>
              </a:rPr>
              <a:t>0.0096</a:t>
            </a:r>
          </a:p>
          <a:p>
            <a:pPr eaLnBrk="1" fontAlgn="base" hangingPunct="1">
              <a:spcBef>
                <a:spcPct val="50000"/>
              </a:spcBef>
              <a:spcAft>
                <a:spcPct val="0"/>
              </a:spcAft>
              <a:buFont typeface="宋体" pitchFamily="2" charset="-122"/>
              <a:buAutoNum type="circleNumDbPlain"/>
            </a:pPr>
            <a:r>
              <a:rPr kumimoji="1" lang="en-US" altLang="zh-CN" sz="2000" dirty="0">
                <a:solidFill>
                  <a:srgbClr val="000000"/>
                </a:solidFill>
                <a:latin typeface="Times New Roman" pitchFamily="18" charset="0"/>
              </a:rPr>
              <a:t>P4:S1→S2→S2    0.5×</a:t>
            </a:r>
            <a:r>
              <a:rPr kumimoji="1" lang="en-US" altLang="zh-CN" sz="2000" dirty="0">
                <a:solidFill>
                  <a:srgbClr val="00B050"/>
                </a:solidFill>
                <a:latin typeface="Times New Roman" pitchFamily="18" charset="0"/>
              </a:rPr>
              <a:t>0.8</a:t>
            </a:r>
            <a:r>
              <a:rPr kumimoji="1" lang="en-US" altLang="zh-CN" sz="2000" dirty="0">
                <a:solidFill>
                  <a:srgbClr val="000000"/>
                </a:solidFill>
                <a:latin typeface="Times New Roman" pitchFamily="18" charset="0"/>
              </a:rPr>
              <a:t>×0.5×0.3×0.4×</a:t>
            </a:r>
            <a:r>
              <a:rPr kumimoji="1" lang="en-US" altLang="zh-CN" sz="2000" dirty="0">
                <a:solidFill>
                  <a:srgbClr val="00B050"/>
                </a:solidFill>
                <a:latin typeface="Times New Roman" pitchFamily="18" charset="0"/>
              </a:rPr>
              <a:t>0.7</a:t>
            </a:r>
            <a:r>
              <a:rPr kumimoji="1" lang="zh-CN" altLang="en-US" sz="2000" dirty="0">
                <a:solidFill>
                  <a:srgbClr val="000000"/>
                </a:solidFill>
                <a:latin typeface="Times New Roman" pitchFamily="18" charset="0"/>
              </a:rPr>
              <a:t>＝</a:t>
            </a:r>
            <a:r>
              <a:rPr kumimoji="1" lang="en-US" altLang="zh-CN" sz="2000" dirty="0">
                <a:solidFill>
                  <a:srgbClr val="000000"/>
                </a:solidFill>
                <a:latin typeface="Times New Roman" pitchFamily="18" charset="0"/>
              </a:rPr>
              <a:t>0.0168</a:t>
            </a:r>
          </a:p>
          <a:p>
            <a:pPr eaLnBrk="1" fontAlgn="base" hangingPunct="1">
              <a:spcBef>
                <a:spcPct val="50000"/>
              </a:spcBef>
              <a:spcAft>
                <a:spcPct val="0"/>
              </a:spcAft>
              <a:buFont typeface="宋体" pitchFamily="2" charset="-122"/>
              <a:buAutoNum type="circleNumDbPlain"/>
            </a:pPr>
            <a:r>
              <a:rPr kumimoji="1" lang="en-US" altLang="zh-CN" sz="2000" dirty="0">
                <a:solidFill>
                  <a:srgbClr val="000000"/>
                </a:solidFill>
                <a:latin typeface="Times New Roman" pitchFamily="18" charset="0"/>
              </a:rPr>
              <a:t>P5:S1→S2→S3    0.5×</a:t>
            </a:r>
            <a:r>
              <a:rPr kumimoji="1" lang="en-US" altLang="zh-CN" sz="2000" dirty="0">
                <a:solidFill>
                  <a:srgbClr val="00B050"/>
                </a:solidFill>
                <a:latin typeface="Times New Roman" pitchFamily="18" charset="0"/>
              </a:rPr>
              <a:t>0.8</a:t>
            </a:r>
            <a:r>
              <a:rPr kumimoji="1" lang="en-US" altLang="zh-CN" sz="2000" dirty="0">
                <a:solidFill>
                  <a:srgbClr val="000000"/>
                </a:solidFill>
                <a:latin typeface="Times New Roman" pitchFamily="18" charset="0"/>
              </a:rPr>
              <a:t>×0.5×0.3×0.6×</a:t>
            </a:r>
            <a:r>
              <a:rPr kumimoji="1" lang="en-US" altLang="zh-CN" sz="2000" dirty="0">
                <a:solidFill>
                  <a:srgbClr val="00B050"/>
                </a:solidFill>
                <a:latin typeface="Times New Roman" pitchFamily="18" charset="0"/>
              </a:rPr>
              <a:t>0.5</a:t>
            </a:r>
            <a:r>
              <a:rPr kumimoji="1" lang="zh-CN" altLang="en-US" sz="2000" dirty="0">
                <a:solidFill>
                  <a:srgbClr val="000000"/>
                </a:solidFill>
                <a:latin typeface="Times New Roman" pitchFamily="18" charset="0"/>
              </a:rPr>
              <a:t>＝</a:t>
            </a:r>
            <a:r>
              <a:rPr kumimoji="1" lang="en-US" altLang="zh-CN" sz="2000" dirty="0">
                <a:solidFill>
                  <a:srgbClr val="000000"/>
                </a:solidFill>
                <a:latin typeface="Times New Roman" pitchFamily="18" charset="0"/>
              </a:rPr>
              <a:t>0.018</a:t>
            </a:r>
          </a:p>
          <a:p>
            <a:pPr eaLnBrk="1" fontAlgn="base" hangingPunct="1">
              <a:spcBef>
                <a:spcPct val="50000"/>
              </a:spcBef>
              <a:spcAft>
                <a:spcPct val="0"/>
              </a:spcAft>
              <a:buFont typeface="宋体" pitchFamily="2" charset="-122"/>
              <a:buAutoNum type="circleNumDbPlain"/>
            </a:pPr>
            <a:r>
              <a:rPr kumimoji="1" lang="en-US" altLang="zh-CN" sz="2000" dirty="0">
                <a:solidFill>
                  <a:srgbClr val="000000"/>
                </a:solidFill>
                <a:latin typeface="Times New Roman" pitchFamily="18" charset="0"/>
              </a:rPr>
              <a:t>P6:S2→S2→S2    0.5×</a:t>
            </a:r>
            <a:r>
              <a:rPr kumimoji="1" lang="en-US" altLang="zh-CN" sz="2000" dirty="0">
                <a:solidFill>
                  <a:srgbClr val="A50021"/>
                </a:solidFill>
                <a:latin typeface="Times New Roman" pitchFamily="18" charset="0"/>
              </a:rPr>
              <a:t>0.3</a:t>
            </a:r>
            <a:r>
              <a:rPr kumimoji="1" lang="en-US" altLang="zh-CN" sz="2000" dirty="0">
                <a:solidFill>
                  <a:srgbClr val="000000"/>
                </a:solidFill>
                <a:latin typeface="Times New Roman" pitchFamily="18" charset="0"/>
              </a:rPr>
              <a:t>×0.4×0.3×0.4×</a:t>
            </a:r>
            <a:r>
              <a:rPr kumimoji="1" lang="en-US" altLang="zh-CN" sz="2000" dirty="0">
                <a:solidFill>
                  <a:srgbClr val="00B050"/>
                </a:solidFill>
                <a:latin typeface="Times New Roman" pitchFamily="18" charset="0"/>
              </a:rPr>
              <a:t>0.7</a:t>
            </a:r>
            <a:r>
              <a:rPr kumimoji="1" lang="zh-CN" altLang="en-US" sz="2000" dirty="0">
                <a:solidFill>
                  <a:srgbClr val="000000"/>
                </a:solidFill>
                <a:latin typeface="Times New Roman" pitchFamily="18" charset="0"/>
              </a:rPr>
              <a:t>＝</a:t>
            </a:r>
            <a:r>
              <a:rPr kumimoji="1" lang="en-US" altLang="zh-CN" sz="2000" dirty="0">
                <a:solidFill>
                  <a:srgbClr val="000000"/>
                </a:solidFill>
                <a:latin typeface="Times New Roman" pitchFamily="18" charset="0"/>
              </a:rPr>
              <a:t>0.00504</a:t>
            </a:r>
          </a:p>
          <a:p>
            <a:pPr eaLnBrk="1" fontAlgn="base" hangingPunct="1">
              <a:spcBef>
                <a:spcPct val="50000"/>
              </a:spcBef>
              <a:spcAft>
                <a:spcPct val="0"/>
              </a:spcAft>
              <a:buFont typeface="宋体" pitchFamily="2" charset="-122"/>
              <a:buAutoNum type="circleNumDbPlain"/>
            </a:pPr>
            <a:r>
              <a:rPr kumimoji="1" lang="en-US" altLang="zh-CN" sz="2000" dirty="0">
                <a:solidFill>
                  <a:srgbClr val="000000"/>
                </a:solidFill>
                <a:latin typeface="Times New Roman" pitchFamily="18" charset="0"/>
              </a:rPr>
              <a:t>P7:S2→S2→S3    0.5×</a:t>
            </a:r>
            <a:r>
              <a:rPr kumimoji="1" lang="en-US" altLang="zh-CN" sz="2000" dirty="0">
                <a:solidFill>
                  <a:srgbClr val="A50021"/>
                </a:solidFill>
                <a:latin typeface="Times New Roman" pitchFamily="18" charset="0"/>
              </a:rPr>
              <a:t>0.3</a:t>
            </a:r>
            <a:r>
              <a:rPr kumimoji="1" lang="en-US" altLang="zh-CN" sz="2000" dirty="0">
                <a:solidFill>
                  <a:srgbClr val="000000"/>
                </a:solidFill>
                <a:latin typeface="Times New Roman" pitchFamily="18" charset="0"/>
              </a:rPr>
              <a:t>×0.4×0.3×0.6×</a:t>
            </a:r>
            <a:r>
              <a:rPr kumimoji="1" lang="en-US" altLang="zh-CN" sz="2000" dirty="0">
                <a:solidFill>
                  <a:srgbClr val="00B050"/>
                </a:solidFill>
                <a:latin typeface="Times New Roman" pitchFamily="18" charset="0"/>
              </a:rPr>
              <a:t>0.5</a:t>
            </a:r>
            <a:r>
              <a:rPr kumimoji="1" lang="zh-CN" altLang="en-US" sz="2000" dirty="0">
                <a:solidFill>
                  <a:srgbClr val="000000"/>
                </a:solidFill>
                <a:latin typeface="Times New Roman" pitchFamily="18" charset="0"/>
              </a:rPr>
              <a:t>＝</a:t>
            </a:r>
            <a:r>
              <a:rPr kumimoji="1" lang="en-US" altLang="zh-CN" sz="2000" dirty="0">
                <a:solidFill>
                  <a:srgbClr val="000000"/>
                </a:solidFill>
                <a:latin typeface="Times New Roman" pitchFamily="18" charset="0"/>
              </a:rPr>
              <a:t>0.0054</a:t>
            </a:r>
          </a:p>
        </p:txBody>
      </p:sp>
      <p:sp>
        <p:nvSpPr>
          <p:cNvPr id="8195" name="Text Box 56"/>
          <p:cNvSpPr txBox="1">
            <a:spLocks noChangeArrowheads="1"/>
          </p:cNvSpPr>
          <p:nvPr/>
        </p:nvSpPr>
        <p:spPr bwMode="auto">
          <a:xfrm>
            <a:off x="457200" y="476250"/>
            <a:ext cx="81534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fontAlgn="base" hangingPunct="1">
              <a:spcBef>
                <a:spcPct val="50000"/>
              </a:spcBef>
              <a:spcAft>
                <a:spcPct val="0"/>
              </a:spcAft>
            </a:pPr>
            <a:r>
              <a:rPr kumimoji="1" lang="zh-CN" altLang="en-US" sz="2000" dirty="0">
                <a:solidFill>
                  <a:srgbClr val="000000"/>
                </a:solidFill>
                <a:latin typeface="Times New Roman" pitchFamily="18" charset="0"/>
              </a:rPr>
              <a:t>初始分布 </a:t>
            </a:r>
            <a:r>
              <a:rPr kumimoji="1" lang="en-US" altLang="zh-CN" sz="2000" dirty="0">
                <a:solidFill>
                  <a:srgbClr val="000000"/>
                </a:solidFill>
                <a:latin typeface="Times New Roman" pitchFamily="18" charset="0"/>
              </a:rPr>
              <a:t>π</a:t>
            </a:r>
            <a:r>
              <a:rPr kumimoji="1" lang="zh-CN" altLang="en-US" sz="2000" dirty="0">
                <a:solidFill>
                  <a:srgbClr val="000000"/>
                </a:solidFill>
                <a:latin typeface="Times New Roman" pitchFamily="18" charset="0"/>
              </a:rPr>
              <a:t>＝</a:t>
            </a:r>
            <a:r>
              <a:rPr kumimoji="1" lang="en-US" altLang="zh-CN" sz="2000" dirty="0">
                <a:solidFill>
                  <a:srgbClr val="000000"/>
                </a:solidFill>
                <a:latin typeface="Times New Roman" pitchFamily="18" charset="0"/>
              </a:rPr>
              <a:t>[ 0.5 0.5 0], </a:t>
            </a:r>
            <a:r>
              <a:rPr kumimoji="1" lang="zh-CN" altLang="en-US" sz="2000" dirty="0">
                <a:solidFill>
                  <a:srgbClr val="000000"/>
                </a:solidFill>
                <a:latin typeface="Times New Roman" pitchFamily="18" charset="0"/>
              </a:rPr>
              <a:t>各个状态序列（路径）产生</a:t>
            </a:r>
            <a:r>
              <a:rPr kumimoji="1" lang="en-US" altLang="zh-CN" sz="2000" dirty="0">
                <a:solidFill>
                  <a:srgbClr val="000000"/>
                </a:solidFill>
                <a:latin typeface="Times New Roman" pitchFamily="18" charset="0"/>
              </a:rPr>
              <a:t>O</a:t>
            </a:r>
            <a:r>
              <a:rPr kumimoji="1" lang="zh-CN" altLang="en-US" sz="2000" dirty="0">
                <a:solidFill>
                  <a:srgbClr val="000000"/>
                </a:solidFill>
                <a:latin typeface="Times New Roman" pitchFamily="18" charset="0"/>
              </a:rPr>
              <a:t>的概率为：</a:t>
            </a:r>
          </a:p>
        </p:txBody>
      </p:sp>
      <p:sp>
        <p:nvSpPr>
          <p:cNvPr id="8196" name="矩形 1"/>
          <p:cNvSpPr>
            <a:spLocks noChangeArrowheads="1"/>
          </p:cNvSpPr>
          <p:nvPr/>
        </p:nvSpPr>
        <p:spPr bwMode="auto">
          <a:xfrm>
            <a:off x="277812" y="4267200"/>
            <a:ext cx="8713788"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50000"/>
              </a:lnSpc>
              <a:spcBef>
                <a:spcPct val="50000"/>
              </a:spcBef>
              <a:spcAft>
                <a:spcPct val="0"/>
              </a:spcAft>
            </a:pPr>
            <a:r>
              <a:rPr kumimoji="1" lang="zh-CN" altLang="en-US" sz="2000" dirty="0">
                <a:solidFill>
                  <a:srgbClr val="050507"/>
                </a:solidFill>
                <a:latin typeface="仿宋_GB2312" pitchFamily="49" charset="-122"/>
                <a:ea typeface="仿宋_GB2312" pitchFamily="49" charset="-122"/>
              </a:rPr>
              <a:t>对于</a:t>
            </a:r>
            <a:r>
              <a:rPr kumimoji="1" lang="en-US" altLang="zh-CN" sz="2000" dirty="0">
                <a:solidFill>
                  <a:srgbClr val="050507"/>
                </a:solidFill>
                <a:latin typeface="仿宋_GB2312" pitchFamily="49" charset="-122"/>
                <a:ea typeface="仿宋_GB2312" pitchFamily="49" charset="-122"/>
              </a:rPr>
              <a:t>HMM</a:t>
            </a:r>
            <a:r>
              <a:rPr kumimoji="1" lang="zh-CN" altLang="en-US" sz="2000" dirty="0">
                <a:solidFill>
                  <a:srgbClr val="050507"/>
                </a:solidFill>
                <a:latin typeface="仿宋_GB2312" pitchFamily="49" charset="-122"/>
                <a:ea typeface="仿宋_GB2312" pitchFamily="49" charset="-122"/>
              </a:rPr>
              <a:t>模型，输出</a:t>
            </a:r>
            <a:r>
              <a:rPr kumimoji="1" lang="en-US" altLang="zh-CN" sz="2000" dirty="0" err="1">
                <a:solidFill>
                  <a:srgbClr val="050507"/>
                </a:solidFill>
                <a:latin typeface="仿宋_GB2312" pitchFamily="49" charset="-122"/>
                <a:ea typeface="仿宋_GB2312" pitchFamily="49" charset="-122"/>
              </a:rPr>
              <a:t>aab</a:t>
            </a:r>
            <a:r>
              <a:rPr kumimoji="1" lang="zh-CN" altLang="en-US" sz="2000" dirty="0">
                <a:solidFill>
                  <a:srgbClr val="050507"/>
                </a:solidFill>
                <a:latin typeface="仿宋_GB2312" pitchFamily="49" charset="-122"/>
                <a:ea typeface="仿宋_GB2312" pitchFamily="49" charset="-122"/>
              </a:rPr>
              <a:t>时，并不知道经过了哪一条不同状态组成的路径，因此，求</a:t>
            </a:r>
            <a:r>
              <a:rPr kumimoji="1" lang="en-US" altLang="zh-CN" sz="2000" dirty="0" err="1">
                <a:solidFill>
                  <a:srgbClr val="050507"/>
                </a:solidFill>
                <a:latin typeface="仿宋_GB2312" pitchFamily="49" charset="-122"/>
                <a:ea typeface="仿宋_GB2312" pitchFamily="49" charset="-122"/>
              </a:rPr>
              <a:t>aab</a:t>
            </a:r>
            <a:r>
              <a:rPr kumimoji="1" lang="zh-CN" altLang="en-US" sz="2000" dirty="0">
                <a:solidFill>
                  <a:srgbClr val="050507"/>
                </a:solidFill>
                <a:latin typeface="仿宋_GB2312" pitchFamily="49" charset="-122"/>
                <a:ea typeface="仿宋_GB2312" pitchFamily="49" charset="-122"/>
              </a:rPr>
              <a:t>的输出概率时，将每一种可能路径的的输出概率相加得到的总概率值作为</a:t>
            </a:r>
            <a:r>
              <a:rPr kumimoji="1" lang="en-US" altLang="zh-CN" sz="2000" dirty="0" err="1">
                <a:solidFill>
                  <a:srgbClr val="050507"/>
                </a:solidFill>
                <a:latin typeface="仿宋_GB2312" pitchFamily="49" charset="-122"/>
                <a:ea typeface="仿宋_GB2312" pitchFamily="49" charset="-122"/>
              </a:rPr>
              <a:t>aab</a:t>
            </a:r>
            <a:r>
              <a:rPr kumimoji="1" lang="zh-CN" altLang="en-US" sz="2000" dirty="0">
                <a:solidFill>
                  <a:srgbClr val="050507"/>
                </a:solidFill>
                <a:latin typeface="仿宋_GB2312" pitchFamily="49" charset="-122"/>
                <a:ea typeface="仿宋_GB2312" pitchFamily="49" charset="-122"/>
              </a:rPr>
              <a:t>的输出概率</a:t>
            </a:r>
            <a:r>
              <a:rPr kumimoji="1" lang="en-US" altLang="zh-CN" sz="2000" dirty="0">
                <a:solidFill>
                  <a:srgbClr val="050507"/>
                </a:solidFill>
                <a:latin typeface="仿宋_GB2312" pitchFamily="49" charset="-122"/>
                <a:ea typeface="仿宋_GB2312" pitchFamily="49" charset="-122"/>
              </a:rPr>
              <a:t>: P(</a:t>
            </a:r>
            <a:r>
              <a:rPr kumimoji="1" lang="en-US" altLang="zh-CN" sz="2000" dirty="0" err="1">
                <a:solidFill>
                  <a:srgbClr val="050507"/>
                </a:solidFill>
                <a:latin typeface="仿宋_GB2312" pitchFamily="49" charset="-122"/>
                <a:ea typeface="仿宋_GB2312" pitchFamily="49" charset="-122"/>
              </a:rPr>
              <a:t>O|λ</a:t>
            </a:r>
            <a:r>
              <a:rPr kumimoji="1" lang="en-US" altLang="zh-CN" sz="2000" dirty="0">
                <a:solidFill>
                  <a:srgbClr val="050507"/>
                </a:solidFill>
                <a:latin typeface="仿宋_GB2312" pitchFamily="49" charset="-122"/>
                <a:ea typeface="仿宋_GB2312" pitchFamily="49" charset="-122"/>
              </a:rPr>
              <a:t>)=0.00576+0.0336+0.0096+0.0168+0.018+0.00504+0.0054=</a:t>
            </a:r>
            <a:r>
              <a:rPr kumimoji="1" lang="en-US" altLang="zh-CN" sz="2400" b="1" dirty="0">
                <a:solidFill>
                  <a:srgbClr val="FF0000"/>
                </a:solidFill>
                <a:latin typeface="仿宋_GB2312" pitchFamily="49" charset="-122"/>
                <a:ea typeface="仿宋_GB2312" pitchFamily="49" charset="-122"/>
              </a:rPr>
              <a:t>0.0942</a:t>
            </a:r>
            <a:endParaRPr kumimoji="1" lang="en-US" altLang="zh-CN" sz="2000" b="1" dirty="0">
              <a:solidFill>
                <a:srgbClr val="FF0000"/>
              </a:solidFill>
              <a:latin typeface="仿宋_GB2312" pitchFamily="49" charset="-122"/>
              <a:ea typeface="仿宋_GB2312" pitchFamily="49" charset="-122"/>
            </a:endParaRPr>
          </a:p>
        </p:txBody>
      </p:sp>
    </p:spTree>
    <p:extLst>
      <p:ext uri="{BB962C8B-B14F-4D97-AF65-F5344CB8AC3E}">
        <p14:creationId xmlns:p14="http://schemas.microsoft.com/office/powerpoint/2010/main" val="3819639873"/>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16632"/>
            <a:ext cx="8229600" cy="1143000"/>
          </a:xfrm>
        </p:spPr>
        <p:txBody>
          <a:bodyPr>
            <a:normAutofit/>
          </a:bodyPr>
          <a:lstStyle/>
          <a:p>
            <a:r>
              <a:rPr lang="zh-CN" altLang="en-US" sz="4000" dirty="0" smtClean="0"/>
              <a:t>将线性不可分转化为线性可分</a:t>
            </a:r>
            <a:endParaRPr lang="zh-CN" altLang="en-US" sz="40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340768"/>
            <a:ext cx="4752528" cy="1400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3" name="TextBox 2"/>
              <p:cNvSpPr txBox="1"/>
              <p:nvPr/>
            </p:nvSpPr>
            <p:spPr>
              <a:xfrm>
                <a:off x="5436096" y="1268760"/>
                <a:ext cx="3395801" cy="5170646"/>
              </a:xfrm>
              <a:prstGeom prst="rect">
                <a:avLst/>
              </a:prstGeom>
              <a:noFill/>
            </p:spPr>
            <p:txBody>
              <a:bodyPr wrap="none" rtlCol="0">
                <a:spAutoFit/>
              </a:bodyPr>
              <a:lstStyle/>
              <a:p>
                <a:pPr>
                  <a:lnSpc>
                    <a:spcPct val="150000"/>
                  </a:lnSpc>
                </a:pPr>
                <a:r>
                  <a:rPr lang="zh-CN" altLang="en-US" sz="2000" dirty="0" smtClean="0"/>
                  <a:t>设定</a:t>
                </a:r>
                <a:r>
                  <a:rPr lang="en-US" altLang="zh-CN" sz="2000" i="1" dirty="0" smtClean="0"/>
                  <a:t>G(x)=(x-a)(x-b)</a:t>
                </a:r>
              </a:p>
              <a:p>
                <a:pPr>
                  <a:lnSpc>
                    <a:spcPct val="150000"/>
                  </a:lnSpc>
                </a:pPr>
                <a:r>
                  <a:rPr lang="zh-CN" altLang="en-US" sz="2000" dirty="0" smtClean="0"/>
                  <a:t>当</a:t>
                </a:r>
                <a:r>
                  <a:rPr lang="en-US" altLang="zh-CN" sz="2000" i="1" dirty="0" smtClean="0"/>
                  <a:t>G(x)&gt;0</a:t>
                </a:r>
                <a:r>
                  <a:rPr lang="zh-CN" altLang="en-US" sz="2000" dirty="0" smtClean="0"/>
                  <a:t>，</a:t>
                </a:r>
                <a:r>
                  <a:rPr lang="en-US" altLang="zh-CN" sz="2000" i="1" dirty="0" smtClean="0"/>
                  <a:t>x</a:t>
                </a:r>
                <a:r>
                  <a:rPr lang="zh-CN" altLang="en-US" sz="2000" dirty="0" smtClean="0"/>
                  <a:t>属于</a:t>
                </a:r>
                <a:r>
                  <a:rPr lang="en-US" altLang="zh-CN" sz="2000" i="1" dirty="0" smtClean="0"/>
                  <a:t>w</a:t>
                </a:r>
                <a:r>
                  <a:rPr lang="en-US" altLang="zh-CN" sz="2000" i="1" baseline="-25000" dirty="0" smtClean="0"/>
                  <a:t>1</a:t>
                </a:r>
              </a:p>
              <a:p>
                <a:pPr>
                  <a:lnSpc>
                    <a:spcPct val="150000"/>
                  </a:lnSpc>
                </a:pPr>
                <a:r>
                  <a:rPr lang="zh-CN" altLang="en-US" sz="2000" dirty="0" smtClean="0"/>
                  <a:t>当</a:t>
                </a:r>
                <a:r>
                  <a:rPr lang="en-US" altLang="zh-CN" sz="2000" i="1" dirty="0" smtClean="0"/>
                  <a:t>G(x)&lt;0</a:t>
                </a:r>
                <a:r>
                  <a:rPr lang="zh-CN" altLang="en-US" sz="2000" dirty="0"/>
                  <a:t>，</a:t>
                </a:r>
                <a:r>
                  <a:rPr lang="en-US" altLang="zh-CN" sz="2000" i="1" dirty="0"/>
                  <a:t>x</a:t>
                </a:r>
                <a:r>
                  <a:rPr lang="zh-CN" altLang="en-US" sz="2000" dirty="0"/>
                  <a:t>属于</a:t>
                </a:r>
                <a:r>
                  <a:rPr lang="en-US" altLang="zh-CN" sz="2000" i="1" dirty="0" smtClean="0"/>
                  <a:t>w</a:t>
                </a:r>
                <a:r>
                  <a:rPr lang="en-US" altLang="zh-CN" sz="2000" i="1" baseline="-25000" dirty="0" smtClean="0"/>
                  <a:t>2</a:t>
                </a:r>
              </a:p>
              <a:p>
                <a:pPr>
                  <a:lnSpc>
                    <a:spcPct val="150000"/>
                  </a:lnSpc>
                </a:pPr>
                <a:r>
                  <a:rPr lang="zh-CN" altLang="en-US" sz="2000" dirty="0" smtClean="0"/>
                  <a:t>令</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a:rPr>
                          <m:t>𝑦</m:t>
                        </m:r>
                      </m:e>
                      <m:sub>
                        <m:r>
                          <a:rPr lang="en-US" altLang="zh-CN" sz="2000" b="0" i="1" smtClean="0">
                            <a:latin typeface="Cambria Math"/>
                          </a:rPr>
                          <m:t>1</m:t>
                        </m:r>
                      </m:sub>
                    </m:sSub>
                    <m:r>
                      <a:rPr lang="en-US" altLang="zh-CN" sz="2000" b="0" i="1" smtClean="0">
                        <a:latin typeface="Cambria Math"/>
                      </a:rPr>
                      <m:t>=</m:t>
                    </m:r>
                    <m:sSup>
                      <m:sSupPr>
                        <m:ctrlPr>
                          <a:rPr lang="en-US" altLang="zh-CN" sz="2000" b="0" i="1" smtClean="0">
                            <a:latin typeface="Cambria Math" panose="02040503050406030204" pitchFamily="18" charset="0"/>
                          </a:rPr>
                        </m:ctrlPr>
                      </m:sSupPr>
                      <m:e>
                        <m:r>
                          <a:rPr lang="en-US" altLang="zh-CN" sz="2000" b="0" i="1" smtClean="0">
                            <a:latin typeface="Cambria Math"/>
                          </a:rPr>
                          <m:t>𝑥</m:t>
                        </m:r>
                      </m:e>
                      <m:sup>
                        <m:r>
                          <a:rPr lang="en-US" altLang="zh-CN" sz="2000" b="0" i="1" smtClean="0">
                            <a:latin typeface="Cambria Math"/>
                          </a:rPr>
                          <m:t>2</m:t>
                        </m:r>
                      </m:sup>
                    </m:sSup>
                    <m:r>
                      <a:rPr lang="en-US" altLang="zh-CN" sz="2000" b="0" i="1" smtClean="0">
                        <a:latin typeface="Cambria Math"/>
                      </a:rPr>
                      <m:t>,</m:t>
                    </m:r>
                    <m:sSub>
                      <m:sSubPr>
                        <m:ctrlPr>
                          <a:rPr lang="en-US" altLang="zh-CN" sz="2000" b="0" i="1" smtClean="0">
                            <a:latin typeface="Cambria Math" panose="02040503050406030204" pitchFamily="18" charset="0"/>
                          </a:rPr>
                        </m:ctrlPr>
                      </m:sSubPr>
                      <m:e>
                        <m:r>
                          <a:rPr lang="en-US" altLang="zh-CN" sz="2000" b="0" i="1" smtClean="0">
                            <a:latin typeface="Cambria Math"/>
                          </a:rPr>
                          <m:t>𝑦</m:t>
                        </m:r>
                      </m:e>
                      <m:sub>
                        <m:r>
                          <a:rPr lang="en-US" altLang="zh-CN" sz="2000" b="0" i="1" smtClean="0">
                            <a:latin typeface="Cambria Math"/>
                          </a:rPr>
                          <m:t>2</m:t>
                        </m:r>
                      </m:sub>
                    </m:sSub>
                    <m:r>
                      <a:rPr lang="en-US" altLang="zh-CN" sz="2000" b="0" i="1" smtClean="0">
                        <a:latin typeface="Cambria Math"/>
                      </a:rPr>
                      <m:t>=</m:t>
                    </m:r>
                    <m:r>
                      <a:rPr lang="en-US" altLang="zh-CN" sz="2000" b="0" i="1" smtClean="0">
                        <a:latin typeface="Cambria Math"/>
                      </a:rPr>
                      <m:t>𝑥</m:t>
                    </m:r>
                  </m:oMath>
                </a14:m>
                <a:endParaRPr lang="en-US" altLang="zh-CN" sz="2000" dirty="0" smtClean="0"/>
              </a:p>
              <a:p>
                <a:pPr>
                  <a:lnSpc>
                    <a:spcPct val="150000"/>
                  </a:lnSpc>
                </a:pPr>
                <a:r>
                  <a:rPr lang="zh-CN" altLang="en-US" sz="2000" dirty="0" smtClean="0"/>
                  <a:t>将</a:t>
                </a:r>
                <a:r>
                  <a:rPr lang="en-US" altLang="zh-CN" sz="2000" dirty="0" smtClean="0"/>
                  <a:t>1</a:t>
                </a:r>
                <a:r>
                  <a:rPr lang="zh-CN" altLang="en-US" sz="2000" dirty="0" smtClean="0"/>
                  <a:t>维升到</a:t>
                </a:r>
                <a:r>
                  <a:rPr lang="en-US" altLang="zh-CN" sz="2000" dirty="0" smtClean="0"/>
                  <a:t>2</a:t>
                </a:r>
                <a:r>
                  <a:rPr lang="zh-CN" altLang="en-US" sz="2000" dirty="0" smtClean="0"/>
                  <a:t>维，有：</a:t>
                </a:r>
                <a:endParaRPr lang="en-US" altLang="zh-CN" sz="2000" dirty="0" smtClean="0"/>
              </a:p>
              <a:p>
                <a:pPr>
                  <a:lnSpc>
                    <a:spcPct val="150000"/>
                  </a:lnSpc>
                </a:pPr>
                <a14:m>
                  <m:oMathPara xmlns:m="http://schemas.openxmlformats.org/officeDocument/2006/math">
                    <m:oMathParaPr>
                      <m:jc m:val="centerGroup"/>
                    </m:oMathParaPr>
                    <m:oMath xmlns:m="http://schemas.openxmlformats.org/officeDocument/2006/math">
                      <m:r>
                        <m:rPr>
                          <m:sty m:val="p"/>
                        </m:rPr>
                        <a:rPr lang="en-US" altLang="zh-CN" sz="2000" dirty="0">
                          <a:latin typeface="Cambria Math"/>
                        </a:rPr>
                        <m:t>G</m:t>
                      </m:r>
                      <m:d>
                        <m:dPr>
                          <m:ctrlPr>
                            <a:rPr lang="en-US" altLang="zh-CN" sz="2000" i="1" dirty="0">
                              <a:latin typeface="Cambria Math" panose="02040503050406030204" pitchFamily="18" charset="0"/>
                            </a:rPr>
                          </m:ctrlPr>
                        </m:dPr>
                        <m:e>
                          <m:r>
                            <m:rPr>
                              <m:sty m:val="p"/>
                            </m:rPr>
                            <a:rPr lang="en-US" altLang="zh-CN" sz="2000" b="0" i="0" dirty="0" smtClean="0">
                              <a:latin typeface="Cambria Math"/>
                            </a:rPr>
                            <m:t>x</m:t>
                          </m:r>
                        </m:e>
                      </m:d>
                      <m:r>
                        <a:rPr lang="en-US" altLang="zh-CN" sz="2000" b="0" i="0" dirty="0" smtClean="0">
                          <a:latin typeface="Cambria Math"/>
                        </a:rPr>
                        <m:t>=</m:t>
                      </m:r>
                      <m:d>
                        <m:dPr>
                          <m:ctrlPr>
                            <a:rPr lang="en-US" altLang="zh-CN" sz="2000" b="0" i="1" dirty="0" smtClean="0">
                              <a:latin typeface="Cambria Math" panose="02040503050406030204" pitchFamily="18" charset="0"/>
                            </a:rPr>
                          </m:ctrlPr>
                        </m:dPr>
                        <m:e>
                          <m:r>
                            <a:rPr lang="en-US" altLang="zh-CN" sz="2000" b="0" i="1" dirty="0" smtClean="0">
                              <a:latin typeface="Cambria Math"/>
                            </a:rPr>
                            <m:t>𝑥</m:t>
                          </m:r>
                          <m:r>
                            <a:rPr lang="en-US" altLang="zh-CN" sz="2000" b="0" i="1" dirty="0" smtClean="0">
                              <a:latin typeface="Cambria Math"/>
                            </a:rPr>
                            <m:t>−</m:t>
                          </m:r>
                          <m:r>
                            <a:rPr lang="en-US" altLang="zh-CN" sz="2000" b="0" i="1" dirty="0" smtClean="0">
                              <a:latin typeface="Cambria Math"/>
                            </a:rPr>
                            <m:t>𝑎</m:t>
                          </m:r>
                        </m:e>
                      </m:d>
                      <m:d>
                        <m:dPr>
                          <m:ctrlPr>
                            <a:rPr lang="en-US" altLang="zh-CN" sz="2000" b="0" i="1" dirty="0" smtClean="0">
                              <a:latin typeface="Cambria Math" panose="02040503050406030204" pitchFamily="18" charset="0"/>
                            </a:rPr>
                          </m:ctrlPr>
                        </m:dPr>
                        <m:e>
                          <m:r>
                            <m:rPr>
                              <m:sty m:val="p"/>
                            </m:rPr>
                            <a:rPr lang="en-US" altLang="zh-CN" sz="2000" b="0" i="0" dirty="0" smtClean="0">
                              <a:latin typeface="Cambria Math"/>
                            </a:rPr>
                            <m:t>x</m:t>
                          </m:r>
                          <m:r>
                            <a:rPr lang="en-US" altLang="zh-CN" sz="2000" b="0" i="0" dirty="0" smtClean="0">
                              <a:latin typeface="Cambria Math"/>
                            </a:rPr>
                            <m:t>−</m:t>
                          </m:r>
                          <m:r>
                            <m:rPr>
                              <m:sty m:val="p"/>
                            </m:rPr>
                            <a:rPr lang="en-US" altLang="zh-CN" sz="2000" b="0" i="0" dirty="0" smtClean="0">
                              <a:latin typeface="Cambria Math"/>
                            </a:rPr>
                            <m:t>b</m:t>
                          </m:r>
                        </m:e>
                      </m:d>
                    </m:oMath>
                  </m:oMathPara>
                </a14:m>
                <a:endParaRPr lang="en-US" altLang="zh-CN" sz="2000" b="0" dirty="0" smtClean="0"/>
              </a:p>
              <a:p>
                <a:pPr>
                  <a:lnSpc>
                    <a:spcPct val="150000"/>
                  </a:lnSpc>
                </a:pPr>
                <a14:m>
                  <m:oMathPara xmlns:m="http://schemas.openxmlformats.org/officeDocument/2006/math">
                    <m:oMathParaPr>
                      <m:jc m:val="centerGroup"/>
                    </m:oMathParaPr>
                    <m:oMath xmlns:m="http://schemas.openxmlformats.org/officeDocument/2006/math">
                      <m:r>
                        <a:rPr lang="en-US" altLang="zh-CN" sz="2000" b="0" i="1" smtClean="0">
                          <a:latin typeface="Cambria Math"/>
                        </a:rPr>
                        <m:t>=</m:t>
                      </m:r>
                      <m:sSup>
                        <m:sSupPr>
                          <m:ctrlPr>
                            <a:rPr lang="en-US" altLang="zh-CN" sz="2000" b="0" i="1" smtClean="0">
                              <a:latin typeface="Cambria Math" panose="02040503050406030204" pitchFamily="18" charset="0"/>
                            </a:rPr>
                          </m:ctrlPr>
                        </m:sSupPr>
                        <m:e>
                          <m:r>
                            <a:rPr lang="en-US" altLang="zh-CN" sz="2000" b="0" i="1" smtClean="0">
                              <a:latin typeface="Cambria Math"/>
                            </a:rPr>
                            <m:t>𝑥</m:t>
                          </m:r>
                        </m:e>
                        <m:sup>
                          <m:r>
                            <a:rPr lang="en-US" altLang="zh-CN" sz="2000" b="0" i="1" smtClean="0">
                              <a:latin typeface="Cambria Math"/>
                            </a:rPr>
                            <m:t>2</m:t>
                          </m:r>
                        </m:sup>
                      </m:sSup>
                      <m:r>
                        <a:rPr lang="en-US" altLang="zh-CN" sz="2000" b="0" i="1" smtClean="0">
                          <a:latin typeface="Cambria Math"/>
                        </a:rPr>
                        <m:t>−</m:t>
                      </m:r>
                      <m:d>
                        <m:dPr>
                          <m:ctrlPr>
                            <a:rPr lang="en-US" altLang="zh-CN" sz="2000" b="0" i="1" smtClean="0">
                              <a:latin typeface="Cambria Math" panose="02040503050406030204" pitchFamily="18" charset="0"/>
                            </a:rPr>
                          </m:ctrlPr>
                        </m:dPr>
                        <m:e>
                          <m:r>
                            <a:rPr lang="en-US" altLang="zh-CN" sz="2000" b="0" i="1" smtClean="0">
                              <a:latin typeface="Cambria Math"/>
                            </a:rPr>
                            <m:t>𝑎</m:t>
                          </m:r>
                          <m:r>
                            <a:rPr lang="en-US" altLang="zh-CN" sz="2000" b="0" i="1" smtClean="0">
                              <a:latin typeface="Cambria Math"/>
                            </a:rPr>
                            <m:t>+</m:t>
                          </m:r>
                          <m:r>
                            <a:rPr lang="en-US" altLang="zh-CN" sz="2000" b="0" i="1" smtClean="0">
                              <a:latin typeface="Cambria Math"/>
                            </a:rPr>
                            <m:t>𝑏</m:t>
                          </m:r>
                        </m:e>
                      </m:d>
                      <m:r>
                        <a:rPr lang="en-US" altLang="zh-CN" sz="2000" b="0" i="1" smtClean="0">
                          <a:latin typeface="Cambria Math"/>
                        </a:rPr>
                        <m:t>𝑥</m:t>
                      </m:r>
                      <m:r>
                        <a:rPr lang="en-US" altLang="zh-CN" sz="2000" b="0" i="1" smtClean="0">
                          <a:latin typeface="Cambria Math"/>
                        </a:rPr>
                        <m:t>+</m:t>
                      </m:r>
                      <m:r>
                        <a:rPr lang="en-US" altLang="zh-CN" sz="2000" b="0" i="1" smtClean="0">
                          <a:latin typeface="Cambria Math"/>
                        </a:rPr>
                        <m:t>𝑎𝑏</m:t>
                      </m:r>
                    </m:oMath>
                  </m:oMathPara>
                </a14:m>
                <a:endParaRPr lang="en-US" altLang="zh-CN" sz="2000" b="0" dirty="0" smtClean="0"/>
              </a:p>
              <a:p>
                <a:pPr>
                  <a:lnSpc>
                    <a:spcPct val="150000"/>
                  </a:lnSpc>
                </a:pPr>
                <a14:m>
                  <m:oMathPara xmlns:m="http://schemas.openxmlformats.org/officeDocument/2006/math">
                    <m:oMathParaPr>
                      <m:jc m:val="centerGroup"/>
                    </m:oMathParaPr>
                    <m:oMath xmlns:m="http://schemas.openxmlformats.org/officeDocument/2006/math">
                      <m:r>
                        <a:rPr lang="en-US" altLang="zh-CN" sz="2000" b="0" i="1" smtClean="0">
                          <a:latin typeface="Cambria Math"/>
                        </a:rPr>
                        <m:t>=</m:t>
                      </m:r>
                      <m:sSub>
                        <m:sSubPr>
                          <m:ctrlPr>
                            <a:rPr lang="en-US" altLang="zh-CN" sz="2000" b="0" i="1" smtClean="0">
                              <a:latin typeface="Cambria Math" panose="02040503050406030204" pitchFamily="18" charset="0"/>
                            </a:rPr>
                          </m:ctrlPr>
                        </m:sSubPr>
                        <m:e>
                          <m:r>
                            <a:rPr lang="en-US" altLang="zh-CN" sz="2000" b="0" i="1" smtClean="0">
                              <a:latin typeface="Cambria Math"/>
                            </a:rPr>
                            <m:t>𝑦</m:t>
                          </m:r>
                        </m:e>
                        <m:sub>
                          <m:r>
                            <a:rPr lang="en-US" altLang="zh-CN" sz="2000" b="0" i="1" smtClean="0">
                              <a:latin typeface="Cambria Math"/>
                            </a:rPr>
                            <m:t>1</m:t>
                          </m:r>
                        </m:sub>
                      </m:sSub>
                      <m:r>
                        <a:rPr lang="en-US" altLang="zh-CN" sz="2000" b="0" i="1" smtClean="0">
                          <a:latin typeface="Cambria Math"/>
                        </a:rPr>
                        <m:t>−</m:t>
                      </m:r>
                      <m:d>
                        <m:dPr>
                          <m:ctrlPr>
                            <a:rPr lang="en-US" altLang="zh-CN" sz="2000" b="0" i="1" smtClean="0">
                              <a:latin typeface="Cambria Math" panose="02040503050406030204" pitchFamily="18" charset="0"/>
                            </a:rPr>
                          </m:ctrlPr>
                        </m:dPr>
                        <m:e>
                          <m:r>
                            <a:rPr lang="en-US" altLang="zh-CN" sz="2000" b="0" i="1" smtClean="0">
                              <a:latin typeface="Cambria Math"/>
                            </a:rPr>
                            <m:t>𝑎</m:t>
                          </m:r>
                          <m:r>
                            <a:rPr lang="en-US" altLang="zh-CN" sz="2000" b="0" i="1" smtClean="0">
                              <a:latin typeface="Cambria Math"/>
                            </a:rPr>
                            <m:t>+</m:t>
                          </m:r>
                          <m:r>
                            <a:rPr lang="en-US" altLang="zh-CN" sz="2000" b="0" i="1" smtClean="0">
                              <a:latin typeface="Cambria Math"/>
                            </a:rPr>
                            <m:t>𝑏</m:t>
                          </m:r>
                        </m:e>
                      </m:d>
                      <m:sSub>
                        <m:sSubPr>
                          <m:ctrlPr>
                            <a:rPr lang="en-US" altLang="zh-CN" sz="2000" b="0" i="1" smtClean="0">
                              <a:latin typeface="Cambria Math" panose="02040503050406030204" pitchFamily="18" charset="0"/>
                            </a:rPr>
                          </m:ctrlPr>
                        </m:sSubPr>
                        <m:e>
                          <m:r>
                            <a:rPr lang="en-US" altLang="zh-CN" sz="2000" b="0" i="1" smtClean="0">
                              <a:latin typeface="Cambria Math"/>
                            </a:rPr>
                            <m:t>𝑦</m:t>
                          </m:r>
                        </m:e>
                        <m:sub>
                          <m:r>
                            <a:rPr lang="en-US" altLang="zh-CN" sz="2000" b="0" i="1" smtClean="0">
                              <a:latin typeface="Cambria Math"/>
                            </a:rPr>
                            <m:t>2</m:t>
                          </m:r>
                        </m:sub>
                      </m:sSub>
                      <m:r>
                        <a:rPr lang="en-US" altLang="zh-CN" sz="2000" b="0" i="1" smtClean="0">
                          <a:latin typeface="Cambria Math"/>
                        </a:rPr>
                        <m:t>+</m:t>
                      </m:r>
                      <m:r>
                        <a:rPr lang="en-US" altLang="zh-CN" sz="2000" b="0" i="1" smtClean="0">
                          <a:latin typeface="Cambria Math"/>
                        </a:rPr>
                        <m:t>𝑎𝑏</m:t>
                      </m:r>
                    </m:oMath>
                  </m:oMathPara>
                </a14:m>
                <a:endParaRPr lang="en-US" altLang="zh-CN" sz="2000" dirty="0" smtClean="0"/>
              </a:p>
              <a:p>
                <a:pPr>
                  <a:lnSpc>
                    <a:spcPct val="150000"/>
                  </a:lnSpc>
                </a:pPr>
                <a:r>
                  <a:rPr lang="zh-CN" altLang="en-US" sz="2000" dirty="0"/>
                  <a:t>于是在</a:t>
                </a:r>
                <a:r>
                  <a:rPr lang="en-US" altLang="zh-CN" sz="2000" dirty="0"/>
                  <a:t>2</a:t>
                </a:r>
                <a:r>
                  <a:rPr lang="zh-CN" altLang="en-US" sz="2000" dirty="0" smtClean="0"/>
                  <a:t>维空间中有：</a:t>
                </a:r>
                <a:endParaRPr lang="en-US" altLang="zh-CN" sz="2000" dirty="0" smtClean="0"/>
              </a:p>
              <a:p>
                <a:pPr>
                  <a:lnSpc>
                    <a:spcPct val="150000"/>
                  </a:lnSpc>
                </a:pPr>
                <a14:m>
                  <m:oMathPara xmlns:m="http://schemas.openxmlformats.org/officeDocument/2006/math">
                    <m:oMathParaPr>
                      <m:jc m:val="centerGroup"/>
                    </m:oMathParaPr>
                    <m:oMath xmlns:m="http://schemas.openxmlformats.org/officeDocument/2006/math">
                      <m:r>
                        <a:rPr lang="en-US" altLang="zh-CN" sz="2000" b="0" i="1" smtClean="0">
                          <a:latin typeface="Cambria Math"/>
                        </a:rPr>
                        <m:t>𝐺</m:t>
                      </m:r>
                      <m:d>
                        <m:dPr>
                          <m:ctrlPr>
                            <a:rPr lang="en-US" altLang="zh-CN" sz="2000" b="0" i="1" smtClean="0">
                              <a:latin typeface="Cambria Math" panose="02040503050406030204" pitchFamily="18" charset="0"/>
                            </a:rPr>
                          </m:ctrlPr>
                        </m:dPr>
                        <m:e>
                          <m:r>
                            <a:rPr lang="en-US" altLang="zh-CN" sz="2000" b="0" i="1" smtClean="0">
                              <a:latin typeface="Cambria Math"/>
                            </a:rPr>
                            <m:t>𝑦</m:t>
                          </m:r>
                        </m:e>
                      </m:d>
                      <m:r>
                        <a:rPr lang="en-US" altLang="zh-CN" sz="2000" b="0" i="1" smtClean="0">
                          <a:latin typeface="Cambria Math"/>
                        </a:rPr>
                        <m:t>=</m:t>
                      </m:r>
                      <m:sSub>
                        <m:sSubPr>
                          <m:ctrlPr>
                            <a:rPr lang="en-US" altLang="zh-CN" sz="2000" i="1">
                              <a:latin typeface="Cambria Math" panose="02040503050406030204" pitchFamily="18" charset="0"/>
                            </a:rPr>
                          </m:ctrlPr>
                        </m:sSubPr>
                        <m:e>
                          <m:r>
                            <a:rPr lang="en-US" altLang="zh-CN" sz="2000" i="1">
                              <a:latin typeface="Cambria Math"/>
                            </a:rPr>
                            <m:t>𝑦</m:t>
                          </m:r>
                        </m:e>
                        <m:sub>
                          <m:r>
                            <a:rPr lang="en-US" altLang="zh-CN" sz="2000" i="1">
                              <a:latin typeface="Cambria Math"/>
                            </a:rPr>
                            <m:t>1</m:t>
                          </m:r>
                        </m:sub>
                      </m:sSub>
                      <m:r>
                        <a:rPr lang="en-US" altLang="zh-CN" sz="2000" i="1">
                          <a:latin typeface="Cambria Math"/>
                        </a:rPr>
                        <m:t>−</m:t>
                      </m:r>
                      <m:d>
                        <m:dPr>
                          <m:ctrlPr>
                            <a:rPr lang="en-US" altLang="zh-CN" sz="2000" i="1">
                              <a:latin typeface="Cambria Math" panose="02040503050406030204" pitchFamily="18" charset="0"/>
                            </a:rPr>
                          </m:ctrlPr>
                        </m:dPr>
                        <m:e>
                          <m:r>
                            <a:rPr lang="en-US" altLang="zh-CN" sz="2000" i="1">
                              <a:latin typeface="Cambria Math"/>
                            </a:rPr>
                            <m:t>𝑎</m:t>
                          </m:r>
                          <m:r>
                            <a:rPr lang="en-US" altLang="zh-CN" sz="2000" i="1">
                              <a:latin typeface="Cambria Math"/>
                            </a:rPr>
                            <m:t>+</m:t>
                          </m:r>
                          <m:r>
                            <a:rPr lang="en-US" altLang="zh-CN" sz="2000" i="1">
                              <a:latin typeface="Cambria Math"/>
                            </a:rPr>
                            <m:t>𝑏</m:t>
                          </m:r>
                        </m:e>
                      </m:d>
                      <m:sSub>
                        <m:sSubPr>
                          <m:ctrlPr>
                            <a:rPr lang="en-US" altLang="zh-CN" sz="2000" i="1">
                              <a:latin typeface="Cambria Math" panose="02040503050406030204" pitchFamily="18" charset="0"/>
                            </a:rPr>
                          </m:ctrlPr>
                        </m:sSubPr>
                        <m:e>
                          <m:r>
                            <a:rPr lang="en-US" altLang="zh-CN" sz="2000" i="1">
                              <a:latin typeface="Cambria Math"/>
                            </a:rPr>
                            <m:t>𝑦</m:t>
                          </m:r>
                        </m:e>
                        <m:sub>
                          <m:r>
                            <a:rPr lang="en-US" altLang="zh-CN" sz="2000" i="1">
                              <a:latin typeface="Cambria Math"/>
                            </a:rPr>
                            <m:t>2</m:t>
                          </m:r>
                        </m:sub>
                      </m:sSub>
                      <m:r>
                        <a:rPr lang="en-US" altLang="zh-CN" sz="2000" i="1">
                          <a:latin typeface="Cambria Math"/>
                        </a:rPr>
                        <m:t>+</m:t>
                      </m:r>
                      <m:r>
                        <a:rPr lang="en-US" altLang="zh-CN" sz="2000" i="1">
                          <a:latin typeface="Cambria Math"/>
                        </a:rPr>
                        <m:t>𝑎𝑏</m:t>
                      </m:r>
                    </m:oMath>
                  </m:oMathPara>
                </a14:m>
                <a:endParaRPr lang="en-US" altLang="zh-CN" sz="2000" dirty="0" smtClean="0"/>
              </a:p>
              <a:p>
                <a:pPr>
                  <a:lnSpc>
                    <a:spcPct val="150000"/>
                  </a:lnSpc>
                </a:pPr>
                <a:r>
                  <a:rPr lang="zh-CN" altLang="en-US" sz="2000" b="1" dirty="0" smtClean="0"/>
                  <a:t>称为</a:t>
                </a:r>
                <a:r>
                  <a:rPr lang="zh-CN" altLang="en-US" sz="2000" b="1" dirty="0" smtClean="0">
                    <a:solidFill>
                      <a:srgbClr val="FF0000"/>
                    </a:solidFill>
                  </a:rPr>
                  <a:t>广义</a:t>
                </a:r>
                <a:r>
                  <a:rPr lang="zh-CN" altLang="en-US" sz="2000" b="1" dirty="0">
                    <a:solidFill>
                      <a:srgbClr val="FF0000"/>
                    </a:solidFill>
                  </a:rPr>
                  <a:t>线性判别</a:t>
                </a:r>
                <a:r>
                  <a:rPr lang="zh-CN" altLang="en-US" sz="2000" b="1" dirty="0"/>
                  <a:t>函数</a:t>
                </a:r>
              </a:p>
            </p:txBody>
          </p:sp>
        </mc:Choice>
        <mc:Fallback xmlns="">
          <p:sp>
            <p:nvSpPr>
              <p:cNvPr id="3" name="TextBox 2"/>
              <p:cNvSpPr txBox="1">
                <a:spLocks noRot="1" noChangeAspect="1" noMove="1" noResize="1" noEditPoints="1" noAdjustHandles="1" noChangeArrowheads="1" noChangeShapeType="1" noTextEdit="1"/>
              </p:cNvSpPr>
              <p:nvPr/>
            </p:nvSpPr>
            <p:spPr>
              <a:xfrm>
                <a:off x="5436096" y="1268760"/>
                <a:ext cx="3395801" cy="5170646"/>
              </a:xfrm>
              <a:prstGeom prst="rect">
                <a:avLst/>
              </a:prstGeom>
              <a:blipFill rotWithShape="1">
                <a:blip r:embed="rId4"/>
                <a:stretch>
                  <a:fillRect l="-1975"/>
                </a:stretch>
              </a:blipFill>
            </p:spPr>
            <p:txBody>
              <a:bodyPr/>
              <a:lstStyle/>
              <a:p>
                <a:r>
                  <a:rPr lang="zh-CN" altLang="en-US">
                    <a:noFill/>
                  </a:rPr>
                  <a:t> </a:t>
                </a:r>
              </a:p>
            </p:txBody>
          </p:sp>
        </mc:Fallback>
      </mc:AlternateContent>
      <p:sp>
        <p:nvSpPr>
          <p:cNvPr id="4" name="TextBox 3"/>
          <p:cNvSpPr txBox="1"/>
          <p:nvPr/>
        </p:nvSpPr>
        <p:spPr>
          <a:xfrm>
            <a:off x="287947" y="5589240"/>
            <a:ext cx="4572085" cy="707886"/>
          </a:xfrm>
          <a:prstGeom prst="rect">
            <a:avLst/>
          </a:prstGeom>
          <a:noFill/>
        </p:spPr>
        <p:txBody>
          <a:bodyPr wrap="none" rtlCol="0">
            <a:spAutoFit/>
          </a:bodyPr>
          <a:lstStyle/>
          <a:p>
            <a:r>
              <a:rPr lang="zh-CN" altLang="en-US" sz="2000" b="1" dirty="0" smtClean="0">
                <a:solidFill>
                  <a:srgbClr val="FF0000"/>
                </a:solidFill>
              </a:rPr>
              <a:t>启示：</a:t>
            </a:r>
            <a:r>
              <a:rPr lang="zh-CN" altLang="en-US" sz="2000" b="1" dirty="0">
                <a:solidFill>
                  <a:srgbClr val="FF0000"/>
                </a:solidFill>
              </a:rPr>
              <a:t>提升维数可以解决不可</a:t>
            </a:r>
            <a:r>
              <a:rPr lang="zh-CN" altLang="en-US" sz="2000" b="1" dirty="0" smtClean="0">
                <a:solidFill>
                  <a:srgbClr val="FF0000"/>
                </a:solidFill>
              </a:rPr>
              <a:t>分问题！</a:t>
            </a:r>
            <a:endParaRPr lang="en-US" altLang="zh-CN" sz="2000" b="1" dirty="0" smtClean="0">
              <a:solidFill>
                <a:srgbClr val="FF0000"/>
              </a:solidFill>
            </a:endParaRPr>
          </a:p>
          <a:p>
            <a:r>
              <a:rPr lang="zh-CN" altLang="en-US" sz="2000" b="1" dirty="0">
                <a:solidFill>
                  <a:srgbClr val="FF0000"/>
                </a:solidFill>
              </a:rPr>
              <a:t>二维</a:t>
            </a:r>
            <a:r>
              <a:rPr lang="en-US" altLang="zh-CN" sz="2000" b="1" dirty="0" smtClean="0">
                <a:solidFill>
                  <a:srgbClr val="FF0000"/>
                </a:solidFill>
              </a:rPr>
              <a:t>XOR</a:t>
            </a:r>
            <a:r>
              <a:rPr lang="zh-CN" altLang="en-US" sz="2000" b="1" dirty="0" smtClean="0">
                <a:solidFill>
                  <a:srgbClr val="FF0000"/>
                </a:solidFill>
              </a:rPr>
              <a:t>问题能在高维空间中可分吗？</a:t>
            </a:r>
            <a:endParaRPr lang="zh-CN" altLang="en-US" sz="2000" b="1" dirty="0">
              <a:solidFill>
                <a:srgbClr val="FF0000"/>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t>6</a:t>
            </a:fld>
            <a:endParaRPr lang="zh-CN" altLang="en-US"/>
          </a:p>
        </p:txBody>
      </p:sp>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3063813"/>
            <a:ext cx="3566266" cy="2088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1354518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4675" y="304801"/>
            <a:ext cx="8001000" cy="914400"/>
          </a:xfrm>
        </p:spPr>
        <p:txBody>
          <a:bodyPr/>
          <a:lstStyle/>
          <a:p>
            <a:r>
              <a:rPr lang="en-US" altLang="zh-CN" dirty="0" smtClean="0"/>
              <a:t>HMM</a:t>
            </a:r>
            <a:r>
              <a:rPr lang="zh-CN" altLang="en-US" dirty="0" smtClean="0"/>
              <a:t>组成示意图</a:t>
            </a:r>
            <a:endParaRPr lang="zh-CN" altLang="en-US" dirty="0"/>
          </a:p>
        </p:txBody>
      </p:sp>
      <p:sp>
        <p:nvSpPr>
          <p:cNvPr id="4" name="日期占位符 3"/>
          <p:cNvSpPr>
            <a:spLocks noGrp="1"/>
          </p:cNvSpPr>
          <p:nvPr>
            <p:ph type="dt" sz="half" idx="10"/>
          </p:nvPr>
        </p:nvSpPr>
        <p:spPr/>
        <p:txBody>
          <a:bodyPr/>
          <a:lstStyle/>
          <a:p>
            <a:pPr>
              <a:defRPr/>
            </a:pPr>
            <a:fld id="{532ABBA1-5672-4AE4-8EA2-4E2CF256075D}" type="datetime1">
              <a:rPr lang="zh-CN" altLang="en-US" smtClean="0">
                <a:solidFill>
                  <a:srgbClr val="000000"/>
                </a:solidFill>
              </a:rPr>
              <a:pPr>
                <a:defRPr/>
              </a:pPr>
              <a:t>2018-05-13</a:t>
            </a:fld>
            <a:endParaRPr lang="en-US" altLang="zh-CN">
              <a:solidFill>
                <a:srgbClr val="000000"/>
              </a:solidFill>
            </a:endParaRPr>
          </a:p>
        </p:txBody>
      </p:sp>
      <p:sp>
        <p:nvSpPr>
          <p:cNvPr id="5" name="灯片编号占位符 4"/>
          <p:cNvSpPr>
            <a:spLocks noGrp="1"/>
          </p:cNvSpPr>
          <p:nvPr>
            <p:ph type="sldNum" sz="quarter" idx="12"/>
          </p:nvPr>
        </p:nvSpPr>
        <p:spPr/>
        <p:txBody>
          <a:bodyPr/>
          <a:lstStyle/>
          <a:p>
            <a:pPr>
              <a:defRPr/>
            </a:pPr>
            <a:fld id="{5CCA2B29-A87C-4865-B288-E9320F63FB91}" type="slidenum">
              <a:rPr lang="en-US" altLang="zh-CN" smtClean="0">
                <a:solidFill>
                  <a:srgbClr val="000000"/>
                </a:solidFill>
              </a:rPr>
              <a:pPr>
                <a:defRPr/>
              </a:pPr>
              <a:t>60</a:t>
            </a:fld>
            <a:endParaRPr lang="en-US" altLang="zh-CN">
              <a:solidFill>
                <a:srgbClr val="000000"/>
              </a:solidFill>
            </a:endParaRPr>
          </a:p>
        </p:txBody>
      </p:sp>
      <p:sp>
        <p:nvSpPr>
          <p:cNvPr id="6" name="Rectangle 2"/>
          <p:cNvSpPr>
            <a:spLocks noChangeArrowheads="1"/>
          </p:cNvSpPr>
          <p:nvPr/>
        </p:nvSpPr>
        <p:spPr bwMode="auto">
          <a:xfrm>
            <a:off x="601662" y="1981200"/>
            <a:ext cx="2127250" cy="1143000"/>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wrap="none" anchor="ctr"/>
          <a:lstStyle/>
          <a:p>
            <a:pPr algn="ctr" fontAlgn="base">
              <a:spcBef>
                <a:spcPct val="0"/>
              </a:spcBef>
              <a:spcAft>
                <a:spcPct val="0"/>
              </a:spcAft>
            </a:pPr>
            <a:r>
              <a:rPr kumimoji="1" lang="en-US" altLang="zh-CN" sz="2800" b="1">
                <a:solidFill>
                  <a:srgbClr val="000000"/>
                </a:solidFill>
                <a:latin typeface="Times New Roman" pitchFamily="18" charset="0"/>
              </a:rPr>
              <a:t>Markov</a:t>
            </a:r>
            <a:r>
              <a:rPr kumimoji="1" lang="zh-CN" altLang="en-US" sz="2800" b="1">
                <a:solidFill>
                  <a:srgbClr val="000000"/>
                </a:solidFill>
                <a:latin typeface="Times New Roman" pitchFamily="18" charset="0"/>
              </a:rPr>
              <a:t>链</a:t>
            </a:r>
          </a:p>
          <a:p>
            <a:pPr algn="ctr" fontAlgn="base">
              <a:spcBef>
                <a:spcPct val="0"/>
              </a:spcBef>
              <a:spcAft>
                <a:spcPct val="0"/>
              </a:spcAft>
            </a:pPr>
            <a:r>
              <a:rPr kumimoji="1" lang="zh-CN" altLang="en-US" sz="2800" b="1">
                <a:solidFill>
                  <a:srgbClr val="000000"/>
                </a:solidFill>
                <a:latin typeface="Times New Roman" pitchFamily="18" charset="0"/>
              </a:rPr>
              <a:t>（</a:t>
            </a:r>
            <a:r>
              <a:rPr kumimoji="1" lang="zh-CN" altLang="en-US" sz="2800" b="1">
                <a:solidFill>
                  <a:srgbClr val="000000"/>
                </a:solidFill>
                <a:latin typeface="Times New Roman" pitchFamily="18" charset="0"/>
                <a:sym typeface="Symbol" pitchFamily="18" charset="2"/>
              </a:rPr>
              <a:t></a:t>
            </a:r>
            <a:r>
              <a:rPr kumimoji="1" lang="en-US" altLang="zh-CN" sz="2800" b="1">
                <a:solidFill>
                  <a:srgbClr val="000000"/>
                </a:solidFill>
                <a:latin typeface="Times New Roman" pitchFamily="18" charset="0"/>
                <a:sym typeface="Symbol" pitchFamily="18" charset="2"/>
              </a:rPr>
              <a:t>, A</a:t>
            </a:r>
            <a:r>
              <a:rPr kumimoji="1" lang="zh-CN" altLang="en-US" sz="2800" b="1">
                <a:solidFill>
                  <a:srgbClr val="000000"/>
                </a:solidFill>
                <a:latin typeface="Times New Roman" pitchFamily="18" charset="0"/>
              </a:rPr>
              <a:t>）</a:t>
            </a:r>
          </a:p>
        </p:txBody>
      </p:sp>
      <p:sp>
        <p:nvSpPr>
          <p:cNvPr id="7" name="Rectangle 3"/>
          <p:cNvSpPr>
            <a:spLocks noChangeArrowheads="1"/>
          </p:cNvSpPr>
          <p:nvPr/>
        </p:nvSpPr>
        <p:spPr bwMode="auto">
          <a:xfrm>
            <a:off x="4710112" y="1981200"/>
            <a:ext cx="2371725" cy="1143000"/>
          </a:xfrm>
          <a:prstGeom prst="rect">
            <a:avLst/>
          </a:prstGeom>
          <a:ln>
            <a:headEnd type="none" w="sm" len="sm"/>
            <a:tailEnd type="none" w="sm" len="sm"/>
          </a:ln>
        </p:spPr>
        <p:style>
          <a:lnRef idx="2">
            <a:schemeClr val="accent2"/>
          </a:lnRef>
          <a:fillRef idx="1">
            <a:schemeClr val="lt1"/>
          </a:fillRef>
          <a:effectRef idx="0">
            <a:schemeClr val="accent2"/>
          </a:effectRef>
          <a:fontRef idx="minor">
            <a:schemeClr val="dk1"/>
          </a:fontRef>
        </p:style>
        <p:txBody>
          <a:bodyPr wrap="none" anchor="ctr"/>
          <a:lstStyle/>
          <a:p>
            <a:pPr algn="ctr" fontAlgn="base">
              <a:spcBef>
                <a:spcPct val="0"/>
              </a:spcBef>
              <a:spcAft>
                <a:spcPct val="0"/>
              </a:spcAft>
            </a:pPr>
            <a:r>
              <a:rPr kumimoji="1" lang="zh-CN" altLang="en-US" sz="2800" b="1">
                <a:solidFill>
                  <a:srgbClr val="000000"/>
                </a:solidFill>
                <a:latin typeface="Times New Roman" pitchFamily="18" charset="0"/>
              </a:rPr>
              <a:t>随机过程</a:t>
            </a:r>
          </a:p>
          <a:p>
            <a:pPr algn="ctr" fontAlgn="base">
              <a:spcBef>
                <a:spcPct val="0"/>
              </a:spcBef>
              <a:spcAft>
                <a:spcPct val="0"/>
              </a:spcAft>
            </a:pPr>
            <a:r>
              <a:rPr kumimoji="1" lang="zh-CN" altLang="en-US" sz="2800" b="1">
                <a:solidFill>
                  <a:srgbClr val="000000"/>
                </a:solidFill>
                <a:latin typeface="Times New Roman" pitchFamily="18" charset="0"/>
              </a:rPr>
              <a:t>（</a:t>
            </a:r>
            <a:r>
              <a:rPr kumimoji="1" lang="en-US" altLang="zh-CN" sz="2800" b="1">
                <a:solidFill>
                  <a:srgbClr val="000000"/>
                </a:solidFill>
                <a:latin typeface="Times New Roman" pitchFamily="18" charset="0"/>
                <a:sym typeface="Symbol" pitchFamily="18" charset="2"/>
              </a:rPr>
              <a:t>B</a:t>
            </a:r>
            <a:r>
              <a:rPr kumimoji="1" lang="zh-CN" altLang="en-US" sz="2800" b="1">
                <a:solidFill>
                  <a:srgbClr val="000000"/>
                </a:solidFill>
                <a:latin typeface="Times New Roman" pitchFamily="18" charset="0"/>
              </a:rPr>
              <a:t>）</a:t>
            </a:r>
          </a:p>
        </p:txBody>
      </p:sp>
      <p:sp>
        <p:nvSpPr>
          <p:cNvPr id="8" name="Line 4"/>
          <p:cNvSpPr>
            <a:spLocks noChangeShapeType="1"/>
          </p:cNvSpPr>
          <p:nvPr/>
        </p:nvSpPr>
        <p:spPr bwMode="auto">
          <a:xfrm>
            <a:off x="2728912" y="2590800"/>
            <a:ext cx="1981200" cy="0"/>
          </a:xfrm>
          <a:prstGeom prst="line">
            <a:avLst/>
          </a:prstGeom>
          <a:noFill/>
          <a:ln w="28575"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9" name="Line 5"/>
          <p:cNvSpPr>
            <a:spLocks noChangeShapeType="1"/>
          </p:cNvSpPr>
          <p:nvPr/>
        </p:nvSpPr>
        <p:spPr bwMode="auto">
          <a:xfrm>
            <a:off x="7081837" y="2632075"/>
            <a:ext cx="1828800" cy="0"/>
          </a:xfrm>
          <a:prstGeom prst="line">
            <a:avLst/>
          </a:prstGeom>
          <a:noFill/>
          <a:ln w="28575"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10" name="Text Box 6"/>
          <p:cNvSpPr txBox="1">
            <a:spLocks noChangeArrowheads="1"/>
          </p:cNvSpPr>
          <p:nvPr/>
        </p:nvSpPr>
        <p:spPr bwMode="auto">
          <a:xfrm>
            <a:off x="2957512" y="2057400"/>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kumimoji="1" lang="zh-CN" altLang="en-US" sz="2400" b="1">
                <a:solidFill>
                  <a:srgbClr val="000000"/>
                </a:solidFill>
                <a:latin typeface="Times New Roman" pitchFamily="18" charset="0"/>
              </a:rPr>
              <a:t>状态序列</a:t>
            </a:r>
          </a:p>
        </p:txBody>
      </p:sp>
      <p:sp>
        <p:nvSpPr>
          <p:cNvPr id="11" name="Text Box 7"/>
          <p:cNvSpPr txBox="1">
            <a:spLocks noChangeArrowheads="1"/>
          </p:cNvSpPr>
          <p:nvPr/>
        </p:nvSpPr>
        <p:spPr bwMode="auto">
          <a:xfrm>
            <a:off x="7010400" y="2057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kumimoji="1" lang="zh-CN" altLang="en-US" sz="2400" b="1">
                <a:solidFill>
                  <a:srgbClr val="000000"/>
                </a:solidFill>
                <a:latin typeface="Times New Roman" pitchFamily="18" charset="0"/>
              </a:rPr>
              <a:t>观察值序列</a:t>
            </a:r>
          </a:p>
        </p:txBody>
      </p:sp>
      <p:sp>
        <p:nvSpPr>
          <p:cNvPr id="12" name="Text Box 8"/>
          <p:cNvSpPr txBox="1">
            <a:spLocks noChangeArrowheads="1"/>
          </p:cNvSpPr>
          <p:nvPr/>
        </p:nvSpPr>
        <p:spPr bwMode="auto">
          <a:xfrm>
            <a:off x="2881312" y="2590800"/>
            <a:ext cx="1752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kumimoji="1" lang="en-US" altLang="zh-CN" sz="2400">
                <a:solidFill>
                  <a:srgbClr val="000000"/>
                </a:solidFill>
                <a:latin typeface="Times New Roman" pitchFamily="18" charset="0"/>
              </a:rPr>
              <a:t>q</a:t>
            </a:r>
            <a:r>
              <a:rPr kumimoji="1" lang="en-US" altLang="zh-CN" sz="2400" baseline="-25000">
                <a:solidFill>
                  <a:srgbClr val="000000"/>
                </a:solidFill>
                <a:latin typeface="Times New Roman" pitchFamily="18" charset="0"/>
              </a:rPr>
              <a:t>1</a:t>
            </a:r>
            <a:r>
              <a:rPr kumimoji="1" lang="en-US" altLang="zh-CN" sz="2400">
                <a:solidFill>
                  <a:srgbClr val="000000"/>
                </a:solidFill>
                <a:latin typeface="Times New Roman" pitchFamily="18" charset="0"/>
              </a:rPr>
              <a:t>, q</a:t>
            </a:r>
            <a:r>
              <a:rPr kumimoji="1" lang="en-US" altLang="zh-CN" sz="2400" baseline="-25000">
                <a:solidFill>
                  <a:srgbClr val="000000"/>
                </a:solidFill>
                <a:latin typeface="Times New Roman" pitchFamily="18" charset="0"/>
              </a:rPr>
              <a:t>2</a:t>
            </a:r>
            <a:r>
              <a:rPr kumimoji="1" lang="en-US" altLang="zh-CN" sz="2400">
                <a:solidFill>
                  <a:srgbClr val="000000"/>
                </a:solidFill>
                <a:latin typeface="Times New Roman" pitchFamily="18" charset="0"/>
              </a:rPr>
              <a:t>, ..., q</a:t>
            </a:r>
            <a:r>
              <a:rPr kumimoji="1" lang="en-US" altLang="zh-CN" sz="2400" baseline="-25000">
                <a:solidFill>
                  <a:srgbClr val="000000"/>
                </a:solidFill>
                <a:latin typeface="Times New Roman" pitchFamily="18" charset="0"/>
              </a:rPr>
              <a:t>T</a:t>
            </a:r>
          </a:p>
        </p:txBody>
      </p:sp>
      <p:sp>
        <p:nvSpPr>
          <p:cNvPr id="13" name="Text Box 9"/>
          <p:cNvSpPr txBox="1">
            <a:spLocks noChangeArrowheads="1"/>
          </p:cNvSpPr>
          <p:nvPr/>
        </p:nvSpPr>
        <p:spPr bwMode="auto">
          <a:xfrm>
            <a:off x="7010400" y="2776538"/>
            <a:ext cx="1752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kumimoji="1" lang="en-US" altLang="zh-CN" sz="2400">
                <a:solidFill>
                  <a:srgbClr val="000000"/>
                </a:solidFill>
                <a:latin typeface="Times New Roman" pitchFamily="18" charset="0"/>
              </a:rPr>
              <a:t>o</a:t>
            </a:r>
            <a:r>
              <a:rPr kumimoji="1" lang="en-US" altLang="zh-CN" sz="2400" baseline="-25000">
                <a:solidFill>
                  <a:srgbClr val="000000"/>
                </a:solidFill>
                <a:latin typeface="Times New Roman" pitchFamily="18" charset="0"/>
              </a:rPr>
              <a:t>1</a:t>
            </a:r>
            <a:r>
              <a:rPr kumimoji="1" lang="en-US" altLang="zh-CN" sz="2400">
                <a:solidFill>
                  <a:srgbClr val="000000"/>
                </a:solidFill>
                <a:latin typeface="Times New Roman" pitchFamily="18" charset="0"/>
              </a:rPr>
              <a:t>, o</a:t>
            </a:r>
            <a:r>
              <a:rPr kumimoji="1" lang="en-US" altLang="zh-CN" sz="2400" baseline="-25000">
                <a:solidFill>
                  <a:srgbClr val="000000"/>
                </a:solidFill>
                <a:latin typeface="Times New Roman" pitchFamily="18" charset="0"/>
              </a:rPr>
              <a:t>2</a:t>
            </a:r>
            <a:r>
              <a:rPr kumimoji="1" lang="en-US" altLang="zh-CN" sz="2400">
                <a:solidFill>
                  <a:srgbClr val="000000"/>
                </a:solidFill>
                <a:latin typeface="Times New Roman" pitchFamily="18" charset="0"/>
              </a:rPr>
              <a:t>, ..., o</a:t>
            </a:r>
            <a:r>
              <a:rPr kumimoji="1" lang="en-US" altLang="zh-CN" sz="2400" baseline="-25000">
                <a:solidFill>
                  <a:srgbClr val="000000"/>
                </a:solidFill>
                <a:latin typeface="Times New Roman" pitchFamily="18" charset="0"/>
              </a:rPr>
              <a:t>T</a:t>
            </a:r>
          </a:p>
        </p:txBody>
      </p:sp>
      <p:sp>
        <p:nvSpPr>
          <p:cNvPr id="15" name="TextBox 14"/>
          <p:cNvSpPr txBox="1"/>
          <p:nvPr/>
        </p:nvSpPr>
        <p:spPr>
          <a:xfrm>
            <a:off x="548162" y="3776603"/>
            <a:ext cx="1723550" cy="400110"/>
          </a:xfrm>
          <a:prstGeom prst="rect">
            <a:avLst/>
          </a:prstGeom>
          <a:noFill/>
        </p:spPr>
        <p:txBody>
          <a:bodyPr wrap="none" rtlCol="0">
            <a:spAutoFit/>
          </a:bodyPr>
          <a:lstStyle/>
          <a:p>
            <a:pPr algn="ctr" fontAlgn="base">
              <a:spcBef>
                <a:spcPct val="0"/>
              </a:spcBef>
              <a:spcAft>
                <a:spcPct val="0"/>
              </a:spcAft>
            </a:pPr>
            <a:r>
              <a:rPr lang="zh-CN" altLang="en-US" sz="2000" b="1" dirty="0" smtClean="0">
                <a:solidFill>
                  <a:srgbClr val="0000FF"/>
                </a:solidFill>
              </a:rPr>
              <a:t>初始状态概率</a:t>
            </a:r>
            <a:endParaRPr lang="zh-CN" altLang="en-US" sz="2000" b="1" dirty="0">
              <a:solidFill>
                <a:srgbClr val="0000FF"/>
              </a:solidFill>
            </a:endParaRPr>
          </a:p>
        </p:txBody>
      </p:sp>
      <p:cxnSp>
        <p:nvCxnSpPr>
          <p:cNvPr id="17" name="直接箭头连接符 16"/>
          <p:cNvCxnSpPr/>
          <p:nvPr/>
        </p:nvCxnSpPr>
        <p:spPr bwMode="auto">
          <a:xfrm flipH="1" flipV="1">
            <a:off x="1433511" y="2957513"/>
            <a:ext cx="1" cy="714375"/>
          </a:xfrm>
          <a:prstGeom prst="straightConnector1">
            <a:avLst/>
          </a:prstGeom>
          <a:solidFill>
            <a:schemeClr val="accent1"/>
          </a:solidFill>
          <a:ln w="38100" cap="flat" cmpd="sng" algn="ctr">
            <a:solidFill>
              <a:srgbClr val="0000FF"/>
            </a:solidFill>
            <a:prstDash val="solid"/>
            <a:round/>
            <a:headEnd type="none" w="med" len="med"/>
            <a:tailEnd type="arrow"/>
          </a:ln>
          <a:effectLst/>
        </p:spPr>
      </p:cxnSp>
      <p:sp>
        <p:nvSpPr>
          <p:cNvPr id="18" name="TextBox 17"/>
          <p:cNvSpPr txBox="1"/>
          <p:nvPr/>
        </p:nvSpPr>
        <p:spPr>
          <a:xfrm>
            <a:off x="1344890" y="4267200"/>
            <a:ext cx="2236510" cy="400110"/>
          </a:xfrm>
          <a:prstGeom prst="rect">
            <a:avLst/>
          </a:prstGeom>
          <a:noFill/>
        </p:spPr>
        <p:txBody>
          <a:bodyPr wrap="none" rtlCol="0">
            <a:spAutoFit/>
          </a:bodyPr>
          <a:lstStyle/>
          <a:p>
            <a:pPr algn="ctr" fontAlgn="base">
              <a:spcBef>
                <a:spcPct val="0"/>
              </a:spcBef>
              <a:spcAft>
                <a:spcPct val="0"/>
              </a:spcAft>
            </a:pPr>
            <a:r>
              <a:rPr lang="zh-CN" altLang="en-US" sz="2000" b="1" dirty="0" smtClean="0">
                <a:solidFill>
                  <a:srgbClr val="0000FF"/>
                </a:solidFill>
              </a:rPr>
              <a:t>状态转移概率矩阵</a:t>
            </a:r>
            <a:endParaRPr lang="zh-CN" altLang="en-US" sz="2000" b="1" dirty="0">
              <a:solidFill>
                <a:srgbClr val="0000FF"/>
              </a:solidFill>
            </a:endParaRPr>
          </a:p>
        </p:txBody>
      </p:sp>
      <p:cxnSp>
        <p:nvCxnSpPr>
          <p:cNvPr id="20" name="直接箭头连接符 19"/>
          <p:cNvCxnSpPr/>
          <p:nvPr/>
        </p:nvCxnSpPr>
        <p:spPr bwMode="auto">
          <a:xfrm flipV="1">
            <a:off x="1890712" y="2957514"/>
            <a:ext cx="0" cy="700086"/>
          </a:xfrm>
          <a:prstGeom prst="straightConnector1">
            <a:avLst/>
          </a:prstGeom>
          <a:solidFill>
            <a:schemeClr val="accent1"/>
          </a:solidFill>
          <a:ln w="38100" cap="flat" cmpd="sng" algn="ctr">
            <a:solidFill>
              <a:srgbClr val="0000FF"/>
            </a:solidFill>
            <a:prstDash val="solid"/>
            <a:round/>
            <a:headEnd type="none" w="med" len="med"/>
            <a:tailEnd type="arrow"/>
          </a:ln>
          <a:effectLst/>
        </p:spPr>
      </p:cxnSp>
      <p:cxnSp>
        <p:nvCxnSpPr>
          <p:cNvPr id="23" name="直接连接符 22"/>
          <p:cNvCxnSpPr/>
          <p:nvPr/>
        </p:nvCxnSpPr>
        <p:spPr bwMode="auto">
          <a:xfrm>
            <a:off x="1890712" y="3657599"/>
            <a:ext cx="623888" cy="1"/>
          </a:xfrm>
          <a:prstGeom prst="line">
            <a:avLst/>
          </a:prstGeom>
          <a:solidFill>
            <a:schemeClr val="accent1"/>
          </a:solidFill>
          <a:ln w="38100" cap="flat" cmpd="sng" algn="ctr">
            <a:solidFill>
              <a:srgbClr val="0000FF"/>
            </a:solidFill>
            <a:prstDash val="solid"/>
            <a:round/>
            <a:headEnd type="none" w="med" len="med"/>
            <a:tailEnd type="none" w="med" len="med"/>
          </a:ln>
          <a:effectLst/>
        </p:spPr>
      </p:cxnSp>
      <p:cxnSp>
        <p:nvCxnSpPr>
          <p:cNvPr id="25" name="直接连接符 24"/>
          <p:cNvCxnSpPr/>
          <p:nvPr/>
        </p:nvCxnSpPr>
        <p:spPr bwMode="auto">
          <a:xfrm>
            <a:off x="2514600" y="3643313"/>
            <a:ext cx="0" cy="609600"/>
          </a:xfrm>
          <a:prstGeom prst="line">
            <a:avLst/>
          </a:prstGeom>
          <a:solidFill>
            <a:schemeClr val="accent1"/>
          </a:solidFill>
          <a:ln w="38100" cap="flat" cmpd="sng" algn="ctr">
            <a:solidFill>
              <a:srgbClr val="0000FF"/>
            </a:solidFill>
            <a:prstDash val="solid"/>
            <a:round/>
            <a:headEnd type="none" w="med" len="med"/>
            <a:tailEnd type="none" w="med" len="med"/>
          </a:ln>
          <a:effectLst/>
        </p:spPr>
      </p:cxnSp>
      <p:cxnSp>
        <p:nvCxnSpPr>
          <p:cNvPr id="27" name="直接箭头连接符 26"/>
          <p:cNvCxnSpPr/>
          <p:nvPr/>
        </p:nvCxnSpPr>
        <p:spPr bwMode="auto">
          <a:xfrm flipV="1">
            <a:off x="5895974" y="2957513"/>
            <a:ext cx="0" cy="1374219"/>
          </a:xfrm>
          <a:prstGeom prst="straightConnector1">
            <a:avLst/>
          </a:prstGeom>
          <a:solidFill>
            <a:schemeClr val="accent1"/>
          </a:solidFill>
          <a:ln w="38100" cap="flat" cmpd="sng" algn="ctr">
            <a:solidFill>
              <a:srgbClr val="0000FF"/>
            </a:solidFill>
            <a:prstDash val="solid"/>
            <a:round/>
            <a:headEnd type="none" w="med" len="med"/>
            <a:tailEnd type="arrow"/>
          </a:ln>
          <a:effectLst/>
        </p:spPr>
      </p:cxnSp>
      <p:sp>
        <p:nvSpPr>
          <p:cNvPr id="29" name="TextBox 28"/>
          <p:cNvSpPr txBox="1"/>
          <p:nvPr/>
        </p:nvSpPr>
        <p:spPr>
          <a:xfrm>
            <a:off x="4925144" y="4331732"/>
            <a:ext cx="1980030" cy="400110"/>
          </a:xfrm>
          <a:prstGeom prst="rect">
            <a:avLst/>
          </a:prstGeom>
          <a:noFill/>
        </p:spPr>
        <p:txBody>
          <a:bodyPr wrap="none" rtlCol="0">
            <a:spAutoFit/>
          </a:bodyPr>
          <a:lstStyle/>
          <a:p>
            <a:pPr algn="ctr" fontAlgn="base">
              <a:spcBef>
                <a:spcPct val="0"/>
              </a:spcBef>
              <a:spcAft>
                <a:spcPct val="0"/>
              </a:spcAft>
            </a:pPr>
            <a:r>
              <a:rPr lang="zh-CN" altLang="en-US" sz="2000" b="1" dirty="0" smtClean="0">
                <a:solidFill>
                  <a:srgbClr val="0000FF"/>
                </a:solidFill>
              </a:rPr>
              <a:t>观察值概率矩阵</a:t>
            </a:r>
            <a:endParaRPr lang="zh-CN" altLang="en-US" sz="2000" b="1" dirty="0">
              <a:solidFill>
                <a:srgbClr val="0000FF"/>
              </a:solidFill>
            </a:endParaRPr>
          </a:p>
        </p:txBody>
      </p:sp>
      <p:sp>
        <p:nvSpPr>
          <p:cNvPr id="31" name="矩形 30"/>
          <p:cNvSpPr/>
          <p:nvPr/>
        </p:nvSpPr>
        <p:spPr>
          <a:xfrm>
            <a:off x="533400" y="4819471"/>
            <a:ext cx="8382000" cy="1323439"/>
          </a:xfrm>
          <a:prstGeom prst="rect">
            <a:avLst/>
          </a:prstGeom>
        </p:spPr>
        <p:txBody>
          <a:bodyPr wrap="square">
            <a:spAutoFit/>
          </a:bodyPr>
          <a:lstStyle/>
          <a:p>
            <a:pPr fontAlgn="base">
              <a:spcBef>
                <a:spcPct val="0"/>
              </a:spcBef>
              <a:spcAft>
                <a:spcPct val="0"/>
              </a:spcAft>
            </a:pPr>
            <a:r>
              <a:rPr lang="zh-CN" altLang="en-US" sz="2000" dirty="0">
                <a:solidFill>
                  <a:srgbClr val="000000"/>
                </a:solidFill>
                <a:ea typeface="黑体" pitchFamily="49" charset="-122"/>
              </a:rPr>
              <a:t>人</a:t>
            </a:r>
            <a:r>
              <a:rPr lang="zh-CN" altLang="en-US" sz="2000" dirty="0" smtClean="0">
                <a:solidFill>
                  <a:srgbClr val="000000"/>
                </a:solidFill>
                <a:ea typeface="黑体" pitchFamily="49" charset="-122"/>
              </a:rPr>
              <a:t>的</a:t>
            </a:r>
            <a:r>
              <a:rPr lang="zh-CN" altLang="en-US" sz="2000" dirty="0">
                <a:solidFill>
                  <a:srgbClr val="000000"/>
                </a:solidFill>
                <a:ea typeface="黑体" pitchFamily="49" charset="-122"/>
              </a:rPr>
              <a:t>说话</a:t>
            </a:r>
            <a:r>
              <a:rPr lang="zh-CN" altLang="en-US" sz="2000" dirty="0" smtClean="0">
                <a:solidFill>
                  <a:srgbClr val="000000"/>
                </a:solidFill>
                <a:ea typeface="黑体" pitchFamily="49" charset="-122"/>
              </a:rPr>
              <a:t>过程是一</a:t>
            </a:r>
            <a:r>
              <a:rPr lang="zh-CN" altLang="en-US" sz="2000" dirty="0">
                <a:solidFill>
                  <a:srgbClr val="000000"/>
                </a:solidFill>
                <a:ea typeface="黑体" pitchFamily="49" charset="-122"/>
              </a:rPr>
              <a:t>个双重随机过程。因为语音信号本身是一个可观察的序列，而它又是由大脑里的（不可观察的）、根据言语需要和语法知识</a:t>
            </a:r>
            <a:r>
              <a:rPr lang="en-US" altLang="zh-CN" sz="2000" dirty="0">
                <a:solidFill>
                  <a:srgbClr val="000000"/>
                </a:solidFill>
                <a:ea typeface="黑体" pitchFamily="49" charset="-122"/>
              </a:rPr>
              <a:t>(</a:t>
            </a:r>
            <a:r>
              <a:rPr lang="zh-CN" altLang="en-US" sz="2000" dirty="0">
                <a:solidFill>
                  <a:srgbClr val="000000"/>
                </a:solidFill>
                <a:ea typeface="黑体" pitchFamily="49" charset="-122"/>
              </a:rPr>
              <a:t>状态选择</a:t>
            </a:r>
            <a:r>
              <a:rPr lang="en-US" altLang="zh-CN" sz="2000" dirty="0">
                <a:solidFill>
                  <a:srgbClr val="000000"/>
                </a:solidFill>
                <a:ea typeface="黑体" pitchFamily="49" charset="-122"/>
              </a:rPr>
              <a:t>)</a:t>
            </a:r>
            <a:r>
              <a:rPr lang="zh-CN" altLang="en-US" sz="2000" dirty="0">
                <a:solidFill>
                  <a:srgbClr val="000000"/>
                </a:solidFill>
                <a:ea typeface="黑体" pitchFamily="49" charset="-122"/>
              </a:rPr>
              <a:t>所发出的音素</a:t>
            </a:r>
            <a:r>
              <a:rPr lang="en-US" altLang="zh-CN" sz="2000" dirty="0">
                <a:solidFill>
                  <a:srgbClr val="000000"/>
                </a:solidFill>
                <a:ea typeface="黑体" pitchFamily="49" charset="-122"/>
              </a:rPr>
              <a:t>(</a:t>
            </a:r>
            <a:r>
              <a:rPr lang="zh-CN" altLang="en-US" sz="2000" dirty="0">
                <a:solidFill>
                  <a:srgbClr val="000000"/>
                </a:solidFill>
                <a:ea typeface="黑体" pitchFamily="49" charset="-122"/>
              </a:rPr>
              <a:t>词、句</a:t>
            </a:r>
            <a:r>
              <a:rPr lang="en-US" altLang="zh-CN" sz="2000" dirty="0" smtClean="0">
                <a:solidFill>
                  <a:srgbClr val="000000"/>
                </a:solidFill>
                <a:ea typeface="黑体" pitchFamily="49" charset="-122"/>
              </a:rPr>
              <a:t>)</a:t>
            </a:r>
            <a:r>
              <a:rPr lang="zh-CN" altLang="en-US" sz="2000" dirty="0" smtClean="0">
                <a:solidFill>
                  <a:srgbClr val="000000"/>
                </a:solidFill>
                <a:ea typeface="黑体" pitchFamily="49" charset="-122"/>
              </a:rPr>
              <a:t>流。大量</a:t>
            </a:r>
            <a:r>
              <a:rPr lang="zh-CN" altLang="en-US" sz="2000" dirty="0">
                <a:solidFill>
                  <a:srgbClr val="000000"/>
                </a:solidFill>
                <a:ea typeface="黑体" pitchFamily="49" charset="-122"/>
              </a:rPr>
              <a:t>实验表明，</a:t>
            </a:r>
            <a:r>
              <a:rPr lang="en-US" altLang="zh-CN" sz="2000" dirty="0" smtClean="0">
                <a:solidFill>
                  <a:srgbClr val="000000"/>
                </a:solidFill>
                <a:ea typeface="黑体" pitchFamily="49" charset="-122"/>
              </a:rPr>
              <a:t>HMM</a:t>
            </a:r>
            <a:r>
              <a:rPr lang="zh-CN" altLang="en-US" sz="2000" dirty="0" smtClean="0">
                <a:solidFill>
                  <a:srgbClr val="000000"/>
                </a:solidFill>
                <a:ea typeface="黑体" pitchFamily="49" charset="-122"/>
              </a:rPr>
              <a:t>可以</a:t>
            </a:r>
            <a:r>
              <a:rPr lang="zh-CN" altLang="en-US" sz="2000" dirty="0">
                <a:solidFill>
                  <a:srgbClr val="000000"/>
                </a:solidFill>
                <a:ea typeface="黑体" pitchFamily="49" charset="-122"/>
              </a:rPr>
              <a:t>非常精确地描述语音信号的产生过程。 </a:t>
            </a:r>
            <a:endParaRPr lang="zh-CN" altLang="en-US" sz="2000" dirty="0">
              <a:solidFill>
                <a:srgbClr val="000000"/>
              </a:solidFill>
            </a:endParaRPr>
          </a:p>
        </p:txBody>
      </p:sp>
      <mc:AlternateContent xmlns:mc="http://schemas.openxmlformats.org/markup-compatibility/2006" xmlns:a14="http://schemas.microsoft.com/office/drawing/2010/main">
        <mc:Choice Requires="a14">
          <p:sp>
            <p:nvSpPr>
              <p:cNvPr id="16" name="TextBox 15"/>
              <p:cNvSpPr txBox="1"/>
              <p:nvPr/>
            </p:nvSpPr>
            <p:spPr>
              <a:xfrm>
                <a:off x="2514600" y="3263491"/>
                <a:ext cx="2970365" cy="698909"/>
              </a:xfrm>
              <a:prstGeom prst="rect">
                <a:avLst/>
              </a:prstGeom>
              <a:noFill/>
            </p:spPr>
            <p:txBody>
              <a:bodyPr wrap="none" rtlCol="0">
                <a:spAutoFit/>
              </a:bodyPr>
              <a:lstStyle/>
              <a:p>
                <a:pPr fontAlgn="base">
                  <a:spcBef>
                    <a:spcPct val="0"/>
                  </a:spcBef>
                  <a:spcAft>
                    <a:spcPct val="0"/>
                  </a:spcAft>
                </a:pPr>
                <a14:m>
                  <m:oMathPara xmlns:m="http://schemas.openxmlformats.org/officeDocument/2006/math">
                    <m:oMathParaPr>
                      <m:jc m:val="left"/>
                    </m:oMathParaPr>
                    <m:oMath xmlns:m="http://schemas.openxmlformats.org/officeDocument/2006/math">
                      <m:r>
                        <a:rPr lang="en-US" altLang="zh-CN" b="1" i="1" smtClean="0">
                          <a:solidFill>
                            <a:srgbClr val="000000"/>
                          </a:solidFill>
                          <a:latin typeface="Cambria Math"/>
                        </a:rPr>
                        <m:t>𝑨</m:t>
                      </m:r>
                      <m:r>
                        <a:rPr lang="en-US" altLang="zh-CN" b="1" i="1" smtClean="0">
                          <a:solidFill>
                            <a:srgbClr val="000000"/>
                          </a:solidFill>
                          <a:latin typeface="Cambria Math"/>
                        </a:rPr>
                        <m:t>=(</m:t>
                      </m:r>
                      <m:sSub>
                        <m:sSubPr>
                          <m:ctrlPr>
                            <a:rPr lang="en-US" altLang="zh-CN" b="1" i="1" smtClean="0">
                              <a:solidFill>
                                <a:srgbClr val="000000"/>
                              </a:solidFill>
                              <a:latin typeface="Cambria Math" panose="02040503050406030204" pitchFamily="18" charset="0"/>
                            </a:rPr>
                          </m:ctrlPr>
                        </m:sSubPr>
                        <m:e>
                          <m:r>
                            <a:rPr lang="en-US" altLang="zh-CN" b="1" i="1" smtClean="0">
                              <a:solidFill>
                                <a:srgbClr val="000000"/>
                              </a:solidFill>
                              <a:latin typeface="Cambria Math"/>
                            </a:rPr>
                            <m:t>𝒂</m:t>
                          </m:r>
                        </m:e>
                        <m:sub>
                          <m:r>
                            <a:rPr lang="en-US" altLang="zh-CN" b="1" i="1" smtClean="0">
                              <a:solidFill>
                                <a:srgbClr val="000000"/>
                              </a:solidFill>
                              <a:latin typeface="Cambria Math"/>
                            </a:rPr>
                            <m:t>𝒊𝒋</m:t>
                          </m:r>
                        </m:sub>
                      </m:sSub>
                      <m:sSub>
                        <m:sSubPr>
                          <m:ctrlPr>
                            <a:rPr lang="en-US" altLang="zh-CN" b="1" i="1" smtClean="0">
                              <a:solidFill>
                                <a:srgbClr val="000000"/>
                              </a:solidFill>
                              <a:latin typeface="Cambria Math" panose="02040503050406030204" pitchFamily="18" charset="0"/>
                            </a:rPr>
                          </m:ctrlPr>
                        </m:sSubPr>
                        <m:e>
                          <m:r>
                            <a:rPr lang="en-US" altLang="zh-CN" b="1" i="1" smtClean="0">
                              <a:solidFill>
                                <a:srgbClr val="000000"/>
                              </a:solidFill>
                              <a:latin typeface="Cambria Math"/>
                            </a:rPr>
                            <m:t>)</m:t>
                          </m:r>
                        </m:e>
                        <m:sub>
                          <m:r>
                            <a:rPr lang="en-US" altLang="zh-CN" b="1" i="1" smtClean="0">
                              <a:solidFill>
                                <a:srgbClr val="000000"/>
                              </a:solidFill>
                              <a:latin typeface="Cambria Math"/>
                            </a:rPr>
                            <m:t>𝑵</m:t>
                          </m:r>
                          <m:r>
                            <a:rPr lang="en-US" altLang="zh-CN" b="1" i="1" smtClean="0">
                              <a:solidFill>
                                <a:srgbClr val="000000"/>
                              </a:solidFill>
                              <a:latin typeface="Cambria Math"/>
                              <a:ea typeface="Cambria Math"/>
                            </a:rPr>
                            <m:t>×</m:t>
                          </m:r>
                          <m:r>
                            <a:rPr lang="en-US" altLang="zh-CN" b="1" i="1" smtClean="0">
                              <a:solidFill>
                                <a:srgbClr val="000000"/>
                              </a:solidFill>
                              <a:latin typeface="Cambria Math"/>
                              <a:ea typeface="Cambria Math"/>
                            </a:rPr>
                            <m:t>𝑵</m:t>
                          </m:r>
                        </m:sub>
                      </m:sSub>
                    </m:oMath>
                  </m:oMathPara>
                </a14:m>
                <a:endParaRPr lang="en-US" altLang="zh-CN" b="1" dirty="0" smtClean="0">
                  <a:solidFill>
                    <a:srgbClr val="000000"/>
                  </a:solidFill>
                </a:endParaRPr>
              </a:p>
              <a:p>
                <a:pPr fontAlgn="base">
                  <a:spcBef>
                    <a:spcPct val="0"/>
                  </a:spcBef>
                  <a:spcAft>
                    <a:spcPct val="0"/>
                  </a:spcAft>
                </a:pPr>
                <a14:m>
                  <m:oMathPara xmlns:m="http://schemas.openxmlformats.org/officeDocument/2006/math">
                    <m:oMathParaPr>
                      <m:jc m:val="left"/>
                    </m:oMathParaPr>
                    <m:oMath xmlns:m="http://schemas.openxmlformats.org/officeDocument/2006/math">
                      <m:sSub>
                        <m:sSubPr>
                          <m:ctrlPr>
                            <a:rPr lang="en-US" altLang="zh-CN" b="1" i="1" smtClean="0">
                              <a:solidFill>
                                <a:srgbClr val="000000"/>
                              </a:solidFill>
                              <a:latin typeface="Cambria Math" panose="02040503050406030204" pitchFamily="18" charset="0"/>
                            </a:rPr>
                          </m:ctrlPr>
                        </m:sSubPr>
                        <m:e>
                          <m:r>
                            <a:rPr lang="en-US" altLang="zh-CN" b="1" i="1" smtClean="0">
                              <a:solidFill>
                                <a:srgbClr val="000000"/>
                              </a:solidFill>
                              <a:latin typeface="Cambria Math"/>
                            </a:rPr>
                            <m:t>𝒂</m:t>
                          </m:r>
                        </m:e>
                        <m:sub>
                          <m:r>
                            <a:rPr lang="en-US" altLang="zh-CN" b="1" i="1" smtClean="0">
                              <a:solidFill>
                                <a:srgbClr val="000000"/>
                              </a:solidFill>
                              <a:latin typeface="Cambria Math"/>
                            </a:rPr>
                            <m:t>𝒊𝒋</m:t>
                          </m:r>
                        </m:sub>
                      </m:sSub>
                      <m:r>
                        <a:rPr lang="en-US" altLang="zh-CN" b="1" i="1" smtClean="0">
                          <a:solidFill>
                            <a:srgbClr val="000000"/>
                          </a:solidFill>
                          <a:latin typeface="Cambria Math"/>
                        </a:rPr>
                        <m:t>=</m:t>
                      </m:r>
                      <m:r>
                        <a:rPr lang="en-US" altLang="zh-CN" b="1" i="1" smtClean="0">
                          <a:solidFill>
                            <a:srgbClr val="000000"/>
                          </a:solidFill>
                          <a:latin typeface="Cambria Math"/>
                        </a:rPr>
                        <m:t>𝑷</m:t>
                      </m:r>
                      <m:r>
                        <a:rPr lang="en-US" altLang="zh-CN" b="1" i="1" smtClean="0">
                          <a:solidFill>
                            <a:srgbClr val="000000"/>
                          </a:solidFill>
                          <a:latin typeface="Cambria Math"/>
                        </a:rPr>
                        <m:t>(</m:t>
                      </m:r>
                      <m:sSub>
                        <m:sSubPr>
                          <m:ctrlPr>
                            <a:rPr lang="en-US" altLang="zh-CN" b="1" i="1" smtClean="0">
                              <a:solidFill>
                                <a:srgbClr val="000000"/>
                              </a:solidFill>
                              <a:latin typeface="Cambria Math" panose="02040503050406030204" pitchFamily="18" charset="0"/>
                            </a:rPr>
                          </m:ctrlPr>
                        </m:sSubPr>
                        <m:e>
                          <m:r>
                            <a:rPr lang="en-US" altLang="zh-CN" b="1" i="1" smtClean="0">
                              <a:solidFill>
                                <a:srgbClr val="000000"/>
                              </a:solidFill>
                              <a:latin typeface="Cambria Math"/>
                            </a:rPr>
                            <m:t>𝒒</m:t>
                          </m:r>
                        </m:e>
                        <m:sub>
                          <m:r>
                            <a:rPr lang="en-US" altLang="zh-CN" b="1" i="1" smtClean="0">
                              <a:solidFill>
                                <a:srgbClr val="000000"/>
                              </a:solidFill>
                              <a:latin typeface="Cambria Math"/>
                            </a:rPr>
                            <m:t>𝒕</m:t>
                          </m:r>
                          <m:r>
                            <a:rPr lang="en-US" altLang="zh-CN" b="1" i="1" smtClean="0">
                              <a:solidFill>
                                <a:srgbClr val="000000"/>
                              </a:solidFill>
                              <a:latin typeface="Cambria Math"/>
                            </a:rPr>
                            <m:t>+</m:t>
                          </m:r>
                          <m:r>
                            <a:rPr lang="en-US" altLang="zh-CN" b="1" i="1" smtClean="0">
                              <a:solidFill>
                                <a:srgbClr val="000000"/>
                              </a:solidFill>
                              <a:latin typeface="Cambria Math"/>
                            </a:rPr>
                            <m:t>𝟏</m:t>
                          </m:r>
                        </m:sub>
                      </m:sSub>
                      <m:r>
                        <a:rPr lang="en-US" altLang="zh-CN" b="1" i="1" smtClean="0">
                          <a:solidFill>
                            <a:srgbClr val="000000"/>
                          </a:solidFill>
                          <a:latin typeface="Cambria Math"/>
                        </a:rPr>
                        <m:t>=</m:t>
                      </m:r>
                      <m:sSub>
                        <m:sSubPr>
                          <m:ctrlPr>
                            <a:rPr lang="en-US" altLang="zh-CN" b="1" i="1" smtClean="0">
                              <a:solidFill>
                                <a:srgbClr val="000000"/>
                              </a:solidFill>
                              <a:latin typeface="Cambria Math" panose="02040503050406030204" pitchFamily="18" charset="0"/>
                            </a:rPr>
                          </m:ctrlPr>
                        </m:sSubPr>
                        <m:e>
                          <m:r>
                            <a:rPr lang="zh-CN" altLang="en-US" b="1" i="1">
                              <a:solidFill>
                                <a:srgbClr val="000000"/>
                              </a:solidFill>
                              <a:latin typeface="Cambria Math"/>
                            </a:rPr>
                            <m:t>𝜽</m:t>
                          </m:r>
                        </m:e>
                        <m:sub>
                          <m:r>
                            <a:rPr lang="en-US" altLang="zh-CN" b="1" i="1" smtClean="0">
                              <a:solidFill>
                                <a:srgbClr val="000000"/>
                              </a:solidFill>
                              <a:latin typeface="Cambria Math"/>
                            </a:rPr>
                            <m:t>𝒋</m:t>
                          </m:r>
                        </m:sub>
                      </m:sSub>
                      <m:r>
                        <a:rPr lang="en-US" altLang="zh-CN" b="1" i="1" smtClean="0">
                          <a:solidFill>
                            <a:srgbClr val="000000"/>
                          </a:solidFill>
                          <a:latin typeface="Cambria Math"/>
                        </a:rPr>
                        <m:t>|</m:t>
                      </m:r>
                      <m:sSub>
                        <m:sSubPr>
                          <m:ctrlPr>
                            <a:rPr lang="en-US" altLang="zh-CN" b="1" i="1">
                              <a:solidFill>
                                <a:srgbClr val="000000"/>
                              </a:solidFill>
                              <a:latin typeface="Cambria Math" panose="02040503050406030204" pitchFamily="18" charset="0"/>
                            </a:rPr>
                          </m:ctrlPr>
                        </m:sSubPr>
                        <m:e>
                          <m:r>
                            <a:rPr lang="en-US" altLang="zh-CN" b="1" i="1">
                              <a:solidFill>
                                <a:srgbClr val="000000"/>
                              </a:solidFill>
                              <a:latin typeface="Cambria Math"/>
                            </a:rPr>
                            <m:t>𝒒</m:t>
                          </m:r>
                        </m:e>
                        <m:sub>
                          <m:r>
                            <a:rPr lang="en-US" altLang="zh-CN" b="1" i="1">
                              <a:solidFill>
                                <a:srgbClr val="000000"/>
                              </a:solidFill>
                              <a:latin typeface="Cambria Math"/>
                            </a:rPr>
                            <m:t>𝒕</m:t>
                          </m:r>
                        </m:sub>
                      </m:sSub>
                      <m:r>
                        <a:rPr lang="en-US" altLang="zh-CN" b="1" i="1">
                          <a:solidFill>
                            <a:srgbClr val="000000"/>
                          </a:solidFill>
                          <a:latin typeface="Cambria Math"/>
                        </a:rPr>
                        <m:t>=</m:t>
                      </m:r>
                      <m:sSub>
                        <m:sSubPr>
                          <m:ctrlPr>
                            <a:rPr lang="en-US" altLang="zh-CN" b="1" i="1">
                              <a:solidFill>
                                <a:srgbClr val="000000"/>
                              </a:solidFill>
                              <a:latin typeface="Cambria Math" panose="02040503050406030204" pitchFamily="18" charset="0"/>
                            </a:rPr>
                          </m:ctrlPr>
                        </m:sSubPr>
                        <m:e>
                          <m:r>
                            <a:rPr lang="zh-CN" altLang="en-US" b="1" i="1">
                              <a:solidFill>
                                <a:srgbClr val="000000"/>
                              </a:solidFill>
                              <a:latin typeface="Cambria Math"/>
                            </a:rPr>
                            <m:t>𝜽</m:t>
                          </m:r>
                        </m:e>
                        <m:sub>
                          <m:r>
                            <a:rPr lang="en-US" altLang="zh-CN" b="1" i="1" smtClean="0">
                              <a:solidFill>
                                <a:srgbClr val="000000"/>
                              </a:solidFill>
                              <a:latin typeface="Cambria Math"/>
                            </a:rPr>
                            <m:t>𝒊</m:t>
                          </m:r>
                        </m:sub>
                      </m:sSub>
                      <m:r>
                        <a:rPr lang="en-US" altLang="zh-CN" b="1" i="1" smtClean="0">
                          <a:solidFill>
                            <a:srgbClr val="000000"/>
                          </a:solidFill>
                          <a:latin typeface="Cambria Math"/>
                        </a:rPr>
                        <m:t>)</m:t>
                      </m:r>
                    </m:oMath>
                  </m:oMathPara>
                </a14:m>
                <a:endParaRPr lang="zh-CN" altLang="en-US" b="1" dirty="0">
                  <a:solidFill>
                    <a:srgbClr val="000000"/>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2514600" y="3263491"/>
                <a:ext cx="2970365" cy="698909"/>
              </a:xfrm>
              <a:prstGeom prst="rect">
                <a:avLst/>
              </a:prstGeom>
              <a:blipFill rotWithShape="1">
                <a:blip r:embed="rId2"/>
                <a:stretch>
                  <a:fillRect b="-34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6021235" y="3263491"/>
                <a:ext cx="2912657" cy="698909"/>
              </a:xfrm>
              <a:prstGeom prst="rect">
                <a:avLst/>
              </a:prstGeom>
              <a:noFill/>
            </p:spPr>
            <p:txBody>
              <a:bodyPr wrap="none" rtlCol="0">
                <a:spAutoFit/>
              </a:bodyPr>
              <a:lstStyle/>
              <a:p>
                <a:pPr fontAlgn="base">
                  <a:spcBef>
                    <a:spcPct val="0"/>
                  </a:spcBef>
                  <a:spcAft>
                    <a:spcPct val="0"/>
                  </a:spcAft>
                </a:pPr>
                <a:r>
                  <a:rPr lang="en-US" altLang="zh-CN" b="1" dirty="0" smtClean="0">
                    <a:solidFill>
                      <a:srgbClr val="000000"/>
                    </a:solidFill>
                  </a:rPr>
                  <a:t>B</a:t>
                </a:r>
                <a14:m>
                  <m:oMath xmlns:m="http://schemas.openxmlformats.org/officeDocument/2006/math">
                    <m:r>
                      <a:rPr lang="en-US" altLang="zh-CN" b="1" i="1" smtClean="0">
                        <a:solidFill>
                          <a:srgbClr val="000000"/>
                        </a:solidFill>
                        <a:latin typeface="Cambria Math"/>
                      </a:rPr>
                      <m:t>=(</m:t>
                    </m:r>
                    <m:sSub>
                      <m:sSubPr>
                        <m:ctrlPr>
                          <a:rPr lang="en-US" altLang="zh-CN" b="1" i="1" smtClean="0">
                            <a:solidFill>
                              <a:srgbClr val="000000"/>
                            </a:solidFill>
                            <a:latin typeface="Cambria Math" panose="02040503050406030204" pitchFamily="18" charset="0"/>
                          </a:rPr>
                        </m:ctrlPr>
                      </m:sSubPr>
                      <m:e>
                        <m:r>
                          <a:rPr lang="en-US" altLang="zh-CN" b="1" i="1" smtClean="0">
                            <a:solidFill>
                              <a:srgbClr val="000000"/>
                            </a:solidFill>
                            <a:latin typeface="Cambria Math"/>
                          </a:rPr>
                          <m:t>𝒃</m:t>
                        </m:r>
                      </m:e>
                      <m:sub>
                        <m:r>
                          <a:rPr lang="en-US" altLang="zh-CN" b="1" i="1" smtClean="0">
                            <a:solidFill>
                              <a:srgbClr val="000000"/>
                            </a:solidFill>
                            <a:latin typeface="Cambria Math"/>
                          </a:rPr>
                          <m:t>𝒋𝒌</m:t>
                        </m:r>
                      </m:sub>
                    </m:sSub>
                    <m:sSub>
                      <m:sSubPr>
                        <m:ctrlPr>
                          <a:rPr lang="en-US" altLang="zh-CN" b="1" i="1" smtClean="0">
                            <a:solidFill>
                              <a:srgbClr val="000000"/>
                            </a:solidFill>
                            <a:latin typeface="Cambria Math" panose="02040503050406030204" pitchFamily="18" charset="0"/>
                          </a:rPr>
                        </m:ctrlPr>
                      </m:sSubPr>
                      <m:e>
                        <m:r>
                          <a:rPr lang="en-US" altLang="zh-CN" b="1" i="1" smtClean="0">
                            <a:solidFill>
                              <a:srgbClr val="000000"/>
                            </a:solidFill>
                            <a:latin typeface="Cambria Math"/>
                          </a:rPr>
                          <m:t>)</m:t>
                        </m:r>
                      </m:e>
                      <m:sub>
                        <m:r>
                          <a:rPr lang="en-US" altLang="zh-CN" b="1" i="1" smtClean="0">
                            <a:solidFill>
                              <a:srgbClr val="000000"/>
                            </a:solidFill>
                            <a:latin typeface="Cambria Math"/>
                          </a:rPr>
                          <m:t>𝑵</m:t>
                        </m:r>
                        <m:r>
                          <a:rPr lang="en-US" altLang="zh-CN" b="1" i="1" smtClean="0">
                            <a:solidFill>
                              <a:srgbClr val="000000"/>
                            </a:solidFill>
                            <a:latin typeface="Cambria Math"/>
                            <a:ea typeface="Cambria Math"/>
                          </a:rPr>
                          <m:t>×</m:t>
                        </m:r>
                        <m:r>
                          <a:rPr lang="en-US" altLang="zh-CN" b="1" i="1" smtClean="0">
                            <a:solidFill>
                              <a:srgbClr val="000000"/>
                            </a:solidFill>
                            <a:latin typeface="Cambria Math"/>
                            <a:ea typeface="Cambria Math"/>
                          </a:rPr>
                          <m:t>𝑴</m:t>
                        </m:r>
                      </m:sub>
                    </m:sSub>
                  </m:oMath>
                </a14:m>
                <a:endParaRPr lang="en-US" altLang="zh-CN" b="1" dirty="0" smtClean="0">
                  <a:solidFill>
                    <a:srgbClr val="000000"/>
                  </a:solidFill>
                </a:endParaRPr>
              </a:p>
              <a:p>
                <a:pPr fontAlgn="base">
                  <a:spcBef>
                    <a:spcPct val="0"/>
                  </a:spcBef>
                  <a:spcAft>
                    <a:spcPct val="0"/>
                  </a:spcAft>
                </a:pPr>
                <a14:m>
                  <m:oMathPara xmlns:m="http://schemas.openxmlformats.org/officeDocument/2006/math">
                    <m:oMathParaPr>
                      <m:jc m:val="left"/>
                    </m:oMathParaPr>
                    <m:oMath xmlns:m="http://schemas.openxmlformats.org/officeDocument/2006/math">
                      <m:sSub>
                        <m:sSubPr>
                          <m:ctrlPr>
                            <a:rPr lang="en-US" altLang="zh-CN" b="1" i="1" smtClean="0">
                              <a:solidFill>
                                <a:srgbClr val="000000"/>
                              </a:solidFill>
                              <a:latin typeface="Cambria Math" panose="02040503050406030204" pitchFamily="18" charset="0"/>
                            </a:rPr>
                          </m:ctrlPr>
                        </m:sSubPr>
                        <m:e>
                          <m:r>
                            <a:rPr lang="en-US" altLang="zh-CN" b="1" i="1" smtClean="0">
                              <a:solidFill>
                                <a:srgbClr val="000000"/>
                              </a:solidFill>
                              <a:latin typeface="Cambria Math"/>
                            </a:rPr>
                            <m:t>𝒃</m:t>
                          </m:r>
                        </m:e>
                        <m:sub>
                          <m:r>
                            <a:rPr lang="en-US" altLang="zh-CN" b="1" i="1" smtClean="0">
                              <a:solidFill>
                                <a:srgbClr val="000000"/>
                              </a:solidFill>
                              <a:latin typeface="Cambria Math"/>
                            </a:rPr>
                            <m:t>𝒋𝒌</m:t>
                          </m:r>
                        </m:sub>
                      </m:sSub>
                      <m:r>
                        <a:rPr lang="en-US" altLang="zh-CN" b="1" i="1" smtClean="0">
                          <a:solidFill>
                            <a:srgbClr val="000000"/>
                          </a:solidFill>
                          <a:latin typeface="Cambria Math"/>
                        </a:rPr>
                        <m:t>=</m:t>
                      </m:r>
                      <m:r>
                        <a:rPr lang="en-US" altLang="zh-CN" b="1" i="1" smtClean="0">
                          <a:solidFill>
                            <a:srgbClr val="000000"/>
                          </a:solidFill>
                          <a:latin typeface="Cambria Math"/>
                        </a:rPr>
                        <m:t>𝑷</m:t>
                      </m:r>
                      <m:r>
                        <a:rPr lang="en-US" altLang="zh-CN" b="1" i="1" smtClean="0">
                          <a:solidFill>
                            <a:srgbClr val="000000"/>
                          </a:solidFill>
                          <a:latin typeface="Cambria Math"/>
                        </a:rPr>
                        <m:t>(</m:t>
                      </m:r>
                      <m:sSub>
                        <m:sSubPr>
                          <m:ctrlPr>
                            <a:rPr lang="en-US" altLang="zh-CN" b="1" i="1" smtClean="0">
                              <a:solidFill>
                                <a:srgbClr val="000000"/>
                              </a:solidFill>
                              <a:latin typeface="Cambria Math" panose="02040503050406030204" pitchFamily="18" charset="0"/>
                            </a:rPr>
                          </m:ctrlPr>
                        </m:sSubPr>
                        <m:e>
                          <m:r>
                            <a:rPr lang="en-US" altLang="zh-CN" b="1" i="1" smtClean="0">
                              <a:solidFill>
                                <a:srgbClr val="000000"/>
                              </a:solidFill>
                              <a:latin typeface="Cambria Math"/>
                            </a:rPr>
                            <m:t>𝒐</m:t>
                          </m:r>
                        </m:e>
                        <m:sub>
                          <m:r>
                            <a:rPr lang="en-US" altLang="zh-CN" b="1" i="1" smtClean="0">
                              <a:solidFill>
                                <a:srgbClr val="000000"/>
                              </a:solidFill>
                              <a:latin typeface="Cambria Math"/>
                            </a:rPr>
                            <m:t>𝒕</m:t>
                          </m:r>
                        </m:sub>
                      </m:sSub>
                      <m:r>
                        <a:rPr lang="en-US" altLang="zh-CN" b="1" i="1" smtClean="0">
                          <a:solidFill>
                            <a:srgbClr val="000000"/>
                          </a:solidFill>
                          <a:latin typeface="Cambria Math"/>
                        </a:rPr>
                        <m:t>=</m:t>
                      </m:r>
                      <m:sSub>
                        <m:sSubPr>
                          <m:ctrlPr>
                            <a:rPr lang="en-US" altLang="zh-CN" b="1" i="1" smtClean="0">
                              <a:solidFill>
                                <a:srgbClr val="000000"/>
                              </a:solidFill>
                              <a:latin typeface="Cambria Math" panose="02040503050406030204" pitchFamily="18" charset="0"/>
                            </a:rPr>
                          </m:ctrlPr>
                        </m:sSubPr>
                        <m:e>
                          <m:r>
                            <a:rPr lang="en-US" altLang="zh-CN" b="1" i="1" smtClean="0">
                              <a:solidFill>
                                <a:srgbClr val="000000"/>
                              </a:solidFill>
                              <a:latin typeface="Cambria Math"/>
                            </a:rPr>
                            <m:t>𝑽</m:t>
                          </m:r>
                        </m:e>
                        <m:sub>
                          <m:r>
                            <a:rPr lang="en-US" altLang="zh-CN" b="1" i="1" smtClean="0">
                              <a:solidFill>
                                <a:srgbClr val="000000"/>
                              </a:solidFill>
                              <a:latin typeface="Cambria Math"/>
                            </a:rPr>
                            <m:t>𝒌</m:t>
                          </m:r>
                        </m:sub>
                      </m:sSub>
                      <m:r>
                        <a:rPr lang="en-US" altLang="zh-CN" b="1" i="1" smtClean="0">
                          <a:solidFill>
                            <a:srgbClr val="000000"/>
                          </a:solidFill>
                          <a:latin typeface="Cambria Math"/>
                        </a:rPr>
                        <m:t>|</m:t>
                      </m:r>
                      <m:sSub>
                        <m:sSubPr>
                          <m:ctrlPr>
                            <a:rPr lang="en-US" altLang="zh-CN" b="1" i="1">
                              <a:solidFill>
                                <a:srgbClr val="000000"/>
                              </a:solidFill>
                              <a:latin typeface="Cambria Math" panose="02040503050406030204" pitchFamily="18" charset="0"/>
                            </a:rPr>
                          </m:ctrlPr>
                        </m:sSubPr>
                        <m:e>
                          <m:r>
                            <a:rPr lang="en-US" altLang="zh-CN" b="1" i="1">
                              <a:solidFill>
                                <a:srgbClr val="000000"/>
                              </a:solidFill>
                              <a:latin typeface="Cambria Math"/>
                            </a:rPr>
                            <m:t>𝒒</m:t>
                          </m:r>
                        </m:e>
                        <m:sub>
                          <m:r>
                            <a:rPr lang="en-US" altLang="zh-CN" b="1" i="1">
                              <a:solidFill>
                                <a:srgbClr val="000000"/>
                              </a:solidFill>
                              <a:latin typeface="Cambria Math"/>
                            </a:rPr>
                            <m:t>𝒕</m:t>
                          </m:r>
                        </m:sub>
                      </m:sSub>
                      <m:r>
                        <a:rPr lang="en-US" altLang="zh-CN" b="1" i="1">
                          <a:solidFill>
                            <a:srgbClr val="000000"/>
                          </a:solidFill>
                          <a:latin typeface="Cambria Math"/>
                        </a:rPr>
                        <m:t>=</m:t>
                      </m:r>
                      <m:sSub>
                        <m:sSubPr>
                          <m:ctrlPr>
                            <a:rPr lang="en-US" altLang="zh-CN" b="1" i="1">
                              <a:solidFill>
                                <a:srgbClr val="000000"/>
                              </a:solidFill>
                              <a:latin typeface="Cambria Math" panose="02040503050406030204" pitchFamily="18" charset="0"/>
                            </a:rPr>
                          </m:ctrlPr>
                        </m:sSubPr>
                        <m:e>
                          <m:r>
                            <a:rPr lang="zh-CN" altLang="en-US" b="1" i="1">
                              <a:solidFill>
                                <a:srgbClr val="000000"/>
                              </a:solidFill>
                              <a:latin typeface="Cambria Math"/>
                            </a:rPr>
                            <m:t>𝜽</m:t>
                          </m:r>
                        </m:e>
                        <m:sub>
                          <m:r>
                            <a:rPr lang="en-US" altLang="zh-CN" b="1" i="1" smtClean="0">
                              <a:solidFill>
                                <a:srgbClr val="000000"/>
                              </a:solidFill>
                              <a:latin typeface="Cambria Math"/>
                            </a:rPr>
                            <m:t>𝒋</m:t>
                          </m:r>
                        </m:sub>
                      </m:sSub>
                      <m:r>
                        <a:rPr lang="en-US" altLang="zh-CN" b="1" i="1" smtClean="0">
                          <a:solidFill>
                            <a:srgbClr val="000000"/>
                          </a:solidFill>
                          <a:latin typeface="Cambria Math"/>
                        </a:rPr>
                        <m:t>)</m:t>
                      </m:r>
                    </m:oMath>
                  </m:oMathPara>
                </a14:m>
                <a:endParaRPr lang="zh-CN" altLang="en-US" b="1" dirty="0">
                  <a:solidFill>
                    <a:srgbClr val="000000"/>
                  </a:solidFill>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6021235" y="3263491"/>
                <a:ext cx="2912657" cy="698909"/>
              </a:xfrm>
              <a:prstGeom prst="rect">
                <a:avLst/>
              </a:prstGeom>
              <a:blipFill rotWithShape="1">
                <a:blip r:embed="rId3"/>
                <a:stretch>
                  <a:fillRect l="-1883" t="-5217" b="-43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76181587"/>
      </p:ext>
    </p:extLst>
  </p:cSld>
  <p:clrMapOvr>
    <a:masterClrMapping/>
  </p:clrMapOvr>
  <p:transition spd="slow"/>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671513" y="646158"/>
            <a:ext cx="5272087" cy="573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30000"/>
              </a:lnSpc>
              <a:spcBef>
                <a:spcPct val="50000"/>
              </a:spcBef>
              <a:spcAft>
                <a:spcPct val="0"/>
              </a:spcAft>
            </a:pPr>
            <a:r>
              <a:rPr kumimoji="1" lang="en-US" altLang="zh-CN" sz="2800" b="1" dirty="0">
                <a:solidFill>
                  <a:srgbClr val="050507"/>
                </a:solidFill>
                <a:latin typeface="仿宋_GB2312" pitchFamily="49" charset="-122"/>
                <a:ea typeface="仿宋_GB2312" pitchFamily="49" charset="-122"/>
              </a:rPr>
              <a:t>HMM</a:t>
            </a:r>
            <a:r>
              <a:rPr kumimoji="1" lang="zh-CN" altLang="en-US" sz="2800" b="1" dirty="0" smtClean="0">
                <a:solidFill>
                  <a:srgbClr val="050507"/>
                </a:solidFill>
                <a:latin typeface="仿宋_GB2312" pitchFamily="49" charset="-122"/>
                <a:ea typeface="仿宋_GB2312" pitchFamily="49" charset="-122"/>
              </a:rPr>
              <a:t>的</a:t>
            </a:r>
            <a:r>
              <a:rPr kumimoji="1" lang="zh-CN" altLang="en-US" sz="2800" b="1" dirty="0">
                <a:solidFill>
                  <a:srgbClr val="050507"/>
                </a:solidFill>
                <a:latin typeface="仿宋_GB2312" pitchFamily="49" charset="-122"/>
                <a:ea typeface="仿宋_GB2312" pitchFamily="49" charset="-122"/>
              </a:rPr>
              <a:t>参数：</a:t>
            </a:r>
            <a:endParaRPr kumimoji="1" lang="zh-CN" altLang="en-US" sz="3200" dirty="0">
              <a:solidFill>
                <a:srgbClr val="050507"/>
              </a:solidFill>
              <a:latin typeface="隶书" pitchFamily="49" charset="-122"/>
              <a:ea typeface="隶书" pitchFamily="49" charset="-122"/>
            </a:endParaRPr>
          </a:p>
        </p:txBody>
      </p:sp>
      <p:graphicFrame>
        <p:nvGraphicFramePr>
          <p:cNvPr id="9219" name="Object 3"/>
          <p:cNvGraphicFramePr>
            <a:graphicFrameLocks noChangeAspect="1"/>
          </p:cNvGraphicFramePr>
          <p:nvPr>
            <p:extLst/>
          </p:nvPr>
        </p:nvGraphicFramePr>
        <p:xfrm>
          <a:off x="2743200" y="790575"/>
          <a:ext cx="3240087" cy="428625"/>
        </p:xfrm>
        <a:graphic>
          <a:graphicData uri="http://schemas.openxmlformats.org/presentationml/2006/ole">
            <mc:AlternateContent xmlns:mc="http://schemas.openxmlformats.org/markup-compatibility/2006">
              <mc:Choice xmlns:v="urn:schemas-microsoft-com:vml" Requires="v">
                <p:oleObj spid="_x0000_s12332" name="Equation" r:id="rId3" imgW="1104900" imgH="203200" progId="Equation.DSMT4">
                  <p:embed/>
                </p:oleObj>
              </mc:Choice>
              <mc:Fallback>
                <p:oleObj name="Equation" r:id="rId3" imgW="1104900" imgH="203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790575"/>
                        <a:ext cx="3240087"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20" name="Text Box 4"/>
          <p:cNvSpPr txBox="1">
            <a:spLocks noChangeArrowheads="1"/>
          </p:cNvSpPr>
          <p:nvPr/>
        </p:nvSpPr>
        <p:spPr bwMode="auto">
          <a:xfrm>
            <a:off x="533400" y="1747838"/>
            <a:ext cx="604837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0"/>
              </a:spcBef>
              <a:spcAft>
                <a:spcPct val="0"/>
              </a:spcAft>
            </a:pPr>
            <a:r>
              <a:rPr kumimoji="1" lang="zh-CN" altLang="en-US" sz="2400" b="1" dirty="0">
                <a:solidFill>
                  <a:srgbClr val="000000"/>
                </a:solidFill>
                <a:latin typeface="Times New Roman" pitchFamily="18" charset="0"/>
                <a:ea typeface="楷体_GB2312" pitchFamily="49" charset="-122"/>
              </a:rPr>
              <a:t>模型中状态的数目。状态的集合</a:t>
            </a:r>
          </a:p>
        </p:txBody>
      </p:sp>
      <p:graphicFrame>
        <p:nvGraphicFramePr>
          <p:cNvPr id="9221" name="Object 5"/>
          <p:cNvGraphicFramePr>
            <a:graphicFrameLocks noChangeAspect="1"/>
          </p:cNvGraphicFramePr>
          <p:nvPr>
            <p:extLst/>
          </p:nvPr>
        </p:nvGraphicFramePr>
        <p:xfrm>
          <a:off x="684213" y="1682750"/>
          <a:ext cx="520700" cy="374650"/>
        </p:xfrm>
        <a:graphic>
          <a:graphicData uri="http://schemas.openxmlformats.org/presentationml/2006/ole">
            <mc:AlternateContent xmlns:mc="http://schemas.openxmlformats.org/markup-compatibility/2006">
              <mc:Choice xmlns:v="urn:schemas-microsoft-com:vml" Requires="v">
                <p:oleObj spid="_x0000_s12333" name="Equation" r:id="rId5" imgW="177492" imgH="177492" progId="Equation.DSMT4">
                  <p:embed/>
                </p:oleObj>
              </mc:Choice>
              <mc:Fallback>
                <p:oleObj name="Equation" r:id="rId5" imgW="177492" imgH="177492"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213" y="1682750"/>
                        <a:ext cx="520700" cy="374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22" name="Line 6"/>
          <p:cNvSpPr>
            <a:spLocks noChangeShapeType="1"/>
          </p:cNvSpPr>
          <p:nvPr/>
        </p:nvSpPr>
        <p:spPr bwMode="auto">
          <a:xfrm>
            <a:off x="1044575" y="1898650"/>
            <a:ext cx="215900" cy="0"/>
          </a:xfrm>
          <a:prstGeom prst="line">
            <a:avLst/>
          </a:prstGeom>
          <a:noFill/>
          <a:ln w="9525">
            <a:solidFill>
              <a:srgbClr val="FF0066"/>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graphicFrame>
        <p:nvGraphicFramePr>
          <p:cNvPr id="9223" name="Object 7"/>
          <p:cNvGraphicFramePr>
            <a:graphicFrameLocks noChangeAspect="1"/>
          </p:cNvGraphicFramePr>
          <p:nvPr>
            <p:extLst/>
          </p:nvPr>
        </p:nvGraphicFramePr>
        <p:xfrm>
          <a:off x="5940425" y="1758950"/>
          <a:ext cx="3024188" cy="450850"/>
        </p:xfrm>
        <a:graphic>
          <a:graphicData uri="http://schemas.openxmlformats.org/presentationml/2006/ole">
            <mc:AlternateContent xmlns:mc="http://schemas.openxmlformats.org/markup-compatibility/2006">
              <mc:Choice xmlns:v="urn:schemas-microsoft-com:vml" Requires="v">
                <p:oleObj spid="_x0000_s12334" name="Equation" r:id="rId7" imgW="1104900" imgH="228600" progId="Equation.DSMT4">
                  <p:embed/>
                </p:oleObj>
              </mc:Choice>
              <mc:Fallback>
                <p:oleObj name="Equation" r:id="rId7" imgW="11049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40425" y="1758950"/>
                        <a:ext cx="3024188"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24" name="Text Box 8"/>
          <p:cNvSpPr txBox="1">
            <a:spLocks noChangeArrowheads="1"/>
          </p:cNvSpPr>
          <p:nvPr/>
        </p:nvSpPr>
        <p:spPr bwMode="auto">
          <a:xfrm>
            <a:off x="838200" y="2205038"/>
            <a:ext cx="7056438"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0"/>
              </a:spcBef>
              <a:spcAft>
                <a:spcPct val="0"/>
              </a:spcAft>
            </a:pPr>
            <a:r>
              <a:rPr kumimoji="1" lang="zh-CN" altLang="en-US" sz="2400" b="1" dirty="0">
                <a:solidFill>
                  <a:srgbClr val="000000"/>
                </a:solidFill>
                <a:latin typeface="Times New Roman" pitchFamily="18" charset="0"/>
                <a:ea typeface="楷体_GB2312" pitchFamily="49" charset="-122"/>
              </a:rPr>
              <a:t>每个状态对应的观测符号数。观测符号集合</a:t>
            </a:r>
          </a:p>
        </p:txBody>
      </p:sp>
      <p:graphicFrame>
        <p:nvGraphicFramePr>
          <p:cNvPr id="9225" name="Object 9"/>
          <p:cNvGraphicFramePr>
            <a:graphicFrameLocks noChangeAspect="1"/>
          </p:cNvGraphicFramePr>
          <p:nvPr/>
        </p:nvGraphicFramePr>
        <p:xfrm>
          <a:off x="663575" y="2205038"/>
          <a:ext cx="595313" cy="347662"/>
        </p:xfrm>
        <a:graphic>
          <a:graphicData uri="http://schemas.openxmlformats.org/presentationml/2006/ole">
            <mc:AlternateContent xmlns:mc="http://schemas.openxmlformats.org/markup-compatibility/2006">
              <mc:Choice xmlns:v="urn:schemas-microsoft-com:vml" Requires="v">
                <p:oleObj spid="_x0000_s12335" name="Equation" r:id="rId9" imgW="203024" imgH="164957" progId="Equation.DSMT4">
                  <p:embed/>
                </p:oleObj>
              </mc:Choice>
              <mc:Fallback>
                <p:oleObj name="Equation" r:id="rId9" imgW="203024" imgH="164957"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3575" y="2205038"/>
                        <a:ext cx="595313" cy="347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26" name="Line 10"/>
          <p:cNvSpPr>
            <a:spLocks noChangeShapeType="1"/>
          </p:cNvSpPr>
          <p:nvPr/>
        </p:nvSpPr>
        <p:spPr bwMode="auto">
          <a:xfrm>
            <a:off x="1044575" y="2408238"/>
            <a:ext cx="215900" cy="0"/>
          </a:xfrm>
          <a:prstGeom prst="line">
            <a:avLst/>
          </a:prstGeom>
          <a:noFill/>
          <a:ln w="9525">
            <a:solidFill>
              <a:srgbClr val="FF0066"/>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graphicFrame>
        <p:nvGraphicFramePr>
          <p:cNvPr id="9227" name="Object 11"/>
          <p:cNvGraphicFramePr>
            <a:graphicFrameLocks noChangeAspect="1"/>
          </p:cNvGraphicFramePr>
          <p:nvPr/>
        </p:nvGraphicFramePr>
        <p:xfrm>
          <a:off x="6084888" y="2636838"/>
          <a:ext cx="2879725" cy="444500"/>
        </p:xfrm>
        <a:graphic>
          <a:graphicData uri="http://schemas.openxmlformats.org/presentationml/2006/ole">
            <mc:AlternateContent xmlns:mc="http://schemas.openxmlformats.org/markup-compatibility/2006">
              <mc:Choice xmlns:v="urn:schemas-microsoft-com:vml" Requires="v">
                <p:oleObj spid="_x0000_s12336" name="Equation" r:id="rId11" imgW="1066800" imgH="228600" progId="Equation.DSMT4">
                  <p:embed/>
                </p:oleObj>
              </mc:Choice>
              <mc:Fallback>
                <p:oleObj name="Equation" r:id="rId11" imgW="1066800" imgH="228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84888" y="2636838"/>
                        <a:ext cx="2879725"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28" name="Text Box 12"/>
          <p:cNvSpPr txBox="1">
            <a:spLocks noChangeArrowheads="1"/>
          </p:cNvSpPr>
          <p:nvPr/>
        </p:nvSpPr>
        <p:spPr bwMode="auto">
          <a:xfrm>
            <a:off x="838200" y="3040063"/>
            <a:ext cx="6119813"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0"/>
              </a:spcBef>
              <a:spcAft>
                <a:spcPct val="0"/>
              </a:spcAft>
            </a:pPr>
            <a:r>
              <a:rPr kumimoji="1" lang="zh-CN" altLang="en-US" sz="2400" b="1" dirty="0">
                <a:solidFill>
                  <a:srgbClr val="000000"/>
                </a:solidFill>
                <a:latin typeface="Times New Roman" pitchFamily="18" charset="0"/>
                <a:ea typeface="楷体_GB2312" pitchFamily="49" charset="-122"/>
              </a:rPr>
              <a:t>观测符号序列的长度，观测符号序列</a:t>
            </a:r>
          </a:p>
        </p:txBody>
      </p:sp>
      <p:graphicFrame>
        <p:nvGraphicFramePr>
          <p:cNvPr id="9229" name="Object 13"/>
          <p:cNvGraphicFramePr>
            <a:graphicFrameLocks noChangeAspect="1"/>
          </p:cNvGraphicFramePr>
          <p:nvPr/>
        </p:nvGraphicFramePr>
        <p:xfrm>
          <a:off x="684213" y="3068638"/>
          <a:ext cx="409575" cy="347662"/>
        </p:xfrm>
        <a:graphic>
          <a:graphicData uri="http://schemas.openxmlformats.org/presentationml/2006/ole">
            <mc:AlternateContent xmlns:mc="http://schemas.openxmlformats.org/markup-compatibility/2006">
              <mc:Choice xmlns:v="urn:schemas-microsoft-com:vml" Requires="v">
                <p:oleObj spid="_x0000_s12337" name="Equation" r:id="rId13" imgW="139579" imgH="164957" progId="Equation.DSMT4">
                  <p:embed/>
                </p:oleObj>
              </mc:Choice>
              <mc:Fallback>
                <p:oleObj name="Equation" r:id="rId13" imgW="139579" imgH="164957"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4213" y="3068638"/>
                        <a:ext cx="409575" cy="347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30" name="Line 14"/>
          <p:cNvSpPr>
            <a:spLocks noChangeShapeType="1"/>
          </p:cNvSpPr>
          <p:nvPr/>
        </p:nvSpPr>
        <p:spPr bwMode="auto">
          <a:xfrm>
            <a:off x="1044575" y="3284538"/>
            <a:ext cx="215900" cy="0"/>
          </a:xfrm>
          <a:prstGeom prst="line">
            <a:avLst/>
          </a:prstGeom>
          <a:noFill/>
          <a:ln w="9525">
            <a:solidFill>
              <a:srgbClr val="FF0066"/>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graphicFrame>
        <p:nvGraphicFramePr>
          <p:cNvPr id="9231" name="Object 15"/>
          <p:cNvGraphicFramePr>
            <a:graphicFrameLocks noChangeAspect="1"/>
          </p:cNvGraphicFramePr>
          <p:nvPr>
            <p:extLst/>
          </p:nvPr>
        </p:nvGraphicFramePr>
        <p:xfrm>
          <a:off x="6200881" y="3657600"/>
          <a:ext cx="2714519" cy="330200"/>
        </p:xfrm>
        <a:graphic>
          <a:graphicData uri="http://schemas.openxmlformats.org/presentationml/2006/ole">
            <mc:AlternateContent xmlns:mc="http://schemas.openxmlformats.org/markup-compatibility/2006">
              <mc:Choice xmlns:v="urn:schemas-microsoft-com:vml" Requires="v">
                <p:oleObj spid="_x0000_s12338" name="Equation" r:id="rId15" imgW="1155700" imgH="228600" progId="Equation.DSMT4">
                  <p:embed/>
                </p:oleObj>
              </mc:Choice>
              <mc:Fallback>
                <p:oleObj name="Equation" r:id="rId15" imgW="1155700" imgH="2286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200881" y="3657600"/>
                        <a:ext cx="2714519" cy="330200"/>
                      </a:xfrm>
                      <a:prstGeom prst="rect">
                        <a:avLst/>
                      </a:prstGeom>
                      <a:noFill/>
                      <a:ln>
                        <a:noFill/>
                      </a:ln>
                      <a:effectLst/>
                      <a:extLst/>
                    </p:spPr>
                  </p:pic>
                </p:oleObj>
              </mc:Fallback>
            </mc:AlternateContent>
          </a:graphicData>
        </a:graphic>
      </p:graphicFrame>
      <p:sp>
        <p:nvSpPr>
          <p:cNvPr id="9232" name="Text Box 16"/>
          <p:cNvSpPr txBox="1">
            <a:spLocks noChangeArrowheads="1"/>
          </p:cNvSpPr>
          <p:nvPr/>
        </p:nvSpPr>
        <p:spPr bwMode="auto">
          <a:xfrm>
            <a:off x="685800" y="3830638"/>
            <a:ext cx="396081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0"/>
              </a:spcBef>
              <a:spcAft>
                <a:spcPct val="0"/>
              </a:spcAft>
            </a:pPr>
            <a:r>
              <a:rPr kumimoji="1" lang="zh-CN" altLang="en-US" sz="2400" b="1" dirty="0">
                <a:solidFill>
                  <a:srgbClr val="000000"/>
                </a:solidFill>
                <a:latin typeface="Times New Roman" pitchFamily="18" charset="0"/>
                <a:ea typeface="楷体_GB2312" pitchFamily="49" charset="-122"/>
              </a:rPr>
              <a:t>状态转移概率分布</a:t>
            </a:r>
          </a:p>
        </p:txBody>
      </p:sp>
      <p:graphicFrame>
        <p:nvGraphicFramePr>
          <p:cNvPr id="9233" name="Object 17"/>
          <p:cNvGraphicFramePr>
            <a:graphicFrameLocks noChangeAspect="1"/>
          </p:cNvGraphicFramePr>
          <p:nvPr/>
        </p:nvGraphicFramePr>
        <p:xfrm>
          <a:off x="611188" y="3860800"/>
          <a:ext cx="446087" cy="347663"/>
        </p:xfrm>
        <a:graphic>
          <a:graphicData uri="http://schemas.openxmlformats.org/presentationml/2006/ole">
            <mc:AlternateContent xmlns:mc="http://schemas.openxmlformats.org/markup-compatibility/2006">
              <mc:Choice xmlns:v="urn:schemas-microsoft-com:vml" Requires="v">
                <p:oleObj spid="_x0000_s12339" name="Equation" r:id="rId17" imgW="152268" imgH="164957" progId="Equation.DSMT4">
                  <p:embed/>
                </p:oleObj>
              </mc:Choice>
              <mc:Fallback>
                <p:oleObj name="Equation" r:id="rId17" imgW="152268" imgH="164957"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11188" y="3860800"/>
                        <a:ext cx="446087"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34" name="Line 18"/>
          <p:cNvSpPr>
            <a:spLocks noChangeShapeType="1"/>
          </p:cNvSpPr>
          <p:nvPr/>
        </p:nvSpPr>
        <p:spPr bwMode="auto">
          <a:xfrm>
            <a:off x="1044575" y="4076700"/>
            <a:ext cx="215900" cy="0"/>
          </a:xfrm>
          <a:prstGeom prst="line">
            <a:avLst/>
          </a:prstGeom>
          <a:noFill/>
          <a:ln w="9525">
            <a:solidFill>
              <a:srgbClr val="FF0066"/>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graphicFrame>
        <p:nvGraphicFramePr>
          <p:cNvPr id="9235" name="Object 19"/>
          <p:cNvGraphicFramePr>
            <a:graphicFrameLocks noChangeAspect="1"/>
          </p:cNvGraphicFramePr>
          <p:nvPr/>
        </p:nvGraphicFramePr>
        <p:xfrm>
          <a:off x="2781300" y="4221163"/>
          <a:ext cx="6254750" cy="536575"/>
        </p:xfrm>
        <a:graphic>
          <a:graphicData uri="http://schemas.openxmlformats.org/presentationml/2006/ole">
            <mc:AlternateContent xmlns:mc="http://schemas.openxmlformats.org/markup-compatibility/2006">
              <mc:Choice xmlns:v="urn:schemas-microsoft-com:vml" Requires="v">
                <p:oleObj spid="_x0000_s12340" name="Equation" r:id="rId19" imgW="2133600" imgH="254000" progId="Equation.DSMT4">
                  <p:embed/>
                </p:oleObj>
              </mc:Choice>
              <mc:Fallback>
                <p:oleObj name="Equation" r:id="rId19" imgW="2133600" imgH="25400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781300" y="4221163"/>
                        <a:ext cx="6254750" cy="536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36" name="Text Box 20"/>
          <p:cNvSpPr txBox="1">
            <a:spLocks noChangeArrowheads="1"/>
          </p:cNvSpPr>
          <p:nvPr/>
        </p:nvSpPr>
        <p:spPr bwMode="auto">
          <a:xfrm>
            <a:off x="685800" y="4767263"/>
            <a:ext cx="489585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0"/>
              </a:spcBef>
              <a:spcAft>
                <a:spcPct val="0"/>
              </a:spcAft>
            </a:pPr>
            <a:r>
              <a:rPr kumimoji="1" lang="zh-CN" altLang="en-US" sz="2400" b="1" dirty="0">
                <a:solidFill>
                  <a:srgbClr val="000000"/>
                </a:solidFill>
                <a:latin typeface="Times New Roman" pitchFamily="18" charset="0"/>
                <a:ea typeface="楷体_GB2312" pitchFamily="49" charset="-122"/>
              </a:rPr>
              <a:t>状态的观测符号概率分布</a:t>
            </a:r>
          </a:p>
        </p:txBody>
      </p:sp>
      <p:graphicFrame>
        <p:nvGraphicFramePr>
          <p:cNvPr id="9237" name="Object 21"/>
          <p:cNvGraphicFramePr>
            <a:graphicFrameLocks noChangeAspect="1"/>
          </p:cNvGraphicFramePr>
          <p:nvPr/>
        </p:nvGraphicFramePr>
        <p:xfrm>
          <a:off x="611188" y="4810125"/>
          <a:ext cx="446087" cy="347663"/>
        </p:xfrm>
        <a:graphic>
          <a:graphicData uri="http://schemas.openxmlformats.org/presentationml/2006/ole">
            <mc:AlternateContent xmlns:mc="http://schemas.openxmlformats.org/markup-compatibility/2006">
              <mc:Choice xmlns:v="urn:schemas-microsoft-com:vml" Requires="v">
                <p:oleObj spid="_x0000_s12341" name="Equation" r:id="rId21" imgW="152268" imgH="164957" progId="Equation.DSMT4">
                  <p:embed/>
                </p:oleObj>
              </mc:Choice>
              <mc:Fallback>
                <p:oleObj name="Equation" r:id="rId21" imgW="152268" imgH="164957"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11188" y="4810125"/>
                        <a:ext cx="446087"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38" name="Line 22"/>
          <p:cNvSpPr>
            <a:spLocks noChangeShapeType="1"/>
          </p:cNvSpPr>
          <p:nvPr/>
        </p:nvSpPr>
        <p:spPr bwMode="auto">
          <a:xfrm>
            <a:off x="1044575" y="5003800"/>
            <a:ext cx="215900" cy="0"/>
          </a:xfrm>
          <a:prstGeom prst="line">
            <a:avLst/>
          </a:prstGeom>
          <a:noFill/>
          <a:ln w="9525">
            <a:solidFill>
              <a:srgbClr val="FF0066"/>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graphicFrame>
        <p:nvGraphicFramePr>
          <p:cNvPr id="9239" name="Object 23"/>
          <p:cNvGraphicFramePr>
            <a:graphicFrameLocks noChangeAspect="1"/>
          </p:cNvGraphicFramePr>
          <p:nvPr/>
        </p:nvGraphicFramePr>
        <p:xfrm>
          <a:off x="2268538" y="5281613"/>
          <a:ext cx="6696075" cy="379412"/>
        </p:xfrm>
        <a:graphic>
          <a:graphicData uri="http://schemas.openxmlformats.org/presentationml/2006/ole">
            <mc:AlternateContent xmlns:mc="http://schemas.openxmlformats.org/markup-compatibility/2006">
              <mc:Choice xmlns:v="urn:schemas-microsoft-com:vml" Requires="v">
                <p:oleObj spid="_x0000_s12342" name="Equation" r:id="rId23" imgW="3073400" imgH="241300" progId="Equation.DSMT4">
                  <p:embed/>
                </p:oleObj>
              </mc:Choice>
              <mc:Fallback>
                <p:oleObj name="Equation" r:id="rId23" imgW="3073400" imgH="241300"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268538" y="5281613"/>
                        <a:ext cx="6696075"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40" name="Object 24"/>
          <p:cNvGraphicFramePr>
            <a:graphicFrameLocks noChangeAspect="1"/>
          </p:cNvGraphicFramePr>
          <p:nvPr/>
        </p:nvGraphicFramePr>
        <p:xfrm>
          <a:off x="611188" y="5805488"/>
          <a:ext cx="407987" cy="293687"/>
        </p:xfrm>
        <a:graphic>
          <a:graphicData uri="http://schemas.openxmlformats.org/presentationml/2006/ole">
            <mc:AlternateContent xmlns:mc="http://schemas.openxmlformats.org/markup-compatibility/2006">
              <mc:Choice xmlns:v="urn:schemas-microsoft-com:vml" Requires="v">
                <p:oleObj spid="_x0000_s12343" name="Equation" r:id="rId25" imgW="139700" imgH="139700" progId="Equation.DSMT4">
                  <p:embed/>
                </p:oleObj>
              </mc:Choice>
              <mc:Fallback>
                <p:oleObj name="Equation" r:id="rId25" imgW="139700" imgH="139700"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11188" y="5805488"/>
                        <a:ext cx="407987" cy="293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41" name="Line 25"/>
          <p:cNvSpPr>
            <a:spLocks noChangeShapeType="1"/>
          </p:cNvSpPr>
          <p:nvPr/>
        </p:nvSpPr>
        <p:spPr bwMode="auto">
          <a:xfrm>
            <a:off x="971550" y="5949950"/>
            <a:ext cx="215900" cy="0"/>
          </a:xfrm>
          <a:prstGeom prst="line">
            <a:avLst/>
          </a:prstGeom>
          <a:noFill/>
          <a:ln w="9525">
            <a:solidFill>
              <a:srgbClr val="FF0066"/>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9242" name="Text Box 26"/>
          <p:cNvSpPr txBox="1">
            <a:spLocks noChangeArrowheads="1"/>
          </p:cNvSpPr>
          <p:nvPr/>
        </p:nvSpPr>
        <p:spPr bwMode="auto">
          <a:xfrm>
            <a:off x="762000" y="5661025"/>
            <a:ext cx="4103687"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0"/>
              </a:spcBef>
              <a:spcAft>
                <a:spcPct val="0"/>
              </a:spcAft>
            </a:pPr>
            <a:r>
              <a:rPr kumimoji="1" lang="zh-CN" altLang="en-US" sz="2400" b="1" dirty="0">
                <a:solidFill>
                  <a:srgbClr val="000000"/>
                </a:solidFill>
                <a:latin typeface="Times New Roman" pitchFamily="18" charset="0"/>
                <a:ea typeface="楷体_GB2312" pitchFamily="49" charset="-122"/>
              </a:rPr>
              <a:t>初始状态的概率分布</a:t>
            </a:r>
          </a:p>
        </p:txBody>
      </p:sp>
      <p:graphicFrame>
        <p:nvGraphicFramePr>
          <p:cNvPr id="9243" name="Object 27"/>
          <p:cNvGraphicFramePr>
            <a:graphicFrameLocks noChangeAspect="1"/>
          </p:cNvGraphicFramePr>
          <p:nvPr>
            <p:extLst/>
          </p:nvPr>
        </p:nvGraphicFramePr>
        <p:xfrm>
          <a:off x="4264025" y="5715000"/>
          <a:ext cx="4727575" cy="435887"/>
        </p:xfrm>
        <a:graphic>
          <a:graphicData uri="http://schemas.openxmlformats.org/presentationml/2006/ole">
            <mc:AlternateContent xmlns:mc="http://schemas.openxmlformats.org/markup-compatibility/2006">
              <mc:Choice xmlns:v="urn:schemas-microsoft-com:vml" Requires="v">
                <p:oleObj spid="_x0000_s12344" name="Equation" r:id="rId27" imgW="1790700" imgH="228600" progId="Equation.DSMT4">
                  <p:embed/>
                </p:oleObj>
              </mc:Choice>
              <mc:Fallback>
                <p:oleObj name="Equation" r:id="rId27" imgW="1790700" imgH="228600" progId="Equation.DSMT4">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264025" y="5715000"/>
                        <a:ext cx="4727575" cy="435887"/>
                      </a:xfrm>
                      <a:prstGeom prst="rect">
                        <a:avLst/>
                      </a:prstGeom>
                      <a:noFill/>
                      <a:ln>
                        <a:noFill/>
                      </a:ln>
                      <a:effectLst/>
                      <a:extLst/>
                    </p:spPr>
                  </p:pic>
                </p:oleObj>
              </mc:Fallback>
            </mc:AlternateContent>
          </a:graphicData>
        </a:graphic>
      </p:graphicFrame>
      <p:graphicFrame>
        <p:nvGraphicFramePr>
          <p:cNvPr id="9244" name="Object 28"/>
          <p:cNvGraphicFramePr>
            <a:graphicFrameLocks noChangeAspect="1"/>
          </p:cNvGraphicFramePr>
          <p:nvPr>
            <p:extLst/>
          </p:nvPr>
        </p:nvGraphicFramePr>
        <p:xfrm>
          <a:off x="6227762" y="790575"/>
          <a:ext cx="2382838" cy="428625"/>
        </p:xfrm>
        <a:graphic>
          <a:graphicData uri="http://schemas.openxmlformats.org/presentationml/2006/ole">
            <mc:AlternateContent xmlns:mc="http://schemas.openxmlformats.org/markup-compatibility/2006">
              <mc:Choice xmlns:v="urn:schemas-microsoft-com:vml" Requires="v">
                <p:oleObj spid="_x0000_s12345" name="Equation" r:id="rId29" imgW="812447" imgH="203112" progId="Equation.DSMT4">
                  <p:embed/>
                </p:oleObj>
              </mc:Choice>
              <mc:Fallback>
                <p:oleObj name="Equation" r:id="rId29" imgW="812447" imgH="203112" progId="Equation.DSMT4">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227762" y="790575"/>
                        <a:ext cx="2382838"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9" name="Picture 2"/>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81000" y="1483555"/>
            <a:ext cx="8229600" cy="26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5101926"/>
      </p:ext>
    </p:extLst>
  </p:cSld>
  <p:clrMapOvr>
    <a:masterClrMapping/>
  </p:clrMapOvr>
  <p:transition spd="slow"/>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323850" y="354012"/>
            <a:ext cx="7632700" cy="941388"/>
          </a:xfrm>
        </p:spPr>
        <p:txBody>
          <a:bodyPr/>
          <a:lstStyle/>
          <a:p>
            <a:pPr eaLnBrk="1" hangingPunct="1"/>
            <a:r>
              <a:rPr lang="en-US" altLang="zh-CN" sz="3200" b="1" dirty="0" smtClean="0">
                <a:solidFill>
                  <a:srgbClr val="050507"/>
                </a:solidFill>
                <a:ea typeface="仿宋_GB2312" pitchFamily="49" charset="-122"/>
              </a:rPr>
              <a:t> </a:t>
            </a:r>
            <a:r>
              <a:rPr lang="zh-CN" altLang="en-US" sz="3200" b="1" dirty="0" smtClean="0">
                <a:solidFill>
                  <a:srgbClr val="050507"/>
                </a:solidFill>
                <a:ea typeface="仿宋_GB2312" pitchFamily="49" charset="-122"/>
              </a:rPr>
              <a:t>隐马尔可夫模型的</a:t>
            </a:r>
            <a:r>
              <a:rPr lang="zh-CN" altLang="en-US" sz="3200" b="1" dirty="0">
                <a:solidFill>
                  <a:srgbClr val="050507"/>
                </a:solidFill>
                <a:ea typeface="仿宋_GB2312" pitchFamily="49" charset="-122"/>
              </a:rPr>
              <a:t>三个基本问题</a:t>
            </a:r>
            <a:endParaRPr lang="zh-CN" altLang="en-US" sz="3200" b="1" dirty="0" smtClean="0">
              <a:solidFill>
                <a:srgbClr val="050507"/>
              </a:solidFill>
              <a:ea typeface="仿宋_GB2312" pitchFamily="49" charset="-122"/>
            </a:endParaRPr>
          </a:p>
        </p:txBody>
      </p:sp>
      <p:sp>
        <p:nvSpPr>
          <p:cNvPr id="11267" name="Rectangle 3"/>
          <p:cNvSpPr>
            <a:spLocks noGrp="1" noChangeArrowheads="1"/>
          </p:cNvSpPr>
          <p:nvPr>
            <p:ph type="body" sz="half" idx="1"/>
          </p:nvPr>
        </p:nvSpPr>
        <p:spPr>
          <a:xfrm>
            <a:off x="395288" y="1773238"/>
            <a:ext cx="8291512" cy="4456112"/>
          </a:xfrm>
        </p:spPr>
        <p:txBody>
          <a:bodyPr/>
          <a:lstStyle/>
          <a:p>
            <a:pPr eaLnBrk="1" hangingPunct="1">
              <a:lnSpc>
                <a:spcPct val="130000"/>
              </a:lnSpc>
            </a:pPr>
            <a:r>
              <a:rPr lang="zh-CN" altLang="en-US" sz="2600" b="1" dirty="0" smtClean="0">
                <a:solidFill>
                  <a:srgbClr val="FF0000"/>
                </a:solidFill>
                <a:ea typeface="楷体_GB2312" pitchFamily="49" charset="-122"/>
              </a:rPr>
              <a:t>模型评估问题：</a:t>
            </a:r>
            <a:r>
              <a:rPr lang="zh-CN" altLang="en-US" sz="2600" b="1" dirty="0" smtClean="0">
                <a:solidFill>
                  <a:srgbClr val="003399"/>
                </a:solidFill>
                <a:ea typeface="楷体_GB2312" pitchFamily="49" charset="-122"/>
              </a:rPr>
              <a:t>给定</a:t>
            </a:r>
            <a:r>
              <a:rPr lang="zh-CN" altLang="en-US" sz="2600" b="1" dirty="0">
                <a:solidFill>
                  <a:srgbClr val="003399"/>
                </a:solidFill>
                <a:ea typeface="楷体_GB2312" pitchFamily="49" charset="-122"/>
              </a:rPr>
              <a:t>观测符号序列                   </a:t>
            </a:r>
            <a:r>
              <a:rPr lang="zh-CN" altLang="en-US" sz="2600" b="1" dirty="0" smtClean="0">
                <a:solidFill>
                  <a:srgbClr val="003399"/>
                </a:solidFill>
                <a:ea typeface="楷体_GB2312" pitchFamily="49" charset="-122"/>
              </a:rPr>
              <a:t>          和模型                   ，如何快速有效计算由模型 </a:t>
            </a:r>
            <a:r>
              <a:rPr lang="zh-CN" altLang="en-US" sz="2600" i="1" dirty="0" smtClean="0">
                <a:solidFill>
                  <a:srgbClr val="FF0000"/>
                </a:solidFill>
                <a:ea typeface="楷体_GB2312" pitchFamily="49" charset="-122"/>
                <a:sym typeface="Symbol"/>
              </a:rPr>
              <a:t> </a:t>
            </a:r>
            <a:r>
              <a:rPr lang="zh-CN" altLang="en-US" sz="2600" b="1" dirty="0" smtClean="0">
                <a:solidFill>
                  <a:srgbClr val="003399"/>
                </a:solidFill>
                <a:ea typeface="楷体_GB2312" pitchFamily="49" charset="-122"/>
              </a:rPr>
              <a:t>产生出的观测序列 </a:t>
            </a:r>
            <a:r>
              <a:rPr lang="en-US" altLang="zh-CN" sz="2600" i="1" dirty="0" smtClean="0">
                <a:solidFill>
                  <a:srgbClr val="FF0000"/>
                </a:solidFill>
                <a:ea typeface="楷体_GB2312" pitchFamily="49" charset="-122"/>
              </a:rPr>
              <a:t>O</a:t>
            </a:r>
            <a:r>
              <a:rPr lang="zh-CN" altLang="en-US" sz="2600" b="1" dirty="0" smtClean="0">
                <a:solidFill>
                  <a:srgbClr val="003399"/>
                </a:solidFill>
                <a:ea typeface="楷体_GB2312" pitchFamily="49" charset="-122"/>
              </a:rPr>
              <a:t>概率：</a:t>
            </a:r>
          </a:p>
          <a:p>
            <a:pPr eaLnBrk="1" hangingPunct="1">
              <a:lnSpc>
                <a:spcPct val="130000"/>
              </a:lnSpc>
            </a:pPr>
            <a:r>
              <a:rPr lang="zh-CN" altLang="en-US" sz="2600" b="1" dirty="0">
                <a:solidFill>
                  <a:srgbClr val="FF0000"/>
                </a:solidFill>
                <a:ea typeface="楷体_GB2312" pitchFamily="49" charset="-122"/>
              </a:rPr>
              <a:t>最佳路径问题：</a:t>
            </a:r>
            <a:r>
              <a:rPr lang="zh-CN" altLang="en-US" sz="2600" b="1" dirty="0" smtClean="0">
                <a:solidFill>
                  <a:srgbClr val="003399"/>
                </a:solidFill>
                <a:ea typeface="楷体_GB2312" pitchFamily="49" charset="-122"/>
              </a:rPr>
              <a:t>给定观测序列</a:t>
            </a:r>
            <a:r>
              <a:rPr lang="en-US" altLang="zh-CN" sz="2600" i="1" dirty="0" smtClean="0">
                <a:solidFill>
                  <a:srgbClr val="FF0000"/>
                </a:solidFill>
                <a:ea typeface="楷体_GB2312" pitchFamily="49" charset="-122"/>
              </a:rPr>
              <a:t>O</a:t>
            </a:r>
            <a:r>
              <a:rPr lang="zh-CN" altLang="en-US" sz="2600" b="1" dirty="0" smtClean="0">
                <a:solidFill>
                  <a:srgbClr val="003399"/>
                </a:solidFill>
                <a:ea typeface="楷体_GB2312" pitchFamily="49" charset="-122"/>
              </a:rPr>
              <a:t>和模型参数</a:t>
            </a:r>
            <a:r>
              <a:rPr lang="zh-CN" altLang="en-US" sz="2600" i="1" dirty="0" smtClean="0">
                <a:solidFill>
                  <a:srgbClr val="FF0000"/>
                </a:solidFill>
                <a:ea typeface="楷体_GB2312" pitchFamily="49" charset="-122"/>
                <a:sym typeface="Symbol"/>
              </a:rPr>
              <a:t></a:t>
            </a:r>
            <a:r>
              <a:rPr lang="zh-CN" altLang="en-US" sz="2600" b="1" dirty="0" smtClean="0">
                <a:solidFill>
                  <a:srgbClr val="003399"/>
                </a:solidFill>
                <a:ea typeface="楷体_GB2312" pitchFamily="49" charset="-122"/>
                <a:sym typeface="Symbol"/>
              </a:rPr>
              <a:t>，寻找某种意义上最优的隐状态序列（</a:t>
            </a:r>
            <a:r>
              <a:rPr lang="en-US" altLang="zh-CN" sz="2600" b="1" dirty="0" err="1" smtClean="0">
                <a:solidFill>
                  <a:srgbClr val="003399"/>
                </a:solidFill>
                <a:ea typeface="楷体_GB2312" pitchFamily="49" charset="-122"/>
                <a:sym typeface="Symbol"/>
              </a:rPr>
              <a:t>viterbi</a:t>
            </a:r>
            <a:r>
              <a:rPr lang="zh-CN" altLang="en-US" sz="2600" b="1" dirty="0" smtClean="0">
                <a:solidFill>
                  <a:srgbClr val="003399"/>
                </a:solidFill>
                <a:ea typeface="楷体_GB2312" pitchFamily="49" charset="-122"/>
                <a:sym typeface="Symbol"/>
              </a:rPr>
              <a:t>算法）</a:t>
            </a:r>
            <a:endParaRPr lang="zh-CN" altLang="en-US" sz="2600" b="1" dirty="0" smtClean="0">
              <a:solidFill>
                <a:srgbClr val="003399"/>
              </a:solidFill>
              <a:ea typeface="楷体_GB2312" pitchFamily="49" charset="-122"/>
            </a:endParaRPr>
          </a:p>
          <a:p>
            <a:pPr eaLnBrk="1" hangingPunct="1">
              <a:lnSpc>
                <a:spcPct val="130000"/>
              </a:lnSpc>
            </a:pPr>
            <a:r>
              <a:rPr lang="zh-CN" altLang="en-US" sz="2600" b="1" dirty="0">
                <a:solidFill>
                  <a:srgbClr val="FF0000"/>
                </a:solidFill>
                <a:ea typeface="楷体_GB2312" pitchFamily="49" charset="-122"/>
              </a:rPr>
              <a:t>模型训练问题：</a:t>
            </a:r>
            <a:r>
              <a:rPr lang="zh-CN" altLang="en-US" sz="2600" b="1" dirty="0" smtClean="0">
                <a:solidFill>
                  <a:srgbClr val="003399"/>
                </a:solidFill>
                <a:ea typeface="楷体_GB2312" pitchFamily="49" charset="-122"/>
              </a:rPr>
              <a:t>怎样调整模型参数</a:t>
            </a:r>
            <a:r>
              <a:rPr lang="zh-CN" altLang="en-US" sz="2600" i="1" dirty="0">
                <a:solidFill>
                  <a:srgbClr val="FF0000"/>
                </a:solidFill>
                <a:ea typeface="楷体_GB2312" pitchFamily="49" charset="-122"/>
                <a:sym typeface="Symbol"/>
              </a:rPr>
              <a:t> </a:t>
            </a:r>
            <a:r>
              <a:rPr lang="zh-CN" altLang="en-US" sz="2600" b="1" dirty="0" smtClean="0">
                <a:solidFill>
                  <a:srgbClr val="003399"/>
                </a:solidFill>
                <a:ea typeface="楷体_GB2312" pitchFamily="49" charset="-122"/>
              </a:rPr>
              <a:t>，使得</a:t>
            </a:r>
            <a:r>
              <a:rPr lang="zh-CN" altLang="en-US" sz="2600" b="1" dirty="0">
                <a:solidFill>
                  <a:srgbClr val="003399"/>
                </a:solidFill>
                <a:ea typeface="楷体_GB2312" pitchFamily="49" charset="-122"/>
              </a:rPr>
              <a:t>观测</a:t>
            </a:r>
            <a:r>
              <a:rPr lang="zh-CN" altLang="en-US" sz="2600" b="1" dirty="0" smtClean="0">
                <a:solidFill>
                  <a:srgbClr val="003399"/>
                </a:solidFill>
                <a:ea typeface="楷体_GB2312" pitchFamily="49" charset="-122"/>
              </a:rPr>
              <a:t>序列</a:t>
            </a:r>
            <a:r>
              <a:rPr lang="en-US" altLang="zh-CN" sz="2600" i="1" dirty="0" smtClean="0">
                <a:solidFill>
                  <a:srgbClr val="FF0000"/>
                </a:solidFill>
                <a:ea typeface="楷体_GB2312" pitchFamily="49" charset="-122"/>
              </a:rPr>
              <a:t>O</a:t>
            </a:r>
            <a:r>
              <a:rPr lang="zh-CN" altLang="en-US" sz="2600" b="1" dirty="0">
                <a:solidFill>
                  <a:srgbClr val="003399"/>
                </a:solidFill>
                <a:ea typeface="楷体_GB2312" pitchFamily="49" charset="-122"/>
              </a:rPr>
              <a:t>的概率最大</a:t>
            </a:r>
          </a:p>
        </p:txBody>
      </p:sp>
      <p:graphicFrame>
        <p:nvGraphicFramePr>
          <p:cNvPr id="11268" name="Object 4"/>
          <p:cNvGraphicFramePr>
            <a:graphicFrameLocks noGrp="1" noChangeAspect="1"/>
          </p:cNvGraphicFramePr>
          <p:nvPr>
            <p:ph sz="quarter" idx="2"/>
            <p:extLst/>
          </p:nvPr>
        </p:nvGraphicFramePr>
        <p:xfrm>
          <a:off x="2014537" y="2349500"/>
          <a:ext cx="2100263" cy="515938"/>
        </p:xfrm>
        <a:graphic>
          <a:graphicData uri="http://schemas.openxmlformats.org/presentationml/2006/ole">
            <mc:AlternateContent xmlns:mc="http://schemas.openxmlformats.org/markup-compatibility/2006">
              <mc:Choice xmlns:v="urn:schemas-microsoft-com:vml" Requires="v">
                <p:oleObj spid="_x0000_s13323" name="Equation" r:id="rId3" imgW="812447" imgH="203112" progId="Equation.DSMT4">
                  <p:embed/>
                </p:oleObj>
              </mc:Choice>
              <mc:Fallback>
                <p:oleObj name="Equation" r:id="rId3" imgW="812447" imgH="203112"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4537" y="2349500"/>
                        <a:ext cx="2100263"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69" name="Object 5"/>
          <p:cNvGraphicFramePr>
            <a:graphicFrameLocks noGrp="1" noChangeAspect="1"/>
          </p:cNvGraphicFramePr>
          <p:nvPr>
            <p:ph sz="quarter" idx="3"/>
            <p:extLst/>
          </p:nvPr>
        </p:nvGraphicFramePr>
        <p:xfrm>
          <a:off x="6019800" y="1871015"/>
          <a:ext cx="2971800" cy="491185"/>
        </p:xfrm>
        <a:graphic>
          <a:graphicData uri="http://schemas.openxmlformats.org/presentationml/2006/ole">
            <mc:AlternateContent xmlns:mc="http://schemas.openxmlformats.org/markup-compatibility/2006">
              <mc:Choice xmlns:v="urn:schemas-microsoft-com:vml" Requires="v">
                <p:oleObj spid="_x0000_s13324" name="Equation" r:id="rId5" imgW="1155700" imgH="228600" progId="Equation.DSMT4">
                  <p:embed/>
                </p:oleObj>
              </mc:Choice>
              <mc:Fallback>
                <p:oleObj name="Equation" r:id="rId5" imgW="11557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9800" y="1871015"/>
                        <a:ext cx="2971800" cy="491185"/>
                      </a:xfrm>
                      <a:prstGeom prst="rect">
                        <a:avLst/>
                      </a:prstGeom>
                      <a:noFill/>
                      <a:ln>
                        <a:noFill/>
                      </a:ln>
                      <a:effectLst/>
                      <a:extLst/>
                    </p:spPr>
                  </p:pic>
                </p:oleObj>
              </mc:Fallback>
            </mc:AlternateContent>
          </a:graphicData>
        </a:graphic>
      </p:graphicFrame>
      <p:graphicFrame>
        <p:nvGraphicFramePr>
          <p:cNvPr id="11270" name="Object 6"/>
          <p:cNvGraphicFramePr>
            <a:graphicFrameLocks noChangeAspect="1"/>
          </p:cNvGraphicFramePr>
          <p:nvPr>
            <p:extLst/>
          </p:nvPr>
        </p:nvGraphicFramePr>
        <p:xfrm>
          <a:off x="4799012" y="2889250"/>
          <a:ext cx="1449388" cy="539750"/>
        </p:xfrm>
        <a:graphic>
          <a:graphicData uri="http://schemas.openxmlformats.org/presentationml/2006/ole">
            <mc:AlternateContent xmlns:mc="http://schemas.openxmlformats.org/markup-compatibility/2006">
              <mc:Choice xmlns:v="urn:schemas-microsoft-com:vml" Requires="v">
                <p:oleObj spid="_x0000_s13325" name="Equation" r:id="rId7" imgW="545626" imgH="203024" progId="Equation.DSMT4">
                  <p:embed/>
                </p:oleObj>
              </mc:Choice>
              <mc:Fallback>
                <p:oleObj name="Equation" r:id="rId7" imgW="545626" imgH="203024"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99012" y="2889250"/>
                        <a:ext cx="1449388"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744508152"/>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type="body" sz="half" idx="1"/>
          </p:nvPr>
        </p:nvSpPr>
        <p:spPr>
          <a:xfrm>
            <a:off x="566738" y="1752600"/>
            <a:ext cx="7850187" cy="4267200"/>
          </a:xfrm>
        </p:spPr>
        <p:txBody>
          <a:bodyPr/>
          <a:lstStyle/>
          <a:p>
            <a:pPr eaLnBrk="1" hangingPunct="1">
              <a:lnSpc>
                <a:spcPct val="130000"/>
              </a:lnSpc>
            </a:pPr>
            <a:r>
              <a:rPr lang="zh-CN" altLang="en-US" sz="2600" b="1" dirty="0" smtClean="0">
                <a:ea typeface="楷体_GB2312" pitchFamily="49" charset="-122"/>
              </a:rPr>
              <a:t>给定一个观测序列                   以及一个模型               ，计算模型产生出概率：</a:t>
            </a:r>
          </a:p>
          <a:p>
            <a:pPr eaLnBrk="1" hangingPunct="1">
              <a:lnSpc>
                <a:spcPct val="130000"/>
              </a:lnSpc>
            </a:pPr>
            <a:endParaRPr lang="en-US" altLang="zh-CN" sz="2600" b="1" dirty="0" smtClean="0">
              <a:ea typeface="楷体_GB2312" pitchFamily="49" charset="-122"/>
            </a:endParaRPr>
          </a:p>
          <a:p>
            <a:pPr eaLnBrk="1" hangingPunct="1">
              <a:lnSpc>
                <a:spcPct val="130000"/>
              </a:lnSpc>
            </a:pPr>
            <a:r>
              <a:rPr lang="zh-CN" altLang="en-US" sz="2600" b="1" dirty="0" smtClean="0">
                <a:ea typeface="楷体_GB2312" pitchFamily="49" charset="-122"/>
              </a:rPr>
              <a:t>直接方法：列举所有可能的路径，计算输出概率，然后求和。计算量为</a:t>
            </a:r>
            <a:r>
              <a:rPr lang="en-US" altLang="zh-CN" sz="2600" b="1" dirty="0" smtClean="0">
                <a:solidFill>
                  <a:srgbClr val="FF0066"/>
                </a:solidFill>
                <a:latin typeface="楷体_GB2312" pitchFamily="49" charset="-122"/>
                <a:ea typeface="楷体_GB2312" pitchFamily="49" charset="-122"/>
              </a:rPr>
              <a:t>2TN</a:t>
            </a:r>
            <a:r>
              <a:rPr lang="en-US" altLang="zh-CN" sz="2600" b="1" baseline="30000" dirty="0" smtClean="0">
                <a:solidFill>
                  <a:srgbClr val="FF0066"/>
                </a:solidFill>
                <a:latin typeface="楷体_GB2312" pitchFamily="49" charset="-122"/>
                <a:ea typeface="楷体_GB2312" pitchFamily="49" charset="-122"/>
              </a:rPr>
              <a:t>T</a:t>
            </a:r>
            <a:r>
              <a:rPr lang="zh-CN" altLang="en-US" sz="2600" b="1" dirty="0" smtClean="0">
                <a:latin typeface="楷体_GB2312" pitchFamily="49" charset="-122"/>
                <a:ea typeface="楷体_GB2312" pitchFamily="49" charset="-122"/>
              </a:rPr>
              <a:t>。如状态数</a:t>
            </a:r>
            <a:r>
              <a:rPr lang="en-US" altLang="zh-CN" sz="2600" b="1" dirty="0" smtClean="0">
                <a:latin typeface="楷体_GB2312" pitchFamily="49" charset="-122"/>
                <a:ea typeface="楷体_GB2312" pitchFamily="49" charset="-122"/>
              </a:rPr>
              <a:t>N=5,</a:t>
            </a:r>
            <a:r>
              <a:rPr lang="zh-CN" altLang="en-US" sz="2600" b="1" dirty="0" smtClean="0">
                <a:latin typeface="楷体_GB2312" pitchFamily="49" charset="-122"/>
                <a:ea typeface="楷体_GB2312" pitchFamily="49" charset="-122"/>
              </a:rPr>
              <a:t>观测值序列长度</a:t>
            </a:r>
            <a:r>
              <a:rPr lang="en-US" altLang="zh-CN" sz="2600" b="1" dirty="0" smtClean="0">
                <a:latin typeface="楷体_GB2312" pitchFamily="49" charset="-122"/>
                <a:ea typeface="楷体_GB2312" pitchFamily="49" charset="-122"/>
              </a:rPr>
              <a:t>T=100</a:t>
            </a:r>
            <a:r>
              <a:rPr lang="zh-CN" altLang="en-US" sz="2600" b="1" dirty="0" smtClean="0">
                <a:latin typeface="楷体_GB2312" pitchFamily="49" charset="-122"/>
                <a:ea typeface="楷体_GB2312" pitchFamily="49" charset="-122"/>
              </a:rPr>
              <a:t>，计算量为</a:t>
            </a:r>
            <a:r>
              <a:rPr lang="en-US" altLang="zh-CN" sz="2600" b="1" dirty="0" smtClean="0">
                <a:latin typeface="楷体_GB2312" pitchFamily="49" charset="-122"/>
                <a:ea typeface="楷体_GB2312" pitchFamily="49" charset="-122"/>
              </a:rPr>
              <a:t>10</a:t>
            </a:r>
            <a:r>
              <a:rPr lang="en-US" altLang="zh-CN" sz="2600" b="1" baseline="30000" dirty="0" smtClean="0">
                <a:latin typeface="楷体_GB2312" pitchFamily="49" charset="-122"/>
                <a:ea typeface="楷体_GB2312" pitchFamily="49" charset="-122"/>
              </a:rPr>
              <a:t>72</a:t>
            </a:r>
            <a:r>
              <a:rPr lang="zh-CN" altLang="en-US" sz="2600" b="1" dirty="0" smtClean="0">
                <a:latin typeface="楷体_GB2312" pitchFamily="49" charset="-122"/>
                <a:ea typeface="楷体_GB2312" pitchFamily="49" charset="-122"/>
              </a:rPr>
              <a:t>！</a:t>
            </a:r>
            <a:endParaRPr lang="en-US" altLang="zh-CN" sz="2600" b="1" dirty="0" smtClean="0">
              <a:latin typeface="楷体_GB2312" pitchFamily="49" charset="-122"/>
              <a:ea typeface="楷体_GB2312" pitchFamily="49" charset="-122"/>
            </a:endParaRPr>
          </a:p>
        </p:txBody>
      </p:sp>
      <p:graphicFrame>
        <p:nvGraphicFramePr>
          <p:cNvPr id="12292" name="Object 4"/>
          <p:cNvGraphicFramePr>
            <a:graphicFrameLocks noGrp="1" noChangeAspect="1"/>
          </p:cNvGraphicFramePr>
          <p:nvPr>
            <p:ph sz="quarter" idx="2"/>
          </p:nvPr>
        </p:nvGraphicFramePr>
        <p:xfrm>
          <a:off x="3938588" y="1868488"/>
          <a:ext cx="1890712" cy="363537"/>
        </p:xfrm>
        <a:graphic>
          <a:graphicData uri="http://schemas.openxmlformats.org/presentationml/2006/ole">
            <mc:AlternateContent xmlns:mc="http://schemas.openxmlformats.org/markup-compatibility/2006">
              <mc:Choice xmlns:v="urn:schemas-microsoft-com:vml" Requires="v">
                <p:oleObj spid="_x0000_s14347" name="Equation" r:id="rId3" imgW="1155700" imgH="228600" progId="Equation.DSMT4">
                  <p:embed/>
                </p:oleObj>
              </mc:Choice>
              <mc:Fallback>
                <p:oleObj name="Equation" r:id="rId3" imgW="11557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8588" y="1868488"/>
                        <a:ext cx="1890712" cy="363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3" name="Object 5"/>
          <p:cNvGraphicFramePr>
            <a:graphicFrameLocks noGrp="1" noChangeAspect="1"/>
          </p:cNvGraphicFramePr>
          <p:nvPr>
            <p:ph sz="quarter" idx="3"/>
            <p:extLst/>
          </p:nvPr>
        </p:nvGraphicFramePr>
        <p:xfrm>
          <a:off x="1444625" y="2413000"/>
          <a:ext cx="1679575" cy="406400"/>
        </p:xfrm>
        <a:graphic>
          <a:graphicData uri="http://schemas.openxmlformats.org/presentationml/2006/ole">
            <mc:AlternateContent xmlns:mc="http://schemas.openxmlformats.org/markup-compatibility/2006">
              <mc:Choice xmlns:v="urn:schemas-microsoft-com:vml" Requires="v">
                <p:oleObj spid="_x0000_s14348" name="Equation" r:id="rId5" imgW="812447" imgH="203112" progId="Equation.DSMT4">
                  <p:embed/>
                </p:oleObj>
              </mc:Choice>
              <mc:Fallback>
                <p:oleObj name="Equation" r:id="rId5" imgW="812447" imgH="203112"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4625" y="2413000"/>
                        <a:ext cx="1679575"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4" name="Object 6"/>
          <p:cNvGraphicFramePr>
            <a:graphicFrameLocks noChangeAspect="1"/>
          </p:cNvGraphicFramePr>
          <p:nvPr>
            <p:extLst/>
          </p:nvPr>
        </p:nvGraphicFramePr>
        <p:xfrm>
          <a:off x="6704012" y="2355850"/>
          <a:ext cx="1449388" cy="539750"/>
        </p:xfrm>
        <a:graphic>
          <a:graphicData uri="http://schemas.openxmlformats.org/presentationml/2006/ole">
            <mc:AlternateContent xmlns:mc="http://schemas.openxmlformats.org/markup-compatibility/2006">
              <mc:Choice xmlns:v="urn:schemas-microsoft-com:vml" Requires="v">
                <p:oleObj spid="_x0000_s14349" name="Equation" r:id="rId7" imgW="545626" imgH="203024" progId="Equation.DSMT4">
                  <p:embed/>
                </p:oleObj>
              </mc:Choice>
              <mc:Fallback>
                <p:oleObj name="Equation" r:id="rId7" imgW="545626" imgH="203024"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04012" y="2355850"/>
                        <a:ext cx="1449388"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标题 1"/>
          <p:cNvSpPr>
            <a:spLocks noGrp="1"/>
          </p:cNvSpPr>
          <p:nvPr>
            <p:ph type="title"/>
          </p:nvPr>
        </p:nvSpPr>
        <p:spPr>
          <a:xfrm>
            <a:off x="574675" y="304801"/>
            <a:ext cx="8001000" cy="9144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eaLnBrk="1" hangingPunct="1"/>
            <a:r>
              <a:rPr lang="zh-CN" altLang="en-US" sz="3600" b="1" dirty="0">
                <a:solidFill>
                  <a:schemeClr val="tx1"/>
                </a:solidFill>
                <a:latin typeface="楷体_GB2312" pitchFamily="49" charset="-122"/>
                <a:ea typeface="楷体_GB2312" pitchFamily="49" charset="-122"/>
              </a:rPr>
              <a:t>模型</a:t>
            </a:r>
            <a:r>
              <a:rPr lang="zh-CN" altLang="en-US" sz="3600" b="1" dirty="0" smtClean="0">
                <a:solidFill>
                  <a:schemeClr val="tx1"/>
                </a:solidFill>
                <a:latin typeface="楷体_GB2312" pitchFamily="49" charset="-122"/>
                <a:ea typeface="楷体_GB2312" pitchFamily="49" charset="-122"/>
              </a:rPr>
              <a:t>评估方法</a:t>
            </a:r>
            <a:endParaRPr lang="zh-CN" altLang="en-US" sz="3600" b="1" dirty="0">
              <a:solidFill>
                <a:schemeClr val="tx1"/>
              </a:solidFill>
              <a:latin typeface="楷体_GB2312" pitchFamily="49" charset="-122"/>
              <a:ea typeface="楷体_GB2312" pitchFamily="49" charset="-122"/>
            </a:endParaRPr>
          </a:p>
        </p:txBody>
      </p:sp>
    </p:spTree>
    <p:extLst>
      <p:ext uri="{BB962C8B-B14F-4D97-AF65-F5344CB8AC3E}">
        <p14:creationId xmlns:p14="http://schemas.microsoft.com/office/powerpoint/2010/main" val="2345298022"/>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标题 32"/>
          <p:cNvSpPr>
            <a:spLocks noGrp="1"/>
          </p:cNvSpPr>
          <p:nvPr>
            <p:ph type="title"/>
          </p:nvPr>
        </p:nvSpPr>
        <p:spPr>
          <a:xfrm>
            <a:off x="574675" y="457200"/>
            <a:ext cx="8001000" cy="762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eaLnBrk="1" hangingPunct="1"/>
            <a:r>
              <a:rPr lang="en-US" altLang="zh-CN" sz="3600" b="1" dirty="0">
                <a:solidFill>
                  <a:schemeClr val="tx1"/>
                </a:solidFill>
                <a:latin typeface="楷体_GB2312" pitchFamily="49" charset="-122"/>
                <a:ea typeface="楷体_GB2312" pitchFamily="49" charset="-122"/>
              </a:rPr>
              <a:t>HMM</a:t>
            </a:r>
            <a:r>
              <a:rPr lang="zh-CN" altLang="en-US" sz="3600" b="1" dirty="0">
                <a:solidFill>
                  <a:schemeClr val="tx1"/>
                </a:solidFill>
                <a:latin typeface="楷体_GB2312" pitchFamily="49" charset="-122"/>
                <a:ea typeface="楷体_GB2312" pitchFamily="49" charset="-122"/>
              </a:rPr>
              <a:t>格型结构以及前向算法</a:t>
            </a:r>
          </a:p>
        </p:txBody>
      </p:sp>
      <p:sp>
        <p:nvSpPr>
          <p:cNvPr id="6" name="日期占位符 5"/>
          <p:cNvSpPr>
            <a:spLocks noGrp="1"/>
          </p:cNvSpPr>
          <p:nvPr>
            <p:ph type="dt" sz="half" idx="10"/>
          </p:nvPr>
        </p:nvSpPr>
        <p:spPr/>
        <p:txBody>
          <a:bodyPr/>
          <a:lstStyle/>
          <a:p>
            <a:pPr>
              <a:defRPr/>
            </a:pPr>
            <a:fld id="{9B347996-702C-4BFA-9646-96E8D337CD73}" type="datetime2">
              <a:rPr lang="zh-CN" altLang="en-US" smtClean="0">
                <a:solidFill>
                  <a:srgbClr val="000000"/>
                </a:solidFill>
              </a:rPr>
              <a:pPr>
                <a:defRPr/>
              </a:pPr>
              <a:t>2018年5月13日</a:t>
            </a:fld>
            <a:endParaRPr lang="en-US" altLang="zh-CN">
              <a:solidFill>
                <a:srgbClr val="000000"/>
              </a:solidFill>
            </a:endParaRPr>
          </a:p>
        </p:txBody>
      </p:sp>
      <p:sp>
        <p:nvSpPr>
          <p:cNvPr id="7" name="灯片编号占位符 6"/>
          <p:cNvSpPr>
            <a:spLocks noGrp="1"/>
          </p:cNvSpPr>
          <p:nvPr>
            <p:ph type="sldNum" sz="quarter" idx="12"/>
          </p:nvPr>
        </p:nvSpPr>
        <p:spPr/>
        <p:txBody>
          <a:bodyPr/>
          <a:lstStyle/>
          <a:p>
            <a:pPr>
              <a:defRPr/>
            </a:pPr>
            <a:fld id="{430BF9DE-A4E4-444F-9505-CB75CE17A3B2}" type="slidenum">
              <a:rPr lang="en-US" altLang="zh-CN" smtClean="0">
                <a:solidFill>
                  <a:srgbClr val="000000"/>
                </a:solidFill>
              </a:rPr>
              <a:pPr>
                <a:defRPr/>
              </a:pPr>
              <a:t>64</a:t>
            </a:fld>
            <a:endParaRPr lang="en-US" altLang="zh-CN">
              <a:solidFill>
                <a:srgbClr val="000000"/>
              </a:solidFill>
            </a:endParaRPr>
          </a:p>
        </p:txBody>
      </p:sp>
      <p:grpSp>
        <p:nvGrpSpPr>
          <p:cNvPr id="32" name="组合 31"/>
          <p:cNvGrpSpPr/>
          <p:nvPr/>
        </p:nvGrpSpPr>
        <p:grpSpPr>
          <a:xfrm>
            <a:off x="5405437" y="1905000"/>
            <a:ext cx="3509963" cy="2771775"/>
            <a:chOff x="1295400" y="2743200"/>
            <a:chExt cx="3509963" cy="2771775"/>
          </a:xfrm>
        </p:grpSpPr>
        <p:sp>
          <p:nvSpPr>
            <p:cNvPr id="10" name="矩形 9"/>
            <p:cNvSpPr/>
            <p:nvPr/>
          </p:nvSpPr>
          <p:spPr bwMode="auto">
            <a:xfrm>
              <a:off x="1295400" y="2771775"/>
              <a:ext cx="3505200" cy="27432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zh-CN" altLang="en-US" smtClean="0">
                <a:solidFill>
                  <a:srgbClr val="000000"/>
                </a:solidFill>
              </a:endParaRPr>
            </a:p>
          </p:txBody>
        </p:sp>
        <p:sp>
          <p:nvSpPr>
            <p:cNvPr id="11" name="Oval 9"/>
            <p:cNvSpPr>
              <a:spLocks noChangeArrowheads="1"/>
            </p:cNvSpPr>
            <p:nvPr/>
          </p:nvSpPr>
          <p:spPr bwMode="auto">
            <a:xfrm>
              <a:off x="1903413" y="3101975"/>
              <a:ext cx="144462" cy="14446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12" name="Oval 10"/>
            <p:cNvSpPr>
              <a:spLocks noChangeArrowheads="1"/>
            </p:cNvSpPr>
            <p:nvPr/>
          </p:nvSpPr>
          <p:spPr bwMode="auto">
            <a:xfrm>
              <a:off x="1903413" y="3967163"/>
              <a:ext cx="144462" cy="14446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13" name="Oval 11"/>
            <p:cNvSpPr>
              <a:spLocks noChangeArrowheads="1"/>
            </p:cNvSpPr>
            <p:nvPr/>
          </p:nvSpPr>
          <p:spPr bwMode="auto">
            <a:xfrm>
              <a:off x="1903413" y="3533775"/>
              <a:ext cx="144462" cy="14446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14" name="Oval 12"/>
            <p:cNvSpPr>
              <a:spLocks noChangeArrowheads="1"/>
            </p:cNvSpPr>
            <p:nvPr/>
          </p:nvSpPr>
          <p:spPr bwMode="auto">
            <a:xfrm>
              <a:off x="1903413" y="4759325"/>
              <a:ext cx="144462" cy="14446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15" name="Line 13"/>
            <p:cNvSpPr>
              <a:spLocks noChangeShapeType="1"/>
            </p:cNvSpPr>
            <p:nvPr/>
          </p:nvSpPr>
          <p:spPr bwMode="auto">
            <a:xfrm>
              <a:off x="1974850" y="4254500"/>
              <a:ext cx="0" cy="360363"/>
            </a:xfrm>
            <a:prstGeom prst="line">
              <a:avLst/>
            </a:prstGeom>
            <a:noFill/>
            <a:ln w="9525">
              <a:solidFill>
                <a:schemeClr val="tx1"/>
              </a:solidFill>
              <a:prstDash val="lg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16" name="Oval 14"/>
            <p:cNvSpPr>
              <a:spLocks noChangeArrowheads="1"/>
            </p:cNvSpPr>
            <p:nvPr/>
          </p:nvSpPr>
          <p:spPr bwMode="auto">
            <a:xfrm>
              <a:off x="4140200" y="3967163"/>
              <a:ext cx="144463" cy="14446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17" name="Line 15"/>
            <p:cNvSpPr>
              <a:spLocks noChangeShapeType="1"/>
            </p:cNvSpPr>
            <p:nvPr/>
          </p:nvSpPr>
          <p:spPr bwMode="auto">
            <a:xfrm>
              <a:off x="2047875" y="3175000"/>
              <a:ext cx="2087563" cy="792163"/>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18" name="Line 16"/>
            <p:cNvSpPr>
              <a:spLocks noChangeShapeType="1"/>
            </p:cNvSpPr>
            <p:nvPr/>
          </p:nvSpPr>
          <p:spPr bwMode="auto">
            <a:xfrm>
              <a:off x="2047875" y="3606800"/>
              <a:ext cx="2016125" cy="431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19" name="Line 17"/>
            <p:cNvSpPr>
              <a:spLocks noChangeShapeType="1"/>
            </p:cNvSpPr>
            <p:nvPr/>
          </p:nvSpPr>
          <p:spPr bwMode="auto">
            <a:xfrm>
              <a:off x="2047875" y="4038600"/>
              <a:ext cx="2016125" cy="7143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20" name="Line 18"/>
            <p:cNvSpPr>
              <a:spLocks noChangeShapeType="1"/>
            </p:cNvSpPr>
            <p:nvPr/>
          </p:nvSpPr>
          <p:spPr bwMode="auto">
            <a:xfrm flipV="1">
              <a:off x="2047875" y="4110038"/>
              <a:ext cx="2016125" cy="720725"/>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graphicFrame>
          <p:nvGraphicFramePr>
            <p:cNvPr id="21" name="Object 19"/>
            <p:cNvGraphicFramePr>
              <a:graphicFrameLocks noChangeAspect="1"/>
            </p:cNvGraphicFramePr>
            <p:nvPr>
              <p:extLst/>
            </p:nvPr>
          </p:nvGraphicFramePr>
          <p:xfrm>
            <a:off x="4356100" y="3822700"/>
            <a:ext cx="449263" cy="609600"/>
          </p:xfrm>
          <a:graphic>
            <a:graphicData uri="http://schemas.openxmlformats.org/presentationml/2006/ole">
              <mc:AlternateContent xmlns:mc="http://schemas.openxmlformats.org/markup-compatibility/2006">
                <mc:Choice xmlns:v="urn:schemas-microsoft-com:vml" Requires="v">
                  <p:oleObj spid="_x0000_s15389" name="Equation" r:id="rId3" imgW="177646" imgH="241091" progId="Equation.DSMT4">
                    <p:embed/>
                  </p:oleObj>
                </mc:Choice>
                <mc:Fallback>
                  <p:oleObj name="Equation" r:id="rId3" imgW="177646" imgH="24109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6100" y="3822700"/>
                          <a:ext cx="449263"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Rectangle 20"/>
            <p:cNvSpPr>
              <a:spLocks noChangeArrowheads="1"/>
            </p:cNvSpPr>
            <p:nvPr/>
          </p:nvSpPr>
          <p:spPr bwMode="auto">
            <a:xfrm>
              <a:off x="3886200" y="5057775"/>
              <a:ext cx="611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pPr>
              <a:r>
                <a:rPr kumimoji="1" lang="en-US" altLang="zh-CN" sz="2400" b="1" dirty="0">
                  <a:solidFill>
                    <a:srgbClr val="000000"/>
                  </a:solidFill>
                  <a:latin typeface="Times New Roman" pitchFamily="18" charset="0"/>
                </a:rPr>
                <a:t>t+1</a:t>
              </a:r>
            </a:p>
          </p:txBody>
        </p:sp>
        <p:sp>
          <p:nvSpPr>
            <p:cNvPr id="23" name="Rectangle 21"/>
            <p:cNvSpPr>
              <a:spLocks noChangeArrowheads="1"/>
            </p:cNvSpPr>
            <p:nvPr/>
          </p:nvSpPr>
          <p:spPr bwMode="auto">
            <a:xfrm>
              <a:off x="1758950" y="4975225"/>
              <a:ext cx="28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pPr>
              <a:r>
                <a:rPr kumimoji="1" lang="en-US" altLang="zh-CN" sz="2400" b="1">
                  <a:solidFill>
                    <a:srgbClr val="000000"/>
                  </a:solidFill>
                  <a:latin typeface="Times New Roman" pitchFamily="18" charset="0"/>
                </a:rPr>
                <a:t>t</a:t>
              </a:r>
            </a:p>
          </p:txBody>
        </p:sp>
        <p:graphicFrame>
          <p:nvGraphicFramePr>
            <p:cNvPr id="24" name="Object 22"/>
            <p:cNvGraphicFramePr>
              <a:graphicFrameLocks noChangeAspect="1"/>
            </p:cNvGraphicFramePr>
            <p:nvPr>
              <p:extLst/>
            </p:nvPr>
          </p:nvGraphicFramePr>
          <p:xfrm>
            <a:off x="1400175" y="2743200"/>
            <a:ext cx="419100" cy="576263"/>
          </p:xfrm>
          <a:graphic>
            <a:graphicData uri="http://schemas.openxmlformats.org/presentationml/2006/ole">
              <mc:AlternateContent xmlns:mc="http://schemas.openxmlformats.org/markup-compatibility/2006">
                <mc:Choice xmlns:v="urn:schemas-microsoft-com:vml" Requires="v">
                  <p:oleObj spid="_x0000_s15390" name="Equation" r:id="rId5" imgW="165028" imgH="228501" progId="Equation.DSMT4">
                    <p:embed/>
                  </p:oleObj>
                </mc:Choice>
                <mc:Fallback>
                  <p:oleObj name="Equation" r:id="rId5" imgW="165028"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0175" y="2743200"/>
                          <a:ext cx="419100"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23"/>
            <p:cNvGraphicFramePr>
              <a:graphicFrameLocks noChangeAspect="1"/>
            </p:cNvGraphicFramePr>
            <p:nvPr>
              <p:extLst/>
            </p:nvPr>
          </p:nvGraphicFramePr>
          <p:xfrm>
            <a:off x="1400175" y="3246438"/>
            <a:ext cx="449263" cy="576262"/>
          </p:xfrm>
          <a:graphic>
            <a:graphicData uri="http://schemas.openxmlformats.org/presentationml/2006/ole">
              <mc:AlternateContent xmlns:mc="http://schemas.openxmlformats.org/markup-compatibility/2006">
                <mc:Choice xmlns:v="urn:schemas-microsoft-com:vml" Requires="v">
                  <p:oleObj spid="_x0000_s15391" name="Equation" r:id="rId7" imgW="177646" imgH="228402" progId="Equation.DSMT4">
                    <p:embed/>
                  </p:oleObj>
                </mc:Choice>
                <mc:Fallback>
                  <p:oleObj name="Equation" r:id="rId7" imgW="177646" imgH="228402"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0175" y="3246438"/>
                          <a:ext cx="449263"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24"/>
            <p:cNvGraphicFramePr>
              <a:graphicFrameLocks noChangeAspect="1"/>
            </p:cNvGraphicFramePr>
            <p:nvPr>
              <p:extLst/>
            </p:nvPr>
          </p:nvGraphicFramePr>
          <p:xfrm>
            <a:off x="1400175" y="3751263"/>
            <a:ext cx="449263" cy="576262"/>
          </p:xfrm>
          <a:graphic>
            <a:graphicData uri="http://schemas.openxmlformats.org/presentationml/2006/ole">
              <mc:AlternateContent xmlns:mc="http://schemas.openxmlformats.org/markup-compatibility/2006">
                <mc:Choice xmlns:v="urn:schemas-microsoft-com:vml" Requires="v">
                  <p:oleObj spid="_x0000_s15392" name="Equation" r:id="rId9" imgW="177646" imgH="228402" progId="Equation.DSMT4">
                    <p:embed/>
                  </p:oleObj>
                </mc:Choice>
                <mc:Fallback>
                  <p:oleObj name="Equation" r:id="rId9" imgW="177646" imgH="228402"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00175" y="3751263"/>
                          <a:ext cx="449263"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25"/>
            <p:cNvGraphicFramePr>
              <a:graphicFrameLocks noChangeAspect="1"/>
            </p:cNvGraphicFramePr>
            <p:nvPr>
              <p:extLst/>
            </p:nvPr>
          </p:nvGraphicFramePr>
          <p:xfrm>
            <a:off x="1400175" y="4398963"/>
            <a:ext cx="514350" cy="576262"/>
          </p:xfrm>
          <a:graphic>
            <a:graphicData uri="http://schemas.openxmlformats.org/presentationml/2006/ole">
              <mc:AlternateContent xmlns:mc="http://schemas.openxmlformats.org/markup-compatibility/2006">
                <mc:Choice xmlns:v="urn:schemas-microsoft-com:vml" Requires="v">
                  <p:oleObj spid="_x0000_s15393" name="Equation" r:id="rId11" imgW="203112" imgH="228501" progId="Equation.DSMT4">
                    <p:embed/>
                  </p:oleObj>
                </mc:Choice>
                <mc:Fallback>
                  <p:oleObj name="Equation" r:id="rId11" imgW="203112" imgH="228501"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00175" y="4398963"/>
                          <a:ext cx="514350"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26"/>
            <p:cNvGraphicFramePr>
              <a:graphicFrameLocks noChangeAspect="1"/>
            </p:cNvGraphicFramePr>
            <p:nvPr>
              <p:extLst/>
            </p:nvPr>
          </p:nvGraphicFramePr>
          <p:xfrm>
            <a:off x="2719388" y="2870200"/>
            <a:ext cx="515937" cy="608013"/>
          </p:xfrm>
          <a:graphic>
            <a:graphicData uri="http://schemas.openxmlformats.org/presentationml/2006/ole">
              <mc:AlternateContent xmlns:mc="http://schemas.openxmlformats.org/markup-compatibility/2006">
                <mc:Choice xmlns:v="urn:schemas-microsoft-com:vml" Requires="v">
                  <p:oleObj spid="_x0000_s15394" name="Equation" r:id="rId13" imgW="203112" imgH="241195" progId="Equation.DSMT4">
                    <p:embed/>
                  </p:oleObj>
                </mc:Choice>
                <mc:Fallback>
                  <p:oleObj name="Equation" r:id="rId13" imgW="203112" imgH="241195"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19388" y="2870200"/>
                          <a:ext cx="515937"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27"/>
            <p:cNvGraphicFramePr>
              <a:graphicFrameLocks noChangeAspect="1"/>
            </p:cNvGraphicFramePr>
            <p:nvPr>
              <p:extLst/>
            </p:nvPr>
          </p:nvGraphicFramePr>
          <p:xfrm>
            <a:off x="2247900" y="3246438"/>
            <a:ext cx="547688" cy="608012"/>
          </p:xfrm>
          <a:graphic>
            <a:graphicData uri="http://schemas.openxmlformats.org/presentationml/2006/ole">
              <mc:AlternateContent xmlns:mc="http://schemas.openxmlformats.org/markup-compatibility/2006">
                <mc:Choice xmlns:v="urn:schemas-microsoft-com:vml" Requires="v">
                  <p:oleObj spid="_x0000_s15395" name="Equation" r:id="rId15" imgW="215713" imgH="241091" progId="Equation.DSMT4">
                    <p:embed/>
                  </p:oleObj>
                </mc:Choice>
                <mc:Fallback>
                  <p:oleObj name="Equation" r:id="rId15" imgW="215713" imgH="241091"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247900" y="3246438"/>
                          <a:ext cx="547688" cy="608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 name="Object 28"/>
            <p:cNvGraphicFramePr>
              <a:graphicFrameLocks noChangeAspect="1"/>
            </p:cNvGraphicFramePr>
            <p:nvPr>
              <p:extLst/>
            </p:nvPr>
          </p:nvGraphicFramePr>
          <p:xfrm>
            <a:off x="2247900" y="3822700"/>
            <a:ext cx="547688" cy="608013"/>
          </p:xfrm>
          <a:graphic>
            <a:graphicData uri="http://schemas.openxmlformats.org/presentationml/2006/ole">
              <mc:AlternateContent xmlns:mc="http://schemas.openxmlformats.org/markup-compatibility/2006">
                <mc:Choice xmlns:v="urn:schemas-microsoft-com:vml" Requires="v">
                  <p:oleObj spid="_x0000_s15396" name="Equation" r:id="rId17" imgW="215713" imgH="241091" progId="Equation.DSMT4">
                    <p:embed/>
                  </p:oleObj>
                </mc:Choice>
                <mc:Fallback>
                  <p:oleObj name="Equation" r:id="rId17" imgW="215713" imgH="241091"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47900" y="3822700"/>
                          <a:ext cx="547688"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 name="Object 29"/>
            <p:cNvGraphicFramePr>
              <a:graphicFrameLocks noChangeAspect="1"/>
            </p:cNvGraphicFramePr>
            <p:nvPr>
              <p:extLst/>
            </p:nvPr>
          </p:nvGraphicFramePr>
          <p:xfrm>
            <a:off x="2703513" y="4398963"/>
            <a:ext cx="644525" cy="608012"/>
          </p:xfrm>
          <a:graphic>
            <a:graphicData uri="http://schemas.openxmlformats.org/presentationml/2006/ole">
              <mc:AlternateContent xmlns:mc="http://schemas.openxmlformats.org/markup-compatibility/2006">
                <mc:Choice xmlns:v="urn:schemas-microsoft-com:vml" Requires="v">
                  <p:oleObj spid="_x0000_s15397" name="Equation" r:id="rId19" imgW="253890" imgH="241195" progId="Equation.DSMT4">
                    <p:embed/>
                  </p:oleObj>
                </mc:Choice>
                <mc:Fallback>
                  <p:oleObj name="Equation" r:id="rId19" imgW="253890" imgH="241195"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703513" y="4398963"/>
                          <a:ext cx="644525" cy="608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4" name="矩形 33"/>
          <p:cNvSpPr/>
          <p:nvPr/>
        </p:nvSpPr>
        <p:spPr bwMode="auto">
          <a:xfrm>
            <a:off x="685800" y="1933575"/>
            <a:ext cx="4419600" cy="27432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zh-CN" altLang="en-US" smtClean="0">
              <a:solidFill>
                <a:srgbClr val="000000"/>
              </a:solidFill>
            </a:endParaRPr>
          </a:p>
        </p:txBody>
      </p:sp>
      <p:cxnSp>
        <p:nvCxnSpPr>
          <p:cNvPr id="36" name="直接连接符 35"/>
          <p:cNvCxnSpPr/>
          <p:nvPr/>
        </p:nvCxnSpPr>
        <p:spPr bwMode="auto">
          <a:xfrm>
            <a:off x="685800" y="2554843"/>
            <a:ext cx="1524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7" name="直接连接符 36"/>
          <p:cNvCxnSpPr/>
          <p:nvPr/>
        </p:nvCxnSpPr>
        <p:spPr bwMode="auto">
          <a:xfrm>
            <a:off x="685800" y="4295775"/>
            <a:ext cx="1524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8" name="直接连接符 37"/>
          <p:cNvCxnSpPr/>
          <p:nvPr/>
        </p:nvCxnSpPr>
        <p:spPr bwMode="auto">
          <a:xfrm>
            <a:off x="685800" y="3381375"/>
            <a:ext cx="1524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9" name="直接连接符 38"/>
          <p:cNvCxnSpPr/>
          <p:nvPr/>
        </p:nvCxnSpPr>
        <p:spPr bwMode="auto">
          <a:xfrm>
            <a:off x="685800" y="3838575"/>
            <a:ext cx="1524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0" name="TextBox 39"/>
          <p:cNvSpPr txBox="1"/>
          <p:nvPr/>
        </p:nvSpPr>
        <p:spPr>
          <a:xfrm>
            <a:off x="429857" y="4067175"/>
            <a:ext cx="332143" cy="369332"/>
          </a:xfrm>
          <a:prstGeom prst="rect">
            <a:avLst/>
          </a:prstGeom>
          <a:noFill/>
        </p:spPr>
        <p:txBody>
          <a:bodyPr wrap="none" rtlCol="0">
            <a:spAutoFit/>
          </a:bodyPr>
          <a:lstStyle/>
          <a:p>
            <a:pPr algn="ctr" fontAlgn="base">
              <a:spcBef>
                <a:spcPct val="0"/>
              </a:spcBef>
              <a:spcAft>
                <a:spcPct val="0"/>
              </a:spcAft>
            </a:pPr>
            <a:r>
              <a:rPr lang="en-US" altLang="zh-CN" dirty="0" smtClean="0">
                <a:solidFill>
                  <a:srgbClr val="000000"/>
                </a:solidFill>
              </a:rPr>
              <a:t>1</a:t>
            </a:r>
            <a:endParaRPr lang="zh-CN" altLang="en-US" dirty="0">
              <a:solidFill>
                <a:srgbClr val="000000"/>
              </a:solidFill>
            </a:endParaRPr>
          </a:p>
        </p:txBody>
      </p:sp>
      <p:sp>
        <p:nvSpPr>
          <p:cNvPr id="41" name="TextBox 40"/>
          <p:cNvSpPr txBox="1"/>
          <p:nvPr/>
        </p:nvSpPr>
        <p:spPr>
          <a:xfrm>
            <a:off x="429857" y="3609975"/>
            <a:ext cx="332143" cy="369332"/>
          </a:xfrm>
          <a:prstGeom prst="rect">
            <a:avLst/>
          </a:prstGeom>
          <a:noFill/>
        </p:spPr>
        <p:txBody>
          <a:bodyPr wrap="none" rtlCol="0">
            <a:spAutoFit/>
          </a:bodyPr>
          <a:lstStyle/>
          <a:p>
            <a:pPr algn="ctr" fontAlgn="base">
              <a:spcBef>
                <a:spcPct val="0"/>
              </a:spcBef>
              <a:spcAft>
                <a:spcPct val="0"/>
              </a:spcAft>
            </a:pPr>
            <a:r>
              <a:rPr lang="en-US" altLang="zh-CN" dirty="0">
                <a:solidFill>
                  <a:srgbClr val="000000"/>
                </a:solidFill>
              </a:rPr>
              <a:t>2</a:t>
            </a:r>
            <a:endParaRPr lang="zh-CN" altLang="en-US" dirty="0">
              <a:solidFill>
                <a:srgbClr val="000000"/>
              </a:solidFill>
            </a:endParaRPr>
          </a:p>
        </p:txBody>
      </p:sp>
      <p:sp>
        <p:nvSpPr>
          <p:cNvPr id="42" name="TextBox 41"/>
          <p:cNvSpPr txBox="1"/>
          <p:nvPr/>
        </p:nvSpPr>
        <p:spPr>
          <a:xfrm>
            <a:off x="429857" y="3152775"/>
            <a:ext cx="332143" cy="369332"/>
          </a:xfrm>
          <a:prstGeom prst="rect">
            <a:avLst/>
          </a:prstGeom>
          <a:noFill/>
        </p:spPr>
        <p:txBody>
          <a:bodyPr wrap="none" rtlCol="0">
            <a:spAutoFit/>
          </a:bodyPr>
          <a:lstStyle/>
          <a:p>
            <a:pPr algn="ctr" fontAlgn="base">
              <a:spcBef>
                <a:spcPct val="0"/>
              </a:spcBef>
              <a:spcAft>
                <a:spcPct val="0"/>
              </a:spcAft>
            </a:pPr>
            <a:r>
              <a:rPr lang="en-US" altLang="zh-CN" dirty="0">
                <a:solidFill>
                  <a:srgbClr val="000000"/>
                </a:solidFill>
              </a:rPr>
              <a:t>3</a:t>
            </a:r>
            <a:endParaRPr lang="zh-CN" altLang="en-US" dirty="0">
              <a:solidFill>
                <a:srgbClr val="000000"/>
              </a:solidFill>
            </a:endParaRPr>
          </a:p>
        </p:txBody>
      </p:sp>
      <p:sp>
        <p:nvSpPr>
          <p:cNvPr id="43" name="TextBox 42"/>
          <p:cNvSpPr txBox="1"/>
          <p:nvPr/>
        </p:nvSpPr>
        <p:spPr>
          <a:xfrm>
            <a:off x="417033" y="2326243"/>
            <a:ext cx="357791" cy="369332"/>
          </a:xfrm>
          <a:prstGeom prst="rect">
            <a:avLst/>
          </a:prstGeom>
          <a:noFill/>
        </p:spPr>
        <p:txBody>
          <a:bodyPr wrap="none" rtlCol="0">
            <a:spAutoFit/>
          </a:bodyPr>
          <a:lstStyle/>
          <a:p>
            <a:pPr algn="ctr" fontAlgn="base">
              <a:spcBef>
                <a:spcPct val="0"/>
              </a:spcBef>
              <a:spcAft>
                <a:spcPct val="0"/>
              </a:spcAft>
            </a:pPr>
            <a:r>
              <a:rPr lang="en-US" altLang="zh-CN" dirty="0">
                <a:solidFill>
                  <a:srgbClr val="000000"/>
                </a:solidFill>
              </a:rPr>
              <a:t>N</a:t>
            </a:r>
            <a:endParaRPr lang="zh-CN" altLang="en-US" dirty="0">
              <a:solidFill>
                <a:srgbClr val="000000"/>
              </a:solidFill>
            </a:endParaRPr>
          </a:p>
        </p:txBody>
      </p:sp>
      <p:cxnSp>
        <p:nvCxnSpPr>
          <p:cNvPr id="48" name="直接连接符 47"/>
          <p:cNvCxnSpPr/>
          <p:nvPr/>
        </p:nvCxnSpPr>
        <p:spPr bwMode="auto">
          <a:xfrm>
            <a:off x="1066800" y="4524375"/>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9" name="直接连接符 48"/>
          <p:cNvCxnSpPr/>
          <p:nvPr/>
        </p:nvCxnSpPr>
        <p:spPr bwMode="auto">
          <a:xfrm>
            <a:off x="1905000" y="4524375"/>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0" name="直接连接符 49"/>
          <p:cNvCxnSpPr/>
          <p:nvPr/>
        </p:nvCxnSpPr>
        <p:spPr bwMode="auto">
          <a:xfrm>
            <a:off x="2743200" y="4524375"/>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1" name="直接连接符 50"/>
          <p:cNvCxnSpPr/>
          <p:nvPr/>
        </p:nvCxnSpPr>
        <p:spPr bwMode="auto">
          <a:xfrm>
            <a:off x="4572000" y="4524375"/>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52" name="TextBox 51"/>
          <p:cNvSpPr txBox="1"/>
          <p:nvPr/>
        </p:nvSpPr>
        <p:spPr>
          <a:xfrm>
            <a:off x="914400" y="4752975"/>
            <a:ext cx="332143" cy="369332"/>
          </a:xfrm>
          <a:prstGeom prst="rect">
            <a:avLst/>
          </a:prstGeom>
          <a:noFill/>
        </p:spPr>
        <p:txBody>
          <a:bodyPr wrap="none" rtlCol="0">
            <a:spAutoFit/>
          </a:bodyPr>
          <a:lstStyle/>
          <a:p>
            <a:pPr algn="ctr" fontAlgn="base">
              <a:spcBef>
                <a:spcPct val="0"/>
              </a:spcBef>
              <a:spcAft>
                <a:spcPct val="0"/>
              </a:spcAft>
            </a:pPr>
            <a:r>
              <a:rPr lang="en-US" altLang="zh-CN" dirty="0" smtClean="0">
                <a:solidFill>
                  <a:srgbClr val="000000"/>
                </a:solidFill>
              </a:rPr>
              <a:t>1</a:t>
            </a:r>
            <a:endParaRPr lang="zh-CN" altLang="en-US" dirty="0">
              <a:solidFill>
                <a:srgbClr val="000000"/>
              </a:solidFill>
            </a:endParaRPr>
          </a:p>
        </p:txBody>
      </p:sp>
      <p:sp>
        <p:nvSpPr>
          <p:cNvPr id="53" name="TextBox 52"/>
          <p:cNvSpPr txBox="1"/>
          <p:nvPr/>
        </p:nvSpPr>
        <p:spPr>
          <a:xfrm>
            <a:off x="1752600" y="4752975"/>
            <a:ext cx="332143" cy="369332"/>
          </a:xfrm>
          <a:prstGeom prst="rect">
            <a:avLst/>
          </a:prstGeom>
          <a:noFill/>
        </p:spPr>
        <p:txBody>
          <a:bodyPr wrap="none" rtlCol="0">
            <a:spAutoFit/>
          </a:bodyPr>
          <a:lstStyle/>
          <a:p>
            <a:pPr algn="ctr" fontAlgn="base">
              <a:spcBef>
                <a:spcPct val="0"/>
              </a:spcBef>
              <a:spcAft>
                <a:spcPct val="0"/>
              </a:spcAft>
            </a:pPr>
            <a:r>
              <a:rPr lang="en-US" altLang="zh-CN" dirty="0">
                <a:solidFill>
                  <a:srgbClr val="000000"/>
                </a:solidFill>
              </a:rPr>
              <a:t>2</a:t>
            </a:r>
            <a:endParaRPr lang="zh-CN" altLang="en-US" dirty="0">
              <a:solidFill>
                <a:srgbClr val="000000"/>
              </a:solidFill>
            </a:endParaRPr>
          </a:p>
        </p:txBody>
      </p:sp>
      <p:sp>
        <p:nvSpPr>
          <p:cNvPr id="54" name="TextBox 53"/>
          <p:cNvSpPr txBox="1"/>
          <p:nvPr/>
        </p:nvSpPr>
        <p:spPr>
          <a:xfrm>
            <a:off x="2563457" y="4752975"/>
            <a:ext cx="332143" cy="369332"/>
          </a:xfrm>
          <a:prstGeom prst="rect">
            <a:avLst/>
          </a:prstGeom>
          <a:noFill/>
        </p:spPr>
        <p:txBody>
          <a:bodyPr wrap="none" rtlCol="0">
            <a:spAutoFit/>
          </a:bodyPr>
          <a:lstStyle/>
          <a:p>
            <a:pPr algn="ctr" fontAlgn="base">
              <a:spcBef>
                <a:spcPct val="0"/>
              </a:spcBef>
              <a:spcAft>
                <a:spcPct val="0"/>
              </a:spcAft>
            </a:pPr>
            <a:r>
              <a:rPr lang="en-US" altLang="zh-CN" dirty="0" smtClean="0">
                <a:solidFill>
                  <a:srgbClr val="000000"/>
                </a:solidFill>
              </a:rPr>
              <a:t>3</a:t>
            </a:r>
            <a:endParaRPr lang="zh-CN" altLang="en-US" dirty="0">
              <a:solidFill>
                <a:srgbClr val="000000"/>
              </a:solidFill>
            </a:endParaRPr>
          </a:p>
        </p:txBody>
      </p:sp>
      <p:sp>
        <p:nvSpPr>
          <p:cNvPr id="55" name="TextBox 54"/>
          <p:cNvSpPr txBox="1"/>
          <p:nvPr/>
        </p:nvSpPr>
        <p:spPr>
          <a:xfrm>
            <a:off x="4422004" y="4752975"/>
            <a:ext cx="327334" cy="369332"/>
          </a:xfrm>
          <a:prstGeom prst="rect">
            <a:avLst/>
          </a:prstGeom>
          <a:noFill/>
        </p:spPr>
        <p:txBody>
          <a:bodyPr wrap="none" rtlCol="0">
            <a:spAutoFit/>
          </a:bodyPr>
          <a:lstStyle/>
          <a:p>
            <a:pPr algn="ctr" fontAlgn="base">
              <a:spcBef>
                <a:spcPct val="0"/>
              </a:spcBef>
              <a:spcAft>
                <a:spcPct val="0"/>
              </a:spcAft>
            </a:pPr>
            <a:r>
              <a:rPr lang="en-US" altLang="zh-CN" dirty="0" smtClean="0">
                <a:solidFill>
                  <a:srgbClr val="000000"/>
                </a:solidFill>
              </a:rPr>
              <a:t>T</a:t>
            </a:r>
            <a:endParaRPr lang="zh-CN" altLang="en-US" dirty="0">
              <a:solidFill>
                <a:srgbClr val="000000"/>
              </a:solidFill>
            </a:endParaRPr>
          </a:p>
        </p:txBody>
      </p:sp>
      <p:sp>
        <p:nvSpPr>
          <p:cNvPr id="56" name="椭圆 55"/>
          <p:cNvSpPr/>
          <p:nvPr/>
        </p:nvSpPr>
        <p:spPr bwMode="auto">
          <a:xfrm>
            <a:off x="990600" y="3381375"/>
            <a:ext cx="76200" cy="762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zh-CN" altLang="en-US" smtClean="0">
              <a:solidFill>
                <a:srgbClr val="000000"/>
              </a:solidFill>
            </a:endParaRPr>
          </a:p>
        </p:txBody>
      </p:sp>
      <p:sp>
        <p:nvSpPr>
          <p:cNvPr id="57" name="椭圆 56"/>
          <p:cNvSpPr/>
          <p:nvPr/>
        </p:nvSpPr>
        <p:spPr bwMode="auto">
          <a:xfrm>
            <a:off x="990600" y="4295775"/>
            <a:ext cx="76200" cy="762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zh-CN" altLang="en-US" smtClean="0">
              <a:solidFill>
                <a:srgbClr val="000000"/>
              </a:solidFill>
            </a:endParaRPr>
          </a:p>
        </p:txBody>
      </p:sp>
      <p:sp>
        <p:nvSpPr>
          <p:cNvPr id="58" name="椭圆 57"/>
          <p:cNvSpPr/>
          <p:nvPr/>
        </p:nvSpPr>
        <p:spPr bwMode="auto">
          <a:xfrm>
            <a:off x="990600" y="3838575"/>
            <a:ext cx="76200" cy="762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zh-CN" altLang="en-US" smtClean="0">
              <a:solidFill>
                <a:srgbClr val="000000"/>
              </a:solidFill>
            </a:endParaRPr>
          </a:p>
        </p:txBody>
      </p:sp>
      <p:sp>
        <p:nvSpPr>
          <p:cNvPr id="59" name="椭圆 58"/>
          <p:cNvSpPr/>
          <p:nvPr/>
        </p:nvSpPr>
        <p:spPr bwMode="auto">
          <a:xfrm>
            <a:off x="1828800" y="4295775"/>
            <a:ext cx="76200" cy="762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zh-CN" altLang="en-US" smtClean="0">
              <a:solidFill>
                <a:srgbClr val="000000"/>
              </a:solidFill>
            </a:endParaRPr>
          </a:p>
        </p:txBody>
      </p:sp>
      <p:sp>
        <p:nvSpPr>
          <p:cNvPr id="60" name="椭圆 59"/>
          <p:cNvSpPr/>
          <p:nvPr/>
        </p:nvSpPr>
        <p:spPr bwMode="auto">
          <a:xfrm>
            <a:off x="1828800" y="3838575"/>
            <a:ext cx="76200" cy="762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zh-CN" altLang="en-US" smtClean="0">
              <a:solidFill>
                <a:srgbClr val="000000"/>
              </a:solidFill>
            </a:endParaRPr>
          </a:p>
        </p:txBody>
      </p:sp>
      <p:sp>
        <p:nvSpPr>
          <p:cNvPr id="61" name="椭圆 60"/>
          <p:cNvSpPr/>
          <p:nvPr/>
        </p:nvSpPr>
        <p:spPr bwMode="auto">
          <a:xfrm>
            <a:off x="2667000" y="4295775"/>
            <a:ext cx="76200" cy="762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zh-CN" altLang="en-US" smtClean="0">
              <a:solidFill>
                <a:srgbClr val="000000"/>
              </a:solidFill>
            </a:endParaRPr>
          </a:p>
        </p:txBody>
      </p:sp>
      <p:sp>
        <p:nvSpPr>
          <p:cNvPr id="62" name="椭圆 61"/>
          <p:cNvSpPr/>
          <p:nvPr/>
        </p:nvSpPr>
        <p:spPr bwMode="auto">
          <a:xfrm>
            <a:off x="2667000" y="3838575"/>
            <a:ext cx="76200" cy="762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zh-CN" altLang="en-US" smtClean="0">
              <a:solidFill>
                <a:srgbClr val="000000"/>
              </a:solidFill>
            </a:endParaRPr>
          </a:p>
        </p:txBody>
      </p:sp>
      <p:sp>
        <p:nvSpPr>
          <p:cNvPr id="63" name="椭圆 62"/>
          <p:cNvSpPr/>
          <p:nvPr/>
        </p:nvSpPr>
        <p:spPr bwMode="auto">
          <a:xfrm>
            <a:off x="4495800" y="4295775"/>
            <a:ext cx="76200" cy="762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zh-CN" altLang="en-US" smtClean="0">
              <a:solidFill>
                <a:srgbClr val="000000"/>
              </a:solidFill>
            </a:endParaRPr>
          </a:p>
        </p:txBody>
      </p:sp>
      <p:sp>
        <p:nvSpPr>
          <p:cNvPr id="64" name="椭圆 63"/>
          <p:cNvSpPr/>
          <p:nvPr/>
        </p:nvSpPr>
        <p:spPr bwMode="auto">
          <a:xfrm>
            <a:off x="4495800" y="3838575"/>
            <a:ext cx="76200" cy="762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zh-CN" altLang="en-US" smtClean="0">
              <a:solidFill>
                <a:srgbClr val="000000"/>
              </a:solidFill>
            </a:endParaRPr>
          </a:p>
        </p:txBody>
      </p:sp>
      <p:sp>
        <p:nvSpPr>
          <p:cNvPr id="65" name="椭圆 64"/>
          <p:cNvSpPr/>
          <p:nvPr/>
        </p:nvSpPr>
        <p:spPr bwMode="auto">
          <a:xfrm>
            <a:off x="1828800" y="3381375"/>
            <a:ext cx="76200" cy="762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zh-CN" altLang="en-US" smtClean="0">
              <a:solidFill>
                <a:srgbClr val="000000"/>
              </a:solidFill>
            </a:endParaRPr>
          </a:p>
        </p:txBody>
      </p:sp>
      <p:sp>
        <p:nvSpPr>
          <p:cNvPr id="66" name="椭圆 65"/>
          <p:cNvSpPr/>
          <p:nvPr/>
        </p:nvSpPr>
        <p:spPr bwMode="auto">
          <a:xfrm>
            <a:off x="1828800" y="2543175"/>
            <a:ext cx="76200" cy="762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zh-CN" altLang="en-US" smtClean="0">
              <a:solidFill>
                <a:srgbClr val="000000"/>
              </a:solidFill>
            </a:endParaRPr>
          </a:p>
        </p:txBody>
      </p:sp>
      <p:sp>
        <p:nvSpPr>
          <p:cNvPr id="67" name="椭圆 66"/>
          <p:cNvSpPr/>
          <p:nvPr/>
        </p:nvSpPr>
        <p:spPr bwMode="auto">
          <a:xfrm>
            <a:off x="2667000" y="3381375"/>
            <a:ext cx="76200" cy="762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zh-CN" altLang="en-US" smtClean="0">
              <a:solidFill>
                <a:srgbClr val="000000"/>
              </a:solidFill>
            </a:endParaRPr>
          </a:p>
        </p:txBody>
      </p:sp>
      <p:sp>
        <p:nvSpPr>
          <p:cNvPr id="68" name="椭圆 67"/>
          <p:cNvSpPr/>
          <p:nvPr/>
        </p:nvSpPr>
        <p:spPr bwMode="auto">
          <a:xfrm>
            <a:off x="2667000" y="2543175"/>
            <a:ext cx="76200" cy="762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zh-CN" altLang="en-US" smtClean="0">
              <a:solidFill>
                <a:srgbClr val="000000"/>
              </a:solidFill>
            </a:endParaRPr>
          </a:p>
        </p:txBody>
      </p:sp>
      <p:sp>
        <p:nvSpPr>
          <p:cNvPr id="69" name="椭圆 68"/>
          <p:cNvSpPr/>
          <p:nvPr/>
        </p:nvSpPr>
        <p:spPr bwMode="auto">
          <a:xfrm>
            <a:off x="4495800" y="3381375"/>
            <a:ext cx="76200" cy="762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zh-CN" altLang="en-US" smtClean="0">
              <a:solidFill>
                <a:srgbClr val="000000"/>
              </a:solidFill>
            </a:endParaRPr>
          </a:p>
        </p:txBody>
      </p:sp>
      <p:sp>
        <p:nvSpPr>
          <p:cNvPr id="70" name="椭圆 69"/>
          <p:cNvSpPr/>
          <p:nvPr/>
        </p:nvSpPr>
        <p:spPr bwMode="auto">
          <a:xfrm>
            <a:off x="4495800" y="2543175"/>
            <a:ext cx="76200" cy="762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zh-CN" altLang="en-US" smtClean="0">
              <a:solidFill>
                <a:srgbClr val="000000"/>
              </a:solidFill>
            </a:endParaRPr>
          </a:p>
        </p:txBody>
      </p:sp>
      <p:sp>
        <p:nvSpPr>
          <p:cNvPr id="71" name="椭圆 70"/>
          <p:cNvSpPr/>
          <p:nvPr/>
        </p:nvSpPr>
        <p:spPr bwMode="auto">
          <a:xfrm>
            <a:off x="990600" y="2543175"/>
            <a:ext cx="76200" cy="762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zh-CN" altLang="en-US" smtClean="0">
              <a:solidFill>
                <a:srgbClr val="000000"/>
              </a:solidFill>
            </a:endParaRPr>
          </a:p>
        </p:txBody>
      </p:sp>
      <p:cxnSp>
        <p:nvCxnSpPr>
          <p:cNvPr id="74" name="直接箭头连接符 73"/>
          <p:cNvCxnSpPr>
            <a:stCxn id="57" idx="0"/>
            <a:endCxn id="59" idx="0"/>
          </p:cNvCxnSpPr>
          <p:nvPr/>
        </p:nvCxnSpPr>
        <p:spPr bwMode="auto">
          <a:xfrm>
            <a:off x="1028700" y="4295775"/>
            <a:ext cx="83820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75" name="直接箭头连接符 74"/>
          <p:cNvCxnSpPr/>
          <p:nvPr/>
        </p:nvCxnSpPr>
        <p:spPr bwMode="auto">
          <a:xfrm>
            <a:off x="1066800" y="3838575"/>
            <a:ext cx="83820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76" name="直接箭头连接符 75"/>
          <p:cNvCxnSpPr/>
          <p:nvPr/>
        </p:nvCxnSpPr>
        <p:spPr bwMode="auto">
          <a:xfrm>
            <a:off x="1066800" y="3381375"/>
            <a:ext cx="83820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77" name="直接箭头连接符 76"/>
          <p:cNvCxnSpPr/>
          <p:nvPr/>
        </p:nvCxnSpPr>
        <p:spPr bwMode="auto">
          <a:xfrm>
            <a:off x="1066800" y="2543175"/>
            <a:ext cx="83820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79" name="直接箭头连接符 78"/>
          <p:cNvCxnSpPr>
            <a:stCxn id="57" idx="0"/>
            <a:endCxn id="60" idx="3"/>
          </p:cNvCxnSpPr>
          <p:nvPr/>
        </p:nvCxnSpPr>
        <p:spPr bwMode="auto">
          <a:xfrm flipV="1">
            <a:off x="1028700" y="3903616"/>
            <a:ext cx="811259" cy="39215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1" name="直接箭头连接符 80"/>
          <p:cNvCxnSpPr>
            <a:stCxn id="57" idx="1"/>
            <a:endCxn id="65" idx="1"/>
          </p:cNvCxnSpPr>
          <p:nvPr/>
        </p:nvCxnSpPr>
        <p:spPr bwMode="auto">
          <a:xfrm flipV="1">
            <a:off x="1001759" y="3392534"/>
            <a:ext cx="838200" cy="9144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3" name="直接箭头连接符 82"/>
          <p:cNvCxnSpPr>
            <a:stCxn id="57" idx="1"/>
            <a:endCxn id="66" idx="1"/>
          </p:cNvCxnSpPr>
          <p:nvPr/>
        </p:nvCxnSpPr>
        <p:spPr bwMode="auto">
          <a:xfrm flipV="1">
            <a:off x="1001759" y="2554334"/>
            <a:ext cx="838200" cy="17526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5" name="直接箭头连接符 84"/>
          <p:cNvCxnSpPr>
            <a:stCxn id="58" idx="2"/>
            <a:endCxn id="59" idx="6"/>
          </p:cNvCxnSpPr>
          <p:nvPr/>
        </p:nvCxnSpPr>
        <p:spPr bwMode="auto">
          <a:xfrm>
            <a:off x="990600" y="3876675"/>
            <a:ext cx="914400" cy="4572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7" name="直接箭头连接符 86"/>
          <p:cNvCxnSpPr>
            <a:endCxn id="65" idx="2"/>
          </p:cNvCxnSpPr>
          <p:nvPr/>
        </p:nvCxnSpPr>
        <p:spPr bwMode="auto">
          <a:xfrm flipV="1">
            <a:off x="990600" y="3419475"/>
            <a:ext cx="838200" cy="45720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9" name="直接箭头连接符 88"/>
          <p:cNvCxnSpPr>
            <a:endCxn id="66" idx="2"/>
          </p:cNvCxnSpPr>
          <p:nvPr/>
        </p:nvCxnSpPr>
        <p:spPr bwMode="auto">
          <a:xfrm flipV="1">
            <a:off x="990600" y="2581275"/>
            <a:ext cx="838200" cy="12954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91" name="直接箭头连接符 90"/>
          <p:cNvCxnSpPr>
            <a:stCxn id="56" idx="2"/>
          </p:cNvCxnSpPr>
          <p:nvPr/>
        </p:nvCxnSpPr>
        <p:spPr bwMode="auto">
          <a:xfrm>
            <a:off x="990600" y="3419475"/>
            <a:ext cx="838200" cy="4191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93" name="直接箭头连接符 92"/>
          <p:cNvCxnSpPr>
            <a:stCxn id="56" idx="1"/>
            <a:endCxn id="59" idx="0"/>
          </p:cNvCxnSpPr>
          <p:nvPr/>
        </p:nvCxnSpPr>
        <p:spPr bwMode="auto">
          <a:xfrm>
            <a:off x="1001759" y="3392534"/>
            <a:ext cx="865141" cy="90324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95" name="直接箭头连接符 94"/>
          <p:cNvCxnSpPr>
            <a:stCxn id="56" idx="1"/>
          </p:cNvCxnSpPr>
          <p:nvPr/>
        </p:nvCxnSpPr>
        <p:spPr bwMode="auto">
          <a:xfrm flipV="1">
            <a:off x="1001759" y="2554843"/>
            <a:ext cx="827041" cy="83769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01" name="直接箭头连接符 100"/>
          <p:cNvCxnSpPr>
            <a:stCxn id="71" idx="2"/>
          </p:cNvCxnSpPr>
          <p:nvPr/>
        </p:nvCxnSpPr>
        <p:spPr bwMode="auto">
          <a:xfrm>
            <a:off x="990600" y="2581275"/>
            <a:ext cx="928071" cy="84935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03" name="直接箭头连接符 102"/>
          <p:cNvCxnSpPr>
            <a:stCxn id="71" idx="2"/>
          </p:cNvCxnSpPr>
          <p:nvPr/>
        </p:nvCxnSpPr>
        <p:spPr bwMode="auto">
          <a:xfrm>
            <a:off x="990600" y="2581275"/>
            <a:ext cx="838200" cy="129540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05" name="直接箭头连接符 104"/>
          <p:cNvCxnSpPr>
            <a:stCxn id="71" idx="0"/>
            <a:endCxn id="59" idx="5"/>
          </p:cNvCxnSpPr>
          <p:nvPr/>
        </p:nvCxnSpPr>
        <p:spPr bwMode="auto">
          <a:xfrm>
            <a:off x="1028700" y="2543175"/>
            <a:ext cx="865141" cy="181764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07" name="直接箭头连接符 106"/>
          <p:cNvCxnSpPr>
            <a:stCxn id="59" idx="0"/>
            <a:endCxn id="61" idx="7"/>
          </p:cNvCxnSpPr>
          <p:nvPr/>
        </p:nvCxnSpPr>
        <p:spPr bwMode="auto">
          <a:xfrm>
            <a:off x="1866900" y="4295775"/>
            <a:ext cx="865141" cy="1115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09" name="直接箭头连接符 108"/>
          <p:cNvCxnSpPr>
            <a:endCxn id="62" idx="0"/>
          </p:cNvCxnSpPr>
          <p:nvPr/>
        </p:nvCxnSpPr>
        <p:spPr bwMode="auto">
          <a:xfrm flipV="1">
            <a:off x="1839959" y="3838575"/>
            <a:ext cx="865141" cy="3810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11" name="直接箭头连接符 110"/>
          <p:cNvCxnSpPr>
            <a:endCxn id="67" idx="1"/>
          </p:cNvCxnSpPr>
          <p:nvPr/>
        </p:nvCxnSpPr>
        <p:spPr bwMode="auto">
          <a:xfrm flipV="1">
            <a:off x="1828800" y="3392534"/>
            <a:ext cx="849359" cy="85930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13" name="直接箭头连接符 112"/>
          <p:cNvCxnSpPr>
            <a:endCxn id="68" idx="3"/>
          </p:cNvCxnSpPr>
          <p:nvPr/>
        </p:nvCxnSpPr>
        <p:spPr bwMode="auto">
          <a:xfrm flipV="1">
            <a:off x="1828800" y="2608216"/>
            <a:ext cx="849359" cy="168755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15" name="直接箭头连接符 114"/>
          <p:cNvCxnSpPr>
            <a:stCxn id="60" idx="0"/>
            <a:endCxn id="62" idx="2"/>
          </p:cNvCxnSpPr>
          <p:nvPr/>
        </p:nvCxnSpPr>
        <p:spPr bwMode="auto">
          <a:xfrm>
            <a:off x="1866900" y="3838575"/>
            <a:ext cx="800100" cy="381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17" name="直接箭头连接符 116"/>
          <p:cNvCxnSpPr>
            <a:stCxn id="60" idx="2"/>
          </p:cNvCxnSpPr>
          <p:nvPr/>
        </p:nvCxnSpPr>
        <p:spPr bwMode="auto">
          <a:xfrm>
            <a:off x="1828800" y="3876675"/>
            <a:ext cx="914400" cy="4572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19" name="直接箭头连接符 118"/>
          <p:cNvCxnSpPr>
            <a:stCxn id="60" idx="2"/>
            <a:endCxn id="67" idx="1"/>
          </p:cNvCxnSpPr>
          <p:nvPr/>
        </p:nvCxnSpPr>
        <p:spPr bwMode="auto">
          <a:xfrm flipV="1">
            <a:off x="1828800" y="3392534"/>
            <a:ext cx="849359" cy="48414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21" name="直接箭头连接符 120"/>
          <p:cNvCxnSpPr/>
          <p:nvPr/>
        </p:nvCxnSpPr>
        <p:spPr bwMode="auto">
          <a:xfrm flipV="1">
            <a:off x="1752600" y="2581275"/>
            <a:ext cx="914400" cy="12573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23" name="直接箭头连接符 122"/>
          <p:cNvCxnSpPr>
            <a:stCxn id="65" idx="0"/>
          </p:cNvCxnSpPr>
          <p:nvPr/>
        </p:nvCxnSpPr>
        <p:spPr bwMode="auto">
          <a:xfrm>
            <a:off x="1866900" y="3381375"/>
            <a:ext cx="800100" cy="3492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25" name="直接箭头连接符 124"/>
          <p:cNvCxnSpPr>
            <a:endCxn id="68" idx="2"/>
          </p:cNvCxnSpPr>
          <p:nvPr/>
        </p:nvCxnSpPr>
        <p:spPr bwMode="auto">
          <a:xfrm flipV="1">
            <a:off x="1866900" y="2581275"/>
            <a:ext cx="800100" cy="75616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27" name="直接箭头连接符 126"/>
          <p:cNvCxnSpPr>
            <a:stCxn id="65" idx="1"/>
            <a:endCxn id="62" idx="3"/>
          </p:cNvCxnSpPr>
          <p:nvPr/>
        </p:nvCxnSpPr>
        <p:spPr bwMode="auto">
          <a:xfrm>
            <a:off x="1839959" y="3392534"/>
            <a:ext cx="838200" cy="51108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29" name="直接箭头连接符 128"/>
          <p:cNvCxnSpPr>
            <a:endCxn id="61" idx="1"/>
          </p:cNvCxnSpPr>
          <p:nvPr/>
        </p:nvCxnSpPr>
        <p:spPr bwMode="auto">
          <a:xfrm>
            <a:off x="1828800" y="3381375"/>
            <a:ext cx="849359" cy="92555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31" name="直接箭头连接符 130"/>
          <p:cNvCxnSpPr>
            <a:stCxn id="66" idx="6"/>
          </p:cNvCxnSpPr>
          <p:nvPr/>
        </p:nvCxnSpPr>
        <p:spPr bwMode="auto">
          <a:xfrm>
            <a:off x="1905000" y="2581275"/>
            <a:ext cx="762000" cy="381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33" name="直接箭头连接符 132"/>
          <p:cNvCxnSpPr>
            <a:stCxn id="66" idx="6"/>
          </p:cNvCxnSpPr>
          <p:nvPr/>
        </p:nvCxnSpPr>
        <p:spPr bwMode="auto">
          <a:xfrm>
            <a:off x="1905000" y="2581275"/>
            <a:ext cx="762000" cy="87072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35" name="直接箭头连接符 134"/>
          <p:cNvCxnSpPr>
            <a:stCxn id="66" idx="7"/>
          </p:cNvCxnSpPr>
          <p:nvPr/>
        </p:nvCxnSpPr>
        <p:spPr bwMode="auto">
          <a:xfrm>
            <a:off x="1893841" y="2554334"/>
            <a:ext cx="773159" cy="126785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37" name="直接箭头连接符 136"/>
          <p:cNvCxnSpPr>
            <a:stCxn id="66" idx="0"/>
            <a:endCxn id="61" idx="1"/>
          </p:cNvCxnSpPr>
          <p:nvPr/>
        </p:nvCxnSpPr>
        <p:spPr bwMode="auto">
          <a:xfrm>
            <a:off x="1866900" y="2543175"/>
            <a:ext cx="811259" cy="176375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39" name="直接箭头连接符 138"/>
          <p:cNvCxnSpPr>
            <a:endCxn id="63" idx="2"/>
          </p:cNvCxnSpPr>
          <p:nvPr/>
        </p:nvCxnSpPr>
        <p:spPr bwMode="auto">
          <a:xfrm>
            <a:off x="4191000" y="4333875"/>
            <a:ext cx="30480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41" name="直接箭头连接符 140"/>
          <p:cNvCxnSpPr>
            <a:endCxn id="63" idx="3"/>
          </p:cNvCxnSpPr>
          <p:nvPr/>
        </p:nvCxnSpPr>
        <p:spPr bwMode="auto">
          <a:xfrm>
            <a:off x="4191000" y="4065588"/>
            <a:ext cx="315959" cy="29522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43" name="直接箭头连接符 142"/>
          <p:cNvCxnSpPr/>
          <p:nvPr/>
        </p:nvCxnSpPr>
        <p:spPr bwMode="auto">
          <a:xfrm>
            <a:off x="4264796" y="3648075"/>
            <a:ext cx="231004" cy="6858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45" name="直接箭头连接符 144"/>
          <p:cNvCxnSpPr>
            <a:endCxn id="63" idx="4"/>
          </p:cNvCxnSpPr>
          <p:nvPr/>
        </p:nvCxnSpPr>
        <p:spPr bwMode="auto">
          <a:xfrm>
            <a:off x="4191000" y="3876675"/>
            <a:ext cx="342900" cy="4953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46" name="直接箭头连接符 145"/>
          <p:cNvCxnSpPr/>
          <p:nvPr/>
        </p:nvCxnSpPr>
        <p:spPr bwMode="auto">
          <a:xfrm>
            <a:off x="4229100" y="3838575"/>
            <a:ext cx="30480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47" name="直接箭头连接符 146"/>
          <p:cNvCxnSpPr/>
          <p:nvPr/>
        </p:nvCxnSpPr>
        <p:spPr bwMode="auto">
          <a:xfrm>
            <a:off x="4229100" y="3570288"/>
            <a:ext cx="315959" cy="29522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48" name="直接箭头连接符 147"/>
          <p:cNvCxnSpPr/>
          <p:nvPr/>
        </p:nvCxnSpPr>
        <p:spPr bwMode="auto">
          <a:xfrm>
            <a:off x="4302896" y="3152775"/>
            <a:ext cx="231004" cy="6858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49" name="直接箭头连接符 148"/>
          <p:cNvCxnSpPr/>
          <p:nvPr/>
        </p:nvCxnSpPr>
        <p:spPr bwMode="auto">
          <a:xfrm>
            <a:off x="4229100" y="3381375"/>
            <a:ext cx="342900" cy="4953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50" name="直接箭头连接符 149"/>
          <p:cNvCxnSpPr/>
          <p:nvPr/>
        </p:nvCxnSpPr>
        <p:spPr bwMode="auto">
          <a:xfrm>
            <a:off x="4229100" y="3457575"/>
            <a:ext cx="30480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51" name="直接箭头连接符 150"/>
          <p:cNvCxnSpPr/>
          <p:nvPr/>
        </p:nvCxnSpPr>
        <p:spPr bwMode="auto">
          <a:xfrm>
            <a:off x="4229100" y="3189288"/>
            <a:ext cx="315959" cy="29522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52" name="直接箭头连接符 151"/>
          <p:cNvCxnSpPr/>
          <p:nvPr/>
        </p:nvCxnSpPr>
        <p:spPr bwMode="auto">
          <a:xfrm>
            <a:off x="4302896" y="2771775"/>
            <a:ext cx="231004" cy="6858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53" name="直接箭头连接符 152"/>
          <p:cNvCxnSpPr/>
          <p:nvPr/>
        </p:nvCxnSpPr>
        <p:spPr bwMode="auto">
          <a:xfrm>
            <a:off x="4229100" y="3000375"/>
            <a:ext cx="342900" cy="4953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55" name="直接箭头连接符 154"/>
          <p:cNvCxnSpPr>
            <a:endCxn id="69" idx="4"/>
          </p:cNvCxnSpPr>
          <p:nvPr/>
        </p:nvCxnSpPr>
        <p:spPr bwMode="auto">
          <a:xfrm flipV="1">
            <a:off x="4264796" y="3457575"/>
            <a:ext cx="269104" cy="17702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57" name="直接箭头连接符 156"/>
          <p:cNvCxnSpPr>
            <a:endCxn id="64" idx="2"/>
          </p:cNvCxnSpPr>
          <p:nvPr/>
        </p:nvCxnSpPr>
        <p:spPr bwMode="auto">
          <a:xfrm flipV="1">
            <a:off x="4343400" y="3876675"/>
            <a:ext cx="152400" cy="1905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59" name="直接箭头连接符 158"/>
          <p:cNvCxnSpPr/>
          <p:nvPr/>
        </p:nvCxnSpPr>
        <p:spPr bwMode="auto">
          <a:xfrm>
            <a:off x="4114800" y="2543175"/>
            <a:ext cx="369841" cy="2694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61" name="直接箭头连接符 160"/>
          <p:cNvCxnSpPr/>
          <p:nvPr/>
        </p:nvCxnSpPr>
        <p:spPr bwMode="auto">
          <a:xfrm flipV="1">
            <a:off x="4191000" y="2619375"/>
            <a:ext cx="342900" cy="1524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63" name="直接箭头连接符 162"/>
          <p:cNvCxnSpPr>
            <a:endCxn id="70" idx="3"/>
          </p:cNvCxnSpPr>
          <p:nvPr/>
        </p:nvCxnSpPr>
        <p:spPr bwMode="auto">
          <a:xfrm flipV="1">
            <a:off x="4229100" y="2608216"/>
            <a:ext cx="277859" cy="298567"/>
          </a:xfrm>
          <a:prstGeom prst="straightConnector1">
            <a:avLst/>
          </a:prstGeom>
          <a:solidFill>
            <a:schemeClr val="accent1"/>
          </a:solidFill>
          <a:ln w="9525" cap="flat" cmpd="sng" algn="ctr">
            <a:solidFill>
              <a:schemeClr val="tx1"/>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164" name="TextBox 163"/>
              <p:cNvSpPr txBox="1"/>
              <p:nvPr/>
            </p:nvSpPr>
            <p:spPr>
              <a:xfrm>
                <a:off x="5725986" y="4752975"/>
                <a:ext cx="827214" cy="400110"/>
              </a:xfrm>
              <a:prstGeom prst="rect">
                <a:avLst/>
              </a:prstGeom>
              <a:noFill/>
            </p:spPr>
            <p:txBody>
              <a:bodyPr wrap="none" rtlCol="0">
                <a:spAutoFit/>
              </a:bodyPr>
              <a:lstStyle/>
              <a:p>
                <a:pPr algn="ctr"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2000" i="1" smtClean="0">
                              <a:solidFill>
                                <a:srgbClr val="000000"/>
                              </a:solidFill>
                              <a:latin typeface="Cambria Math" panose="02040503050406030204" pitchFamily="18" charset="0"/>
                            </a:rPr>
                          </m:ctrlPr>
                        </m:sSubPr>
                        <m:e>
                          <m:r>
                            <a:rPr lang="zh-CN" altLang="en-US" sz="2000" i="1" smtClean="0">
                              <a:solidFill>
                                <a:srgbClr val="000000"/>
                              </a:solidFill>
                              <a:latin typeface="Cambria Math"/>
                            </a:rPr>
                            <m:t>𝛼</m:t>
                          </m:r>
                        </m:e>
                        <m:sub>
                          <m:r>
                            <a:rPr lang="en-US" altLang="zh-CN" sz="2000" i="1" smtClean="0">
                              <a:solidFill>
                                <a:srgbClr val="000000"/>
                              </a:solidFill>
                              <a:latin typeface="Cambria Math"/>
                            </a:rPr>
                            <m:t>𝑡</m:t>
                          </m:r>
                        </m:sub>
                      </m:sSub>
                      <m:r>
                        <a:rPr lang="en-US" altLang="zh-CN" sz="2000" i="1" smtClean="0">
                          <a:solidFill>
                            <a:srgbClr val="000000"/>
                          </a:solidFill>
                          <a:latin typeface="Cambria Math"/>
                        </a:rPr>
                        <m:t>(</m:t>
                      </m:r>
                      <m:r>
                        <a:rPr lang="en-US" altLang="zh-CN" sz="2000" i="1" smtClean="0">
                          <a:solidFill>
                            <a:srgbClr val="000000"/>
                          </a:solidFill>
                          <a:latin typeface="Cambria Math"/>
                        </a:rPr>
                        <m:t>𝑖</m:t>
                      </m:r>
                      <m:r>
                        <a:rPr lang="en-US" altLang="zh-CN" sz="2000" i="1" smtClean="0">
                          <a:solidFill>
                            <a:srgbClr val="000000"/>
                          </a:solidFill>
                          <a:latin typeface="Cambria Math"/>
                        </a:rPr>
                        <m:t>)</m:t>
                      </m:r>
                    </m:oMath>
                  </m:oMathPara>
                </a14:m>
                <a:endParaRPr lang="zh-CN" altLang="en-US" sz="2000" dirty="0">
                  <a:solidFill>
                    <a:srgbClr val="000000"/>
                  </a:solidFill>
                </a:endParaRPr>
              </a:p>
            </p:txBody>
          </p:sp>
        </mc:Choice>
        <mc:Fallback xmlns="">
          <p:sp>
            <p:nvSpPr>
              <p:cNvPr id="164" name="TextBox 163"/>
              <p:cNvSpPr txBox="1">
                <a:spLocks noRot="1" noChangeAspect="1" noMove="1" noResize="1" noEditPoints="1" noAdjustHandles="1" noChangeArrowheads="1" noChangeShapeType="1" noTextEdit="1"/>
              </p:cNvSpPr>
              <p:nvPr/>
            </p:nvSpPr>
            <p:spPr>
              <a:xfrm>
                <a:off x="5725986" y="4752975"/>
                <a:ext cx="827214" cy="400110"/>
              </a:xfrm>
              <a:prstGeom prst="rect">
                <a:avLst/>
              </a:prstGeom>
              <a:blipFill rotWithShape="1">
                <a:blip r:embed="rId21"/>
                <a:stretch>
                  <a:fillRect b="-184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5" name="TextBox 164"/>
              <p:cNvSpPr txBox="1"/>
              <p:nvPr/>
            </p:nvSpPr>
            <p:spPr>
              <a:xfrm>
                <a:off x="7835489" y="4752975"/>
                <a:ext cx="1079911" cy="400110"/>
              </a:xfrm>
              <a:prstGeom prst="rect">
                <a:avLst/>
              </a:prstGeom>
              <a:noFill/>
            </p:spPr>
            <p:txBody>
              <a:bodyPr wrap="none" rtlCol="0">
                <a:spAutoFit/>
              </a:bodyPr>
              <a:lstStyle/>
              <a:p>
                <a:pPr algn="ctr"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2000" i="1" smtClean="0">
                              <a:solidFill>
                                <a:srgbClr val="000000"/>
                              </a:solidFill>
                              <a:latin typeface="Cambria Math" panose="02040503050406030204" pitchFamily="18" charset="0"/>
                            </a:rPr>
                          </m:ctrlPr>
                        </m:sSubPr>
                        <m:e>
                          <m:r>
                            <a:rPr lang="zh-CN" altLang="en-US" sz="2000" i="1" smtClean="0">
                              <a:solidFill>
                                <a:srgbClr val="000000"/>
                              </a:solidFill>
                              <a:latin typeface="Cambria Math"/>
                            </a:rPr>
                            <m:t>𝛼</m:t>
                          </m:r>
                        </m:e>
                        <m:sub>
                          <m:r>
                            <a:rPr lang="en-US" altLang="zh-CN" sz="2000" i="1" smtClean="0">
                              <a:solidFill>
                                <a:srgbClr val="000000"/>
                              </a:solidFill>
                              <a:latin typeface="Cambria Math"/>
                            </a:rPr>
                            <m:t>𝑡</m:t>
                          </m:r>
                          <m:r>
                            <a:rPr lang="en-US" altLang="zh-CN" sz="2000" i="1" smtClean="0">
                              <a:solidFill>
                                <a:srgbClr val="000000"/>
                              </a:solidFill>
                              <a:latin typeface="Cambria Math"/>
                            </a:rPr>
                            <m:t>+1</m:t>
                          </m:r>
                        </m:sub>
                      </m:sSub>
                      <m:r>
                        <a:rPr lang="en-US" altLang="zh-CN" sz="2000" i="1" smtClean="0">
                          <a:solidFill>
                            <a:srgbClr val="000000"/>
                          </a:solidFill>
                          <a:latin typeface="Cambria Math"/>
                        </a:rPr>
                        <m:t>(</m:t>
                      </m:r>
                      <m:r>
                        <a:rPr lang="en-US" altLang="zh-CN" sz="2000" i="1" smtClean="0">
                          <a:solidFill>
                            <a:srgbClr val="000000"/>
                          </a:solidFill>
                          <a:latin typeface="Cambria Math"/>
                        </a:rPr>
                        <m:t>𝑗</m:t>
                      </m:r>
                      <m:r>
                        <a:rPr lang="en-US" altLang="zh-CN" sz="2000" i="1" smtClean="0">
                          <a:solidFill>
                            <a:srgbClr val="000000"/>
                          </a:solidFill>
                          <a:latin typeface="Cambria Math"/>
                        </a:rPr>
                        <m:t>)</m:t>
                      </m:r>
                    </m:oMath>
                  </m:oMathPara>
                </a14:m>
                <a:endParaRPr lang="zh-CN" altLang="en-US" sz="2000" dirty="0">
                  <a:solidFill>
                    <a:srgbClr val="000000"/>
                  </a:solidFill>
                </a:endParaRPr>
              </a:p>
            </p:txBody>
          </p:sp>
        </mc:Choice>
        <mc:Fallback xmlns="">
          <p:sp>
            <p:nvSpPr>
              <p:cNvPr id="165" name="TextBox 164"/>
              <p:cNvSpPr txBox="1">
                <a:spLocks noRot="1" noChangeAspect="1" noMove="1" noResize="1" noEditPoints="1" noAdjustHandles="1" noChangeArrowheads="1" noChangeShapeType="1" noTextEdit="1"/>
              </p:cNvSpPr>
              <p:nvPr/>
            </p:nvSpPr>
            <p:spPr>
              <a:xfrm>
                <a:off x="7835489" y="4752975"/>
                <a:ext cx="1079911" cy="400110"/>
              </a:xfrm>
              <a:prstGeom prst="rect">
                <a:avLst/>
              </a:prstGeom>
              <a:blipFill rotWithShape="1">
                <a:blip r:embed="rId22"/>
                <a:stretch>
                  <a:fillRect b="-18462"/>
                </a:stretch>
              </a:blipFill>
            </p:spPr>
            <p:txBody>
              <a:bodyPr/>
              <a:lstStyle/>
              <a:p>
                <a:r>
                  <a:rPr lang="zh-CN" altLang="en-US">
                    <a:noFill/>
                  </a:rPr>
                  <a:t> </a:t>
                </a:r>
              </a:p>
            </p:txBody>
          </p:sp>
        </mc:Fallback>
      </mc:AlternateContent>
      <p:sp>
        <p:nvSpPr>
          <p:cNvPr id="166" name="TextBox 165"/>
          <p:cNvSpPr txBox="1"/>
          <p:nvPr/>
        </p:nvSpPr>
        <p:spPr>
          <a:xfrm>
            <a:off x="76200" y="2975006"/>
            <a:ext cx="461665" cy="547586"/>
          </a:xfrm>
          <a:prstGeom prst="rect">
            <a:avLst/>
          </a:prstGeom>
          <a:noFill/>
        </p:spPr>
        <p:txBody>
          <a:bodyPr vert="eaVert" wrap="none" rtlCol="0">
            <a:spAutoFit/>
          </a:bodyPr>
          <a:lstStyle/>
          <a:p>
            <a:pPr algn="ctr" fontAlgn="base">
              <a:spcBef>
                <a:spcPct val="0"/>
              </a:spcBef>
              <a:spcAft>
                <a:spcPct val="0"/>
              </a:spcAft>
            </a:pPr>
            <a:r>
              <a:rPr lang="zh-CN" altLang="en-US" b="1" dirty="0" smtClean="0">
                <a:solidFill>
                  <a:srgbClr val="000000"/>
                </a:solidFill>
              </a:rPr>
              <a:t>状态</a:t>
            </a:r>
            <a:endParaRPr lang="zh-CN" altLang="en-US" b="1" dirty="0">
              <a:solidFill>
                <a:srgbClr val="000000"/>
              </a:solidFill>
            </a:endParaRPr>
          </a:p>
        </p:txBody>
      </p:sp>
      <mc:AlternateContent xmlns:mc="http://schemas.openxmlformats.org/markup-compatibility/2006" xmlns:a14="http://schemas.microsoft.com/office/drawing/2010/main">
        <mc:Choice Requires="a14">
          <p:sp>
            <p:nvSpPr>
              <p:cNvPr id="167" name="TextBox 166"/>
              <p:cNvSpPr txBox="1"/>
              <p:nvPr/>
            </p:nvSpPr>
            <p:spPr>
              <a:xfrm>
                <a:off x="3470119" y="5334000"/>
                <a:ext cx="4454681" cy="461665"/>
              </a:xfrm>
              <a:prstGeom prst="rect">
                <a:avLst/>
              </a:prstGeom>
              <a:noFill/>
            </p:spPr>
            <p:txBody>
              <a:bodyPr wrap="none" rtlCol="0">
                <a:spAutoFit/>
              </a:bodyPr>
              <a:lstStyle/>
              <a:p>
                <a:pPr algn="ctr"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2400" i="1" smtClean="0">
                              <a:solidFill>
                                <a:srgbClr val="000000"/>
                              </a:solidFill>
                              <a:latin typeface="Cambria Math" panose="02040503050406030204" pitchFamily="18" charset="0"/>
                            </a:rPr>
                          </m:ctrlPr>
                        </m:sSubPr>
                        <m:e>
                          <m:r>
                            <a:rPr lang="zh-CN" altLang="en-US" sz="2400" i="1" smtClean="0">
                              <a:solidFill>
                                <a:srgbClr val="000000"/>
                              </a:solidFill>
                              <a:latin typeface="Cambria Math"/>
                            </a:rPr>
                            <m:t>𝛼</m:t>
                          </m:r>
                        </m:e>
                        <m:sub>
                          <m:r>
                            <a:rPr lang="en-US" altLang="zh-CN" sz="2400" i="1" smtClean="0">
                              <a:solidFill>
                                <a:srgbClr val="000000"/>
                              </a:solidFill>
                              <a:latin typeface="Cambria Math"/>
                            </a:rPr>
                            <m:t>𝑡</m:t>
                          </m:r>
                        </m:sub>
                      </m:sSub>
                      <m:d>
                        <m:dPr>
                          <m:ctrlPr>
                            <a:rPr lang="en-US" altLang="zh-CN" sz="2400" i="1" smtClean="0">
                              <a:solidFill>
                                <a:srgbClr val="000000"/>
                              </a:solidFill>
                              <a:latin typeface="Cambria Math" panose="02040503050406030204" pitchFamily="18" charset="0"/>
                            </a:rPr>
                          </m:ctrlPr>
                        </m:dPr>
                        <m:e>
                          <m:r>
                            <a:rPr lang="en-US" altLang="zh-CN" sz="2400" i="1" smtClean="0">
                              <a:solidFill>
                                <a:srgbClr val="000000"/>
                              </a:solidFill>
                              <a:latin typeface="Cambria Math"/>
                            </a:rPr>
                            <m:t>𝑖</m:t>
                          </m:r>
                        </m:e>
                      </m:d>
                      <m:r>
                        <a:rPr lang="en-US" altLang="zh-CN" sz="2400" i="1" smtClean="0">
                          <a:solidFill>
                            <a:srgbClr val="000000"/>
                          </a:solidFill>
                          <a:latin typeface="Cambria Math"/>
                        </a:rPr>
                        <m:t>=</m:t>
                      </m:r>
                      <m:r>
                        <a:rPr lang="en-US" altLang="zh-CN" sz="2400" i="1" smtClean="0">
                          <a:solidFill>
                            <a:srgbClr val="000000"/>
                          </a:solidFill>
                          <a:latin typeface="Cambria Math"/>
                        </a:rPr>
                        <m:t>𝑃</m:t>
                      </m:r>
                      <m:d>
                        <m:dPr>
                          <m:ctrlPr>
                            <a:rPr lang="en-US" altLang="zh-CN" sz="2400" i="1" smtClean="0">
                              <a:solidFill>
                                <a:srgbClr val="000000"/>
                              </a:solidFill>
                              <a:latin typeface="Cambria Math" panose="02040503050406030204" pitchFamily="18" charset="0"/>
                            </a:rPr>
                          </m:ctrlPr>
                        </m:dPr>
                        <m:e>
                          <m:sSub>
                            <m:sSubPr>
                              <m:ctrlPr>
                                <a:rPr lang="en-US" altLang="zh-CN" sz="2400" i="1" smtClean="0">
                                  <a:solidFill>
                                    <a:srgbClr val="000000"/>
                                  </a:solidFill>
                                  <a:latin typeface="Cambria Math" panose="02040503050406030204" pitchFamily="18" charset="0"/>
                                </a:rPr>
                              </m:ctrlPr>
                            </m:sSubPr>
                            <m:e>
                              <m:r>
                                <a:rPr lang="en-US" altLang="zh-CN" sz="2400" i="1" smtClean="0">
                                  <a:solidFill>
                                    <a:srgbClr val="000000"/>
                                  </a:solidFill>
                                  <a:latin typeface="Cambria Math"/>
                                </a:rPr>
                                <m:t>𝑜</m:t>
                              </m:r>
                            </m:e>
                            <m:sub>
                              <m:r>
                                <a:rPr lang="en-US" altLang="zh-CN" sz="2400" i="1" smtClean="0">
                                  <a:solidFill>
                                    <a:srgbClr val="000000"/>
                                  </a:solidFill>
                                  <a:latin typeface="Cambria Math"/>
                                </a:rPr>
                                <m:t>1</m:t>
                              </m:r>
                            </m:sub>
                          </m:sSub>
                          <m:r>
                            <a:rPr lang="en-US" altLang="zh-CN" sz="2400" i="1" smtClean="0">
                              <a:solidFill>
                                <a:srgbClr val="000000"/>
                              </a:solidFill>
                              <a:latin typeface="Cambria Math"/>
                            </a:rPr>
                            <m:t>,</m:t>
                          </m:r>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a:rPr>
                                <m:t>𝑜</m:t>
                              </m:r>
                            </m:e>
                            <m:sub>
                              <m:r>
                                <a:rPr lang="en-US" altLang="zh-CN" sz="2400" i="1" smtClean="0">
                                  <a:solidFill>
                                    <a:srgbClr val="000000"/>
                                  </a:solidFill>
                                  <a:latin typeface="Cambria Math"/>
                                </a:rPr>
                                <m:t>2</m:t>
                              </m:r>
                            </m:sub>
                          </m:sSub>
                          <m:r>
                            <a:rPr lang="en-US" altLang="zh-CN" sz="2400" i="1">
                              <a:solidFill>
                                <a:srgbClr val="000000"/>
                              </a:solidFill>
                              <a:latin typeface="Cambria Math"/>
                            </a:rPr>
                            <m:t>,</m:t>
                          </m:r>
                          <m:r>
                            <a:rPr lang="en-US" altLang="zh-CN" sz="2400" i="1" smtClean="0">
                              <a:solidFill>
                                <a:srgbClr val="000000"/>
                              </a:solidFill>
                              <a:latin typeface="Cambria Math"/>
                            </a:rPr>
                            <m:t>…,</m:t>
                          </m:r>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a:rPr>
                                <m:t>𝑜</m:t>
                              </m:r>
                            </m:e>
                            <m:sub>
                              <m:r>
                                <a:rPr lang="en-US" altLang="zh-CN" sz="2400" i="1" smtClean="0">
                                  <a:solidFill>
                                    <a:srgbClr val="000000"/>
                                  </a:solidFill>
                                  <a:latin typeface="Cambria Math"/>
                                </a:rPr>
                                <m:t>𝑡</m:t>
                              </m:r>
                            </m:sub>
                          </m:sSub>
                          <m:r>
                            <a:rPr lang="en-US" altLang="zh-CN" sz="2400" i="1">
                              <a:solidFill>
                                <a:srgbClr val="000000"/>
                              </a:solidFill>
                              <a:latin typeface="Cambria Math"/>
                            </a:rPr>
                            <m:t>,</m:t>
                          </m:r>
                          <m:sSub>
                            <m:sSubPr>
                              <m:ctrlPr>
                                <a:rPr lang="en-US" altLang="zh-CN" sz="2400" i="1" smtClean="0">
                                  <a:solidFill>
                                    <a:srgbClr val="000000"/>
                                  </a:solidFill>
                                  <a:latin typeface="Cambria Math" panose="02040503050406030204" pitchFamily="18" charset="0"/>
                                </a:rPr>
                              </m:ctrlPr>
                            </m:sSubPr>
                            <m:e>
                              <m:r>
                                <a:rPr lang="en-US" altLang="zh-CN" sz="2400" i="1" smtClean="0">
                                  <a:solidFill>
                                    <a:srgbClr val="000000"/>
                                  </a:solidFill>
                                  <a:latin typeface="Cambria Math"/>
                                </a:rPr>
                                <m:t>𝑞</m:t>
                              </m:r>
                            </m:e>
                            <m:sub>
                              <m:r>
                                <a:rPr lang="en-US" altLang="zh-CN" sz="2400" i="1" smtClean="0">
                                  <a:solidFill>
                                    <a:srgbClr val="000000"/>
                                  </a:solidFill>
                                  <a:latin typeface="Cambria Math"/>
                                </a:rPr>
                                <m:t>𝑡</m:t>
                              </m:r>
                            </m:sub>
                          </m:sSub>
                          <m:r>
                            <a:rPr lang="en-US" altLang="zh-CN" sz="2400" i="1" smtClean="0">
                              <a:solidFill>
                                <a:srgbClr val="000000"/>
                              </a:solidFill>
                              <a:latin typeface="Cambria Math"/>
                            </a:rPr>
                            <m:t>=</m:t>
                          </m:r>
                          <m:r>
                            <a:rPr lang="en-US" altLang="zh-CN" sz="2400" i="1" smtClean="0">
                              <a:solidFill>
                                <a:srgbClr val="000000"/>
                              </a:solidFill>
                              <a:latin typeface="Cambria Math"/>
                            </a:rPr>
                            <m:t>𝑖</m:t>
                          </m:r>
                          <m:r>
                            <a:rPr lang="en-US" altLang="zh-CN" sz="2400" i="1" smtClean="0">
                              <a:solidFill>
                                <a:srgbClr val="000000"/>
                              </a:solidFill>
                              <a:latin typeface="Cambria Math"/>
                            </a:rPr>
                            <m:t>|</m:t>
                          </m:r>
                          <m:r>
                            <a:rPr lang="zh-CN" altLang="en-US" sz="2400" i="1" smtClean="0">
                              <a:solidFill>
                                <a:srgbClr val="000000"/>
                              </a:solidFill>
                              <a:latin typeface="Cambria Math"/>
                            </a:rPr>
                            <m:t>𝜆</m:t>
                          </m:r>
                        </m:e>
                      </m:d>
                    </m:oMath>
                  </m:oMathPara>
                </a14:m>
                <a:endParaRPr lang="zh-CN" altLang="en-US" sz="2400" dirty="0">
                  <a:solidFill>
                    <a:srgbClr val="000000"/>
                  </a:solidFill>
                </a:endParaRPr>
              </a:p>
            </p:txBody>
          </p:sp>
        </mc:Choice>
        <mc:Fallback xmlns="">
          <p:sp>
            <p:nvSpPr>
              <p:cNvPr id="167" name="TextBox 166"/>
              <p:cNvSpPr txBox="1">
                <a:spLocks noRot="1" noChangeAspect="1" noMove="1" noResize="1" noEditPoints="1" noAdjustHandles="1" noChangeArrowheads="1" noChangeShapeType="1" noTextEdit="1"/>
              </p:cNvSpPr>
              <p:nvPr/>
            </p:nvSpPr>
            <p:spPr>
              <a:xfrm>
                <a:off x="3470119" y="5334000"/>
                <a:ext cx="4454681" cy="461665"/>
              </a:xfrm>
              <a:prstGeom prst="rect">
                <a:avLst/>
              </a:prstGeom>
              <a:blipFill rotWithShape="1">
                <a:blip r:embed="rId23"/>
                <a:stretch>
                  <a:fillRect b="-19737"/>
                </a:stretch>
              </a:blipFill>
            </p:spPr>
            <p:txBody>
              <a:bodyPr/>
              <a:lstStyle/>
              <a:p>
                <a:r>
                  <a:rPr lang="zh-CN" altLang="en-US">
                    <a:noFill/>
                  </a:rPr>
                  <a:t> </a:t>
                </a:r>
              </a:p>
            </p:txBody>
          </p:sp>
        </mc:Fallback>
      </mc:AlternateContent>
      <p:sp>
        <p:nvSpPr>
          <p:cNvPr id="168" name="TextBox 167"/>
          <p:cNvSpPr txBox="1"/>
          <p:nvPr/>
        </p:nvSpPr>
        <p:spPr>
          <a:xfrm>
            <a:off x="1581022" y="5410200"/>
            <a:ext cx="1991251" cy="400110"/>
          </a:xfrm>
          <a:prstGeom prst="rect">
            <a:avLst/>
          </a:prstGeom>
          <a:noFill/>
        </p:spPr>
        <p:txBody>
          <a:bodyPr wrap="none" rtlCol="0">
            <a:spAutoFit/>
          </a:bodyPr>
          <a:lstStyle/>
          <a:p>
            <a:pPr algn="ctr" fontAlgn="base">
              <a:spcBef>
                <a:spcPct val="0"/>
              </a:spcBef>
              <a:spcAft>
                <a:spcPct val="0"/>
              </a:spcAft>
            </a:pPr>
            <a:r>
              <a:rPr lang="zh-CN" altLang="en-US" sz="2000" b="1" dirty="0" smtClean="0">
                <a:solidFill>
                  <a:srgbClr val="000000"/>
                </a:solidFill>
              </a:rPr>
              <a:t>定义</a:t>
            </a:r>
            <a:r>
              <a:rPr lang="zh-CN" altLang="en-US" sz="2000" b="1" dirty="0" smtClean="0">
                <a:solidFill>
                  <a:srgbClr val="FF0000"/>
                </a:solidFill>
              </a:rPr>
              <a:t>前向变量</a:t>
            </a:r>
            <a:r>
              <a:rPr lang="zh-CN" altLang="en-US" sz="2000" b="1" dirty="0" smtClean="0">
                <a:solidFill>
                  <a:srgbClr val="000000"/>
                </a:solidFill>
              </a:rPr>
              <a:t>：</a:t>
            </a:r>
            <a:endParaRPr lang="zh-CN" altLang="en-US" sz="2000" b="1" dirty="0">
              <a:solidFill>
                <a:srgbClr val="000000"/>
              </a:solidFill>
            </a:endParaRPr>
          </a:p>
        </p:txBody>
      </p:sp>
    </p:spTree>
    <p:extLst>
      <p:ext uri="{BB962C8B-B14F-4D97-AF65-F5344CB8AC3E}">
        <p14:creationId xmlns:p14="http://schemas.microsoft.com/office/powerpoint/2010/main" val="73320366"/>
      </p:ext>
    </p:extLst>
  </p:cSld>
  <p:clrMapOvr>
    <a:masterClrMapping/>
  </p:clrMapOvr>
  <p:transition spd="slow"/>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574675" y="615950"/>
            <a:ext cx="8001000" cy="603250"/>
          </a:xfrm>
        </p:spPr>
        <p:txBody>
          <a:bodyPr/>
          <a:lstStyle/>
          <a:p>
            <a:pPr eaLnBrk="1" hangingPunct="1"/>
            <a:r>
              <a:rPr lang="zh-CN" altLang="en-US" sz="3600" b="1" dirty="0" smtClean="0">
                <a:solidFill>
                  <a:schemeClr val="tx1"/>
                </a:solidFill>
                <a:latin typeface="楷体_GB2312" pitchFamily="49" charset="-122"/>
                <a:ea typeface="楷体_GB2312" pitchFamily="49" charset="-122"/>
              </a:rPr>
              <a:t>前向算法</a:t>
            </a:r>
          </a:p>
        </p:txBody>
      </p:sp>
      <mc:AlternateContent xmlns:mc="http://schemas.openxmlformats.org/markup-compatibility/2006" xmlns:a14="http://schemas.microsoft.com/office/drawing/2010/main">
        <mc:Choice Requires="a14">
          <p:sp>
            <p:nvSpPr>
              <p:cNvPr id="13315" name="Rectangle 3"/>
              <p:cNvSpPr>
                <a:spLocks noGrp="1" noChangeArrowheads="1"/>
              </p:cNvSpPr>
              <p:nvPr>
                <p:ph type="body" sz="half" idx="1"/>
              </p:nvPr>
            </p:nvSpPr>
            <p:spPr>
              <a:xfrm>
                <a:off x="468313" y="1752600"/>
                <a:ext cx="8207375" cy="4876800"/>
              </a:xfrm>
            </p:spPr>
            <p:txBody>
              <a:bodyPr/>
              <a:lstStyle/>
              <a:p>
                <a:pPr eaLnBrk="1" hangingPunct="1"/>
                <a:r>
                  <a:rPr lang="zh-CN" altLang="en-US" sz="2600" b="1" dirty="0" smtClean="0">
                    <a:ea typeface="楷体_GB2312" pitchFamily="49" charset="-122"/>
                  </a:rPr>
                  <a:t>一个前向变量</a:t>
                </a:r>
                <a:r>
                  <a:rPr lang="zh-CN" altLang="en-US" sz="2600" b="1" dirty="0">
                    <a:ea typeface="楷体_GB2312" pitchFamily="49" charset="-122"/>
                  </a:rPr>
                  <a:t> </a:t>
                </a:r>
                <a:r>
                  <a:rPr lang="zh-CN" altLang="en-US" sz="2600" b="1" dirty="0" smtClean="0">
                    <a:ea typeface="楷体_GB2312" pitchFamily="49" charset="-122"/>
                  </a:rPr>
                  <a:t>      </a:t>
                </a:r>
                <a:r>
                  <a:rPr lang="en-US" altLang="zh-CN" sz="2600" b="1" dirty="0" smtClean="0">
                    <a:ea typeface="楷体_GB2312" pitchFamily="49" charset="-122"/>
                  </a:rPr>
                  <a:t>: </a:t>
                </a:r>
                <a:r>
                  <a:rPr lang="zh-CN" altLang="en-US" sz="2600" b="1" dirty="0" smtClean="0">
                    <a:latin typeface="楷体_GB2312" pitchFamily="49" charset="-122"/>
                    <a:ea typeface="楷体_GB2312" pitchFamily="49" charset="-122"/>
                  </a:rPr>
                  <a:t>给定模型</a:t>
                </a:r>
                <a14:m>
                  <m:oMath xmlns:m="http://schemas.openxmlformats.org/officeDocument/2006/math">
                    <m:r>
                      <a:rPr lang="zh-CN" altLang="en-US" sz="2800" i="1" smtClean="0">
                        <a:solidFill>
                          <a:srgbClr val="FF0000"/>
                        </a:solidFill>
                        <a:latin typeface="Cambria Math"/>
                      </a:rPr>
                      <m:t>𝜆</m:t>
                    </m:r>
                  </m:oMath>
                </a14:m>
                <a:r>
                  <a:rPr lang="zh-CN" altLang="en-US" sz="2600" b="1" dirty="0" smtClean="0">
                    <a:latin typeface="楷体_GB2312" pitchFamily="49" charset="-122"/>
                    <a:ea typeface="楷体_GB2312" pitchFamily="49" charset="-122"/>
                  </a:rPr>
                  <a:t>下，产生</a:t>
                </a:r>
                <a:r>
                  <a:rPr lang="en-US" altLang="zh-CN" sz="2600" b="1" dirty="0" smtClean="0">
                    <a:latin typeface="楷体_GB2312" pitchFamily="49" charset="-122"/>
                    <a:ea typeface="楷体_GB2312" pitchFamily="49" charset="-122"/>
                  </a:rPr>
                  <a:t>t</a:t>
                </a:r>
                <a:r>
                  <a:rPr lang="zh-CN" altLang="en-US" sz="2600" b="1" dirty="0" smtClean="0">
                    <a:latin typeface="楷体_GB2312" pitchFamily="49" charset="-122"/>
                    <a:ea typeface="楷体_GB2312" pitchFamily="49" charset="-122"/>
                  </a:rPr>
                  <a:t>以前的部分观测符号序列（包含</a:t>
                </a:r>
                <a:r>
                  <a:rPr lang="en-US" altLang="zh-CN" sz="2600" b="1" dirty="0" smtClean="0">
                    <a:latin typeface="楷体_GB2312" pitchFamily="49" charset="-122"/>
                    <a:ea typeface="楷体_GB2312" pitchFamily="49" charset="-122"/>
                  </a:rPr>
                  <a:t>t </a:t>
                </a:r>
                <a:r>
                  <a:rPr lang="zh-CN" altLang="en-US" sz="2600" b="1" dirty="0" smtClean="0">
                    <a:latin typeface="楷体_GB2312" pitchFamily="49" charset="-122"/>
                    <a:ea typeface="楷体_GB2312" pitchFamily="49" charset="-122"/>
                  </a:rPr>
                  <a:t>在内）            ，且</a:t>
                </a:r>
                <a:r>
                  <a:rPr lang="en-US" altLang="zh-CN" sz="2600" b="1" dirty="0" smtClean="0">
                    <a:latin typeface="楷体_GB2312" pitchFamily="49" charset="-122"/>
                    <a:ea typeface="楷体_GB2312" pitchFamily="49" charset="-122"/>
                  </a:rPr>
                  <a:t>t</a:t>
                </a:r>
                <a:r>
                  <a:rPr lang="zh-CN" altLang="en-US" sz="2600" b="1" dirty="0" smtClean="0">
                    <a:latin typeface="楷体_GB2312" pitchFamily="49" charset="-122"/>
                    <a:ea typeface="楷体_GB2312" pitchFamily="49" charset="-122"/>
                  </a:rPr>
                  <a:t>时刻又处于状态   的概率</a:t>
                </a:r>
              </a:p>
              <a:p>
                <a:pPr eaLnBrk="1" hangingPunct="1"/>
                <a:r>
                  <a:rPr lang="zh-CN" altLang="en-US" sz="2600" b="1" dirty="0" smtClean="0">
                    <a:ea typeface="楷体_GB2312" pitchFamily="49" charset="-122"/>
                  </a:rPr>
                  <a:t>迭代算法</a:t>
                </a:r>
              </a:p>
              <a:p>
                <a:pPr eaLnBrk="1" hangingPunct="1">
                  <a:buFont typeface="Wingdings" pitchFamily="2" charset="2"/>
                  <a:buNone/>
                </a:pPr>
                <a:r>
                  <a:rPr lang="zh-CN" altLang="en-US" sz="2600" b="1" dirty="0" smtClean="0">
                    <a:ea typeface="楷体_GB2312" pitchFamily="49" charset="-122"/>
                  </a:rPr>
                  <a:t>    初始化：</a:t>
                </a:r>
              </a:p>
              <a:p>
                <a:pPr eaLnBrk="1" hangingPunct="1">
                  <a:buFont typeface="Wingdings" pitchFamily="2" charset="2"/>
                  <a:buNone/>
                </a:pPr>
                <a:r>
                  <a:rPr lang="zh-CN" altLang="en-US" sz="2600" b="1" dirty="0" smtClean="0">
                    <a:ea typeface="楷体_GB2312" pitchFamily="49" charset="-122"/>
                  </a:rPr>
                  <a:t>    </a:t>
                </a:r>
              </a:p>
              <a:p>
                <a:pPr eaLnBrk="1" hangingPunct="1">
                  <a:buFont typeface="Wingdings" pitchFamily="2" charset="2"/>
                  <a:buNone/>
                </a:pPr>
                <a:r>
                  <a:rPr lang="zh-CN" altLang="en-US" sz="2600" b="1" dirty="0" smtClean="0">
                    <a:ea typeface="楷体_GB2312" pitchFamily="49" charset="-122"/>
                  </a:rPr>
                  <a:t>    迭代计算：</a:t>
                </a:r>
              </a:p>
              <a:p>
                <a:pPr eaLnBrk="1" hangingPunct="1">
                  <a:buFont typeface="Wingdings" pitchFamily="2" charset="2"/>
                  <a:buNone/>
                </a:pPr>
                <a:r>
                  <a:rPr lang="zh-CN" altLang="en-US" sz="2600" b="1" dirty="0" smtClean="0">
                    <a:ea typeface="楷体_GB2312" pitchFamily="49" charset="-122"/>
                  </a:rPr>
                  <a:t>    </a:t>
                </a:r>
              </a:p>
              <a:p>
                <a:pPr eaLnBrk="1" hangingPunct="1">
                  <a:buFont typeface="Wingdings" pitchFamily="2" charset="2"/>
                  <a:buNone/>
                </a:pPr>
                <a:r>
                  <a:rPr lang="zh-CN" altLang="en-US" sz="2600" b="1" dirty="0" smtClean="0">
                    <a:ea typeface="楷体_GB2312" pitchFamily="49" charset="-122"/>
                  </a:rPr>
                  <a:t>    最后计算：</a:t>
                </a:r>
                <a:endParaRPr lang="zh-CN" altLang="en-US" sz="2600" b="1" dirty="0" smtClean="0">
                  <a:latin typeface="楷体_GB2312" pitchFamily="49" charset="-122"/>
                  <a:ea typeface="楷体_GB2312" pitchFamily="49" charset="-122"/>
                </a:endParaRPr>
              </a:p>
              <a:p>
                <a:pPr eaLnBrk="1" hangingPunct="1">
                  <a:buFont typeface="Wingdings" pitchFamily="2" charset="2"/>
                  <a:buNone/>
                </a:pPr>
                <a:endParaRPr lang="en-US" altLang="zh-CN" sz="2600" b="1" dirty="0" smtClean="0">
                  <a:latin typeface="楷体_GB2312" pitchFamily="49" charset="-122"/>
                  <a:ea typeface="楷体_GB2312" pitchFamily="49" charset="-122"/>
                </a:endParaRPr>
              </a:p>
            </p:txBody>
          </p:sp>
        </mc:Choice>
        <mc:Fallback xmlns="">
          <p:sp>
            <p:nvSpPr>
              <p:cNvPr id="13315" name="Rectangle 3"/>
              <p:cNvSpPr>
                <a:spLocks noGrp="1" noRot="1" noChangeAspect="1" noMove="1" noResize="1" noEditPoints="1" noAdjustHandles="1" noChangeArrowheads="1" noChangeShapeType="1" noTextEdit="1"/>
              </p:cNvSpPr>
              <p:nvPr>
                <p:ph type="body" sz="half" idx="1"/>
              </p:nvPr>
            </p:nvSpPr>
            <p:spPr>
              <a:xfrm>
                <a:off x="468313" y="1752600"/>
                <a:ext cx="8207375" cy="4876800"/>
              </a:xfrm>
              <a:blipFill rotWithShape="1">
                <a:blip r:embed="rId3"/>
                <a:stretch>
                  <a:fillRect l="-1189" t="-1000" r="-371"/>
                </a:stretch>
              </a:blipFill>
            </p:spPr>
            <p:txBody>
              <a:bodyPr/>
              <a:lstStyle/>
              <a:p>
                <a:r>
                  <a:rPr lang="zh-CN" altLang="en-US">
                    <a:noFill/>
                  </a:rPr>
                  <a:t> </a:t>
                </a:r>
              </a:p>
            </p:txBody>
          </p:sp>
        </mc:Fallback>
      </mc:AlternateContent>
      <p:graphicFrame>
        <p:nvGraphicFramePr>
          <p:cNvPr id="13316" name="Object 4"/>
          <p:cNvGraphicFramePr>
            <a:graphicFrameLocks noGrp="1" noChangeAspect="1"/>
          </p:cNvGraphicFramePr>
          <p:nvPr>
            <p:ph sz="quarter" idx="2"/>
            <p:extLst/>
          </p:nvPr>
        </p:nvGraphicFramePr>
        <p:xfrm>
          <a:off x="3093085" y="1779270"/>
          <a:ext cx="777875" cy="476250"/>
        </p:xfrm>
        <a:graphic>
          <a:graphicData uri="http://schemas.openxmlformats.org/presentationml/2006/ole">
            <mc:AlternateContent xmlns:mc="http://schemas.openxmlformats.org/markup-compatibility/2006">
              <mc:Choice xmlns:v="urn:schemas-microsoft-com:vml" Requires="v">
                <p:oleObj spid="_x0000_s16404" name="Equation" r:id="rId4" imgW="317362" imgH="228501" progId="Equation.DSMT4">
                  <p:embed/>
                </p:oleObj>
              </mc:Choice>
              <mc:Fallback>
                <p:oleObj name="Equation" r:id="rId4" imgW="317362" imgH="228501"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3085" y="1779270"/>
                        <a:ext cx="777875"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8" name="Object 6"/>
          <p:cNvGraphicFramePr>
            <a:graphicFrameLocks noChangeAspect="1"/>
          </p:cNvGraphicFramePr>
          <p:nvPr>
            <p:extLst/>
          </p:nvPr>
        </p:nvGraphicFramePr>
        <p:xfrm>
          <a:off x="5638800" y="2179320"/>
          <a:ext cx="1800225" cy="479425"/>
        </p:xfrm>
        <a:graphic>
          <a:graphicData uri="http://schemas.openxmlformats.org/presentationml/2006/ole">
            <mc:AlternateContent xmlns:mc="http://schemas.openxmlformats.org/markup-compatibility/2006">
              <mc:Choice xmlns:v="urn:schemas-microsoft-com:vml" Requires="v">
                <p:oleObj spid="_x0000_s16405" name="Equation" r:id="rId6" imgW="863225" imgH="228501" progId="Equation.DSMT4">
                  <p:embed/>
                </p:oleObj>
              </mc:Choice>
              <mc:Fallback>
                <p:oleObj name="Equation" r:id="rId6" imgW="863225" imgH="228501"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8800" y="2179320"/>
                        <a:ext cx="1800225"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9" name="Object 7"/>
          <p:cNvGraphicFramePr>
            <a:graphicFrameLocks noChangeAspect="1"/>
          </p:cNvGraphicFramePr>
          <p:nvPr>
            <p:extLst/>
          </p:nvPr>
        </p:nvGraphicFramePr>
        <p:xfrm>
          <a:off x="3413760" y="2560320"/>
          <a:ext cx="387350" cy="582612"/>
        </p:xfrm>
        <a:graphic>
          <a:graphicData uri="http://schemas.openxmlformats.org/presentationml/2006/ole">
            <mc:AlternateContent xmlns:mc="http://schemas.openxmlformats.org/markup-compatibility/2006">
              <mc:Choice xmlns:v="urn:schemas-microsoft-com:vml" Requires="v">
                <p:oleObj spid="_x0000_s16406" name="Equation" r:id="rId8" imgW="152334" imgH="228501" progId="Equation.DSMT4">
                  <p:embed/>
                </p:oleObj>
              </mc:Choice>
              <mc:Fallback>
                <p:oleObj name="Equation" r:id="rId8" imgW="152334" imgH="228501"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13760" y="2560320"/>
                        <a:ext cx="387350" cy="582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0" name="Object 8"/>
          <p:cNvGraphicFramePr>
            <a:graphicFrameLocks noChangeAspect="1"/>
          </p:cNvGraphicFramePr>
          <p:nvPr>
            <p:extLst/>
          </p:nvPr>
        </p:nvGraphicFramePr>
        <p:xfrm>
          <a:off x="2700338" y="3532187"/>
          <a:ext cx="4319587" cy="582613"/>
        </p:xfrm>
        <a:graphic>
          <a:graphicData uri="http://schemas.openxmlformats.org/presentationml/2006/ole">
            <mc:AlternateContent xmlns:mc="http://schemas.openxmlformats.org/markup-compatibility/2006">
              <mc:Choice xmlns:v="urn:schemas-microsoft-com:vml" Requires="v">
                <p:oleObj spid="_x0000_s16407" name="Equation" r:id="rId10" imgW="1701800" imgH="228600" progId="Equation.DSMT4">
                  <p:embed/>
                </p:oleObj>
              </mc:Choice>
              <mc:Fallback>
                <p:oleObj name="Equation" r:id="rId10" imgW="1701800" imgH="228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00338" y="3532187"/>
                        <a:ext cx="4319587" cy="582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1" name="Object 9"/>
          <p:cNvGraphicFramePr>
            <a:graphicFrameLocks noChangeAspect="1"/>
          </p:cNvGraphicFramePr>
          <p:nvPr>
            <p:extLst/>
          </p:nvPr>
        </p:nvGraphicFramePr>
        <p:xfrm>
          <a:off x="2705100" y="4267200"/>
          <a:ext cx="5322888" cy="1019175"/>
        </p:xfrm>
        <a:graphic>
          <a:graphicData uri="http://schemas.openxmlformats.org/presentationml/2006/ole">
            <mc:AlternateContent xmlns:mc="http://schemas.openxmlformats.org/markup-compatibility/2006">
              <mc:Choice xmlns:v="urn:schemas-microsoft-com:vml" Requires="v">
                <p:oleObj spid="_x0000_s16408" name="Equation" r:id="rId12" imgW="2578100" imgH="431800" progId="Equation.DSMT4">
                  <p:embed/>
                </p:oleObj>
              </mc:Choice>
              <mc:Fallback>
                <p:oleObj name="Equation" r:id="rId12" imgW="2578100" imgH="4318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05100" y="4267200"/>
                        <a:ext cx="5322888" cy="1019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2" name="Object 10"/>
          <p:cNvGraphicFramePr>
            <a:graphicFrameLocks noChangeAspect="1"/>
          </p:cNvGraphicFramePr>
          <p:nvPr>
            <p:extLst/>
          </p:nvPr>
        </p:nvGraphicFramePr>
        <p:xfrm>
          <a:off x="2743200" y="5222875"/>
          <a:ext cx="2870200" cy="1101725"/>
        </p:xfrm>
        <a:graphic>
          <a:graphicData uri="http://schemas.openxmlformats.org/presentationml/2006/ole">
            <mc:AlternateContent xmlns:mc="http://schemas.openxmlformats.org/markup-compatibility/2006">
              <mc:Choice xmlns:v="urn:schemas-microsoft-com:vml" Requires="v">
                <p:oleObj spid="_x0000_s16409" name="Equation" r:id="rId14" imgW="1129810" imgH="431613" progId="Equation.DSMT4">
                  <p:embed/>
                </p:oleObj>
              </mc:Choice>
              <mc:Fallback>
                <p:oleObj name="Equation" r:id="rId14" imgW="1129810" imgH="431613"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43200" y="5222875"/>
                        <a:ext cx="2870200" cy="1101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572751353"/>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447800"/>
            <a:ext cx="8229600" cy="26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图片 6"/>
          <p:cNvPicPr>
            <a:picLocks noChangeAspect="1"/>
          </p:cNvPicPr>
          <p:nvPr/>
        </p:nvPicPr>
        <p:blipFill>
          <a:blip r:embed="rId4"/>
          <a:stretch>
            <a:fillRect/>
          </a:stretch>
        </p:blipFill>
        <p:spPr>
          <a:xfrm>
            <a:off x="528637" y="1371600"/>
            <a:ext cx="8086725" cy="1295400"/>
          </a:xfrm>
          <a:prstGeom prst="rect">
            <a:avLst/>
          </a:prstGeom>
        </p:spPr>
      </p:pic>
      <p:graphicFrame>
        <p:nvGraphicFramePr>
          <p:cNvPr id="14338" name="Object 2"/>
          <p:cNvGraphicFramePr>
            <a:graphicFrameLocks noGrp="1" noChangeAspect="1"/>
          </p:cNvGraphicFramePr>
          <p:nvPr>
            <p:ph sz="quarter" idx="4294967295"/>
            <p:extLst/>
          </p:nvPr>
        </p:nvGraphicFramePr>
        <p:xfrm>
          <a:off x="590550" y="333374"/>
          <a:ext cx="3600450" cy="481013"/>
        </p:xfrm>
        <a:graphic>
          <a:graphicData uri="http://schemas.openxmlformats.org/presentationml/2006/ole">
            <mc:AlternateContent xmlns:mc="http://schemas.openxmlformats.org/markup-compatibility/2006">
              <mc:Choice xmlns:v="urn:schemas-microsoft-com:vml" Requires="v">
                <p:oleObj spid="_x0000_s17461" name="Equation" r:id="rId5" imgW="1701800" imgH="228600" progId="Equation.DSMT4">
                  <p:embed/>
                </p:oleObj>
              </mc:Choice>
              <mc:Fallback>
                <p:oleObj name="Equation" r:id="rId5" imgW="17018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0550" y="333374"/>
                        <a:ext cx="3600450"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40" name="Text Box 4"/>
          <p:cNvSpPr txBox="1">
            <a:spLocks noChangeArrowheads="1"/>
          </p:cNvSpPr>
          <p:nvPr/>
        </p:nvSpPr>
        <p:spPr bwMode="auto">
          <a:xfrm>
            <a:off x="4140200" y="228600"/>
            <a:ext cx="4927600" cy="1089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fontAlgn="base" hangingPunct="1">
              <a:lnSpc>
                <a:spcPct val="135000"/>
              </a:lnSpc>
              <a:spcBef>
                <a:spcPct val="50000"/>
              </a:spcBef>
              <a:spcAft>
                <a:spcPct val="0"/>
              </a:spcAft>
            </a:pPr>
            <a:r>
              <a:rPr kumimoji="1" lang="zh-CN" altLang="en-US" sz="2400" b="1" dirty="0">
                <a:solidFill>
                  <a:srgbClr val="000000"/>
                </a:solidFill>
                <a:latin typeface="楷体_GB2312" pitchFamily="49" charset="-122"/>
                <a:ea typeface="楷体_GB2312" pitchFamily="49" charset="-122"/>
              </a:rPr>
              <a:t>初始状态   和初始</a:t>
            </a:r>
            <a:r>
              <a:rPr kumimoji="1" lang="zh-CN" altLang="en-US" sz="2400" b="1" dirty="0" smtClean="0">
                <a:solidFill>
                  <a:srgbClr val="000000"/>
                </a:solidFill>
                <a:latin typeface="楷体_GB2312" pitchFamily="49" charset="-122"/>
                <a:ea typeface="楷体_GB2312" pitchFamily="49" charset="-122"/>
              </a:rPr>
              <a:t>观测   </a:t>
            </a:r>
            <a:r>
              <a:rPr kumimoji="1" lang="zh-CN" altLang="en-US" sz="2400" b="1" dirty="0">
                <a:solidFill>
                  <a:srgbClr val="000000"/>
                </a:solidFill>
                <a:latin typeface="楷体_GB2312" pitchFamily="49" charset="-122"/>
                <a:ea typeface="楷体_GB2312" pitchFamily="49" charset="-122"/>
              </a:rPr>
              <a:t>的</a:t>
            </a:r>
            <a:r>
              <a:rPr kumimoji="1" lang="zh-CN" altLang="en-US" sz="2400" b="1" dirty="0" smtClean="0">
                <a:solidFill>
                  <a:srgbClr val="000000"/>
                </a:solidFill>
                <a:latin typeface="楷体_GB2312" pitchFamily="49" charset="-122"/>
                <a:ea typeface="楷体_GB2312" pitchFamily="49" charset="-122"/>
              </a:rPr>
              <a:t>联合概率</a:t>
            </a:r>
            <a:endParaRPr kumimoji="1" lang="zh-CN" altLang="en-US" sz="2400" b="1" dirty="0">
              <a:solidFill>
                <a:srgbClr val="000000"/>
              </a:solidFill>
              <a:latin typeface="楷体_GB2312" pitchFamily="49" charset="-122"/>
              <a:ea typeface="楷体_GB2312" pitchFamily="49" charset="-122"/>
            </a:endParaRPr>
          </a:p>
        </p:txBody>
      </p:sp>
      <p:graphicFrame>
        <p:nvGraphicFramePr>
          <p:cNvPr id="14341" name="Object 5"/>
          <p:cNvGraphicFramePr>
            <a:graphicFrameLocks noGrp="1" noChangeAspect="1"/>
          </p:cNvGraphicFramePr>
          <p:nvPr>
            <p:ph sz="quarter" idx="4294967295"/>
            <p:extLst/>
          </p:nvPr>
        </p:nvGraphicFramePr>
        <p:xfrm>
          <a:off x="7497762" y="382179"/>
          <a:ext cx="355181" cy="456021"/>
        </p:xfrm>
        <a:graphic>
          <a:graphicData uri="http://schemas.openxmlformats.org/presentationml/2006/ole">
            <mc:AlternateContent xmlns:mc="http://schemas.openxmlformats.org/markup-compatibility/2006">
              <mc:Choice xmlns:v="urn:schemas-microsoft-com:vml" Requires="v">
                <p:oleObj spid="_x0000_s17462" name="Equation" r:id="rId7" imgW="177646" imgH="228402" progId="Equation.DSMT4">
                  <p:embed/>
                </p:oleObj>
              </mc:Choice>
              <mc:Fallback>
                <p:oleObj name="Equation" r:id="rId7" imgW="177646" imgH="228402"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97762" y="382179"/>
                        <a:ext cx="355181" cy="456021"/>
                      </a:xfrm>
                      <a:prstGeom prst="rect">
                        <a:avLst/>
                      </a:prstGeom>
                      <a:noFill/>
                      <a:ln>
                        <a:noFill/>
                      </a:ln>
                      <a:effectLst/>
                      <a:extLst/>
                    </p:spPr>
                  </p:pic>
                </p:oleObj>
              </mc:Fallback>
            </mc:AlternateContent>
          </a:graphicData>
        </a:graphic>
      </p:graphicFrame>
      <p:graphicFrame>
        <p:nvGraphicFramePr>
          <p:cNvPr id="14342" name="Object 6"/>
          <p:cNvGraphicFramePr>
            <a:graphicFrameLocks noChangeAspect="1"/>
          </p:cNvGraphicFramePr>
          <p:nvPr>
            <p:extLst/>
          </p:nvPr>
        </p:nvGraphicFramePr>
        <p:xfrm>
          <a:off x="5557837" y="375767"/>
          <a:ext cx="309563" cy="462433"/>
        </p:xfrm>
        <a:graphic>
          <a:graphicData uri="http://schemas.openxmlformats.org/presentationml/2006/ole">
            <mc:AlternateContent xmlns:mc="http://schemas.openxmlformats.org/markup-compatibility/2006">
              <mc:Choice xmlns:v="urn:schemas-microsoft-com:vml" Requires="v">
                <p:oleObj spid="_x0000_s17463" name="Equation" r:id="rId9" imgW="152334" imgH="228501" progId="Equation.DSMT4">
                  <p:embed/>
                </p:oleObj>
              </mc:Choice>
              <mc:Fallback>
                <p:oleObj name="Equation" r:id="rId9" imgW="152334" imgH="22850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57837" y="375767"/>
                        <a:ext cx="309563" cy="462433"/>
                      </a:xfrm>
                      <a:prstGeom prst="rect">
                        <a:avLst/>
                      </a:prstGeom>
                      <a:noFill/>
                      <a:ln>
                        <a:noFill/>
                      </a:ln>
                      <a:effectLst/>
                      <a:extLst/>
                    </p:spPr>
                  </p:pic>
                </p:oleObj>
              </mc:Fallback>
            </mc:AlternateContent>
          </a:graphicData>
        </a:graphic>
      </p:graphicFrame>
      <p:sp>
        <p:nvSpPr>
          <p:cNvPr id="14343" name="Text Box 7"/>
          <p:cNvSpPr txBox="1">
            <a:spLocks noChangeArrowheads="1"/>
          </p:cNvSpPr>
          <p:nvPr/>
        </p:nvSpPr>
        <p:spPr bwMode="auto">
          <a:xfrm>
            <a:off x="468313" y="2743200"/>
            <a:ext cx="7704137" cy="1016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fontAlgn="base" hangingPunct="1">
              <a:lnSpc>
                <a:spcPct val="135000"/>
              </a:lnSpc>
              <a:spcBef>
                <a:spcPct val="50000"/>
              </a:spcBef>
              <a:spcAft>
                <a:spcPct val="0"/>
              </a:spcAft>
            </a:pPr>
            <a:r>
              <a:rPr kumimoji="1" lang="zh-CN" altLang="en-US" sz="2400" b="1" dirty="0">
                <a:solidFill>
                  <a:srgbClr val="000000"/>
                </a:solidFill>
                <a:latin typeface="楷体_GB2312" pitchFamily="49" charset="-122"/>
                <a:ea typeface="楷体_GB2312" pitchFamily="49" charset="-122"/>
              </a:rPr>
              <a:t>无论</a:t>
            </a:r>
            <a:r>
              <a:rPr kumimoji="1" lang="en-US" altLang="zh-CN" sz="2400" b="1" dirty="0">
                <a:solidFill>
                  <a:srgbClr val="000000"/>
                </a:solidFill>
                <a:latin typeface="楷体_GB2312" pitchFamily="49" charset="-122"/>
                <a:ea typeface="楷体_GB2312" pitchFamily="49" charset="-122"/>
              </a:rPr>
              <a:t>t</a:t>
            </a:r>
            <a:r>
              <a:rPr kumimoji="1" lang="zh-CN" altLang="en-US" sz="2400" b="1" dirty="0">
                <a:solidFill>
                  <a:srgbClr val="000000"/>
                </a:solidFill>
                <a:latin typeface="楷体_GB2312" pitchFamily="49" charset="-122"/>
                <a:ea typeface="楷体_GB2312" pitchFamily="49" charset="-122"/>
              </a:rPr>
              <a:t>时刻处于哪个状态，它都会以一定概率在</a:t>
            </a:r>
            <a:r>
              <a:rPr kumimoji="1" lang="en-US" altLang="zh-CN" sz="2400" b="1" dirty="0">
                <a:solidFill>
                  <a:srgbClr val="000000"/>
                </a:solidFill>
                <a:latin typeface="楷体_GB2312" pitchFamily="49" charset="-122"/>
                <a:ea typeface="楷体_GB2312" pitchFamily="49" charset="-122"/>
              </a:rPr>
              <a:t>t+1</a:t>
            </a:r>
            <a:r>
              <a:rPr kumimoji="1" lang="zh-CN" altLang="en-US" sz="2400" b="1" dirty="0">
                <a:solidFill>
                  <a:srgbClr val="000000"/>
                </a:solidFill>
                <a:latin typeface="楷体_GB2312" pitchFamily="49" charset="-122"/>
                <a:ea typeface="楷体_GB2312" pitchFamily="49" charset="-122"/>
              </a:rPr>
              <a:t>时刻转移</a:t>
            </a:r>
            <a:r>
              <a:rPr kumimoji="1" lang="zh-CN" altLang="en-US" sz="2400" b="1" dirty="0" smtClean="0">
                <a:solidFill>
                  <a:srgbClr val="000000"/>
                </a:solidFill>
                <a:latin typeface="楷体_GB2312" pitchFamily="49" charset="-122"/>
                <a:ea typeface="楷体_GB2312" pitchFamily="49" charset="-122"/>
              </a:rPr>
              <a:t>到     </a:t>
            </a:r>
            <a:r>
              <a:rPr kumimoji="1" lang="en-US" altLang="zh-CN" sz="2400" b="1" dirty="0" smtClean="0">
                <a:solidFill>
                  <a:srgbClr val="FF0000"/>
                </a:solidFill>
                <a:latin typeface="楷体_GB2312" pitchFamily="49" charset="-122"/>
                <a:ea typeface="楷体_GB2312" pitchFamily="49" charset="-122"/>
              </a:rPr>
              <a:t>=〉</a:t>
            </a:r>
            <a:endParaRPr kumimoji="1" lang="zh-CN" altLang="en-US" sz="2400" b="1" dirty="0">
              <a:solidFill>
                <a:srgbClr val="FF0000"/>
              </a:solidFill>
              <a:latin typeface="楷体_GB2312" pitchFamily="49" charset="-122"/>
              <a:ea typeface="楷体_GB2312" pitchFamily="49" charset="-122"/>
            </a:endParaRPr>
          </a:p>
        </p:txBody>
      </p:sp>
      <p:graphicFrame>
        <p:nvGraphicFramePr>
          <p:cNvPr id="14344" name="Object 8"/>
          <p:cNvGraphicFramePr>
            <a:graphicFrameLocks noChangeAspect="1"/>
          </p:cNvGraphicFramePr>
          <p:nvPr>
            <p:extLst/>
          </p:nvPr>
        </p:nvGraphicFramePr>
        <p:xfrm>
          <a:off x="1611313" y="3309410"/>
          <a:ext cx="369887" cy="500590"/>
        </p:xfrm>
        <a:graphic>
          <a:graphicData uri="http://schemas.openxmlformats.org/presentationml/2006/ole">
            <mc:AlternateContent xmlns:mc="http://schemas.openxmlformats.org/markup-compatibility/2006">
              <mc:Choice xmlns:v="urn:schemas-microsoft-com:vml" Requires="v">
                <p:oleObj spid="_x0000_s17464" name="Equation" r:id="rId11" imgW="177646" imgH="241091" progId="Equation.DSMT4">
                  <p:embed/>
                </p:oleObj>
              </mc:Choice>
              <mc:Fallback>
                <p:oleObj name="Equation" r:id="rId11" imgW="177646" imgH="241091"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11313" y="3309410"/>
                        <a:ext cx="369887" cy="500590"/>
                      </a:xfrm>
                      <a:prstGeom prst="rect">
                        <a:avLst/>
                      </a:prstGeom>
                      <a:noFill/>
                      <a:ln>
                        <a:noFill/>
                      </a:ln>
                      <a:effectLst/>
                      <a:extLst/>
                    </p:spPr>
                  </p:pic>
                </p:oleObj>
              </mc:Fallback>
            </mc:AlternateContent>
          </a:graphicData>
        </a:graphic>
      </p:graphicFrame>
      <p:grpSp>
        <p:nvGrpSpPr>
          <p:cNvPr id="3" name="组合 2"/>
          <p:cNvGrpSpPr/>
          <p:nvPr/>
        </p:nvGrpSpPr>
        <p:grpSpPr>
          <a:xfrm>
            <a:off x="1290637" y="3933825"/>
            <a:ext cx="3509963" cy="2771775"/>
            <a:chOff x="1295400" y="4010025"/>
            <a:chExt cx="3509963" cy="2771775"/>
          </a:xfrm>
        </p:grpSpPr>
        <p:sp>
          <p:nvSpPr>
            <p:cNvPr id="2" name="矩形 1"/>
            <p:cNvSpPr/>
            <p:nvPr/>
          </p:nvSpPr>
          <p:spPr bwMode="auto">
            <a:xfrm>
              <a:off x="1295400" y="4038600"/>
              <a:ext cx="3505200" cy="27432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zh-CN" altLang="en-US" smtClean="0">
                <a:solidFill>
                  <a:srgbClr val="000000"/>
                </a:solidFill>
              </a:endParaRPr>
            </a:p>
          </p:txBody>
        </p:sp>
        <p:sp>
          <p:nvSpPr>
            <p:cNvPr id="14345" name="Oval 9"/>
            <p:cNvSpPr>
              <a:spLocks noChangeArrowheads="1"/>
            </p:cNvSpPr>
            <p:nvPr/>
          </p:nvSpPr>
          <p:spPr bwMode="auto">
            <a:xfrm>
              <a:off x="1903413" y="4368800"/>
              <a:ext cx="144462" cy="14446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14346" name="Oval 10"/>
            <p:cNvSpPr>
              <a:spLocks noChangeArrowheads="1"/>
            </p:cNvSpPr>
            <p:nvPr/>
          </p:nvSpPr>
          <p:spPr bwMode="auto">
            <a:xfrm>
              <a:off x="1903413" y="5233988"/>
              <a:ext cx="144462" cy="14446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14347" name="Oval 11"/>
            <p:cNvSpPr>
              <a:spLocks noChangeArrowheads="1"/>
            </p:cNvSpPr>
            <p:nvPr/>
          </p:nvSpPr>
          <p:spPr bwMode="auto">
            <a:xfrm>
              <a:off x="1903413" y="4800600"/>
              <a:ext cx="144462" cy="14446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14348" name="Oval 12"/>
            <p:cNvSpPr>
              <a:spLocks noChangeArrowheads="1"/>
            </p:cNvSpPr>
            <p:nvPr/>
          </p:nvSpPr>
          <p:spPr bwMode="auto">
            <a:xfrm>
              <a:off x="1903413" y="6026150"/>
              <a:ext cx="144462" cy="14446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14349" name="Line 13"/>
            <p:cNvSpPr>
              <a:spLocks noChangeShapeType="1"/>
            </p:cNvSpPr>
            <p:nvPr/>
          </p:nvSpPr>
          <p:spPr bwMode="auto">
            <a:xfrm>
              <a:off x="1974850" y="5521325"/>
              <a:ext cx="0" cy="360363"/>
            </a:xfrm>
            <a:prstGeom prst="line">
              <a:avLst/>
            </a:prstGeom>
            <a:noFill/>
            <a:ln w="9525">
              <a:solidFill>
                <a:schemeClr val="tx1"/>
              </a:solidFill>
              <a:prstDash val="lg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14350" name="Oval 14"/>
            <p:cNvSpPr>
              <a:spLocks noChangeArrowheads="1"/>
            </p:cNvSpPr>
            <p:nvPr/>
          </p:nvSpPr>
          <p:spPr bwMode="auto">
            <a:xfrm>
              <a:off x="4140200" y="5233988"/>
              <a:ext cx="144463" cy="14446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14351" name="Line 15"/>
            <p:cNvSpPr>
              <a:spLocks noChangeShapeType="1"/>
            </p:cNvSpPr>
            <p:nvPr/>
          </p:nvSpPr>
          <p:spPr bwMode="auto">
            <a:xfrm>
              <a:off x="2047875" y="4441825"/>
              <a:ext cx="2087563" cy="792163"/>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14352" name="Line 16"/>
            <p:cNvSpPr>
              <a:spLocks noChangeShapeType="1"/>
            </p:cNvSpPr>
            <p:nvPr/>
          </p:nvSpPr>
          <p:spPr bwMode="auto">
            <a:xfrm>
              <a:off x="2047875" y="4873625"/>
              <a:ext cx="2016125" cy="431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14353" name="Line 17"/>
            <p:cNvSpPr>
              <a:spLocks noChangeShapeType="1"/>
            </p:cNvSpPr>
            <p:nvPr/>
          </p:nvSpPr>
          <p:spPr bwMode="auto">
            <a:xfrm>
              <a:off x="2047875" y="5305425"/>
              <a:ext cx="2016125" cy="7143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14354" name="Line 18"/>
            <p:cNvSpPr>
              <a:spLocks noChangeShapeType="1"/>
            </p:cNvSpPr>
            <p:nvPr/>
          </p:nvSpPr>
          <p:spPr bwMode="auto">
            <a:xfrm flipV="1">
              <a:off x="2047875" y="5376863"/>
              <a:ext cx="2016125" cy="720725"/>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graphicFrame>
          <p:nvGraphicFramePr>
            <p:cNvPr id="14355" name="Object 19"/>
            <p:cNvGraphicFramePr>
              <a:graphicFrameLocks noChangeAspect="1"/>
            </p:cNvGraphicFramePr>
            <p:nvPr>
              <p:extLst/>
            </p:nvPr>
          </p:nvGraphicFramePr>
          <p:xfrm>
            <a:off x="4356100" y="5089525"/>
            <a:ext cx="449263" cy="609600"/>
          </p:xfrm>
          <a:graphic>
            <a:graphicData uri="http://schemas.openxmlformats.org/presentationml/2006/ole">
              <mc:AlternateContent xmlns:mc="http://schemas.openxmlformats.org/markup-compatibility/2006">
                <mc:Choice xmlns:v="urn:schemas-microsoft-com:vml" Requires="v">
                  <p:oleObj spid="_x0000_s17465" name="Equation" r:id="rId13" imgW="177646" imgH="241091" progId="Equation.DSMT4">
                    <p:embed/>
                  </p:oleObj>
                </mc:Choice>
                <mc:Fallback>
                  <p:oleObj name="Equation" r:id="rId13" imgW="177646" imgH="241091"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56100" y="5089525"/>
                          <a:ext cx="449263"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56" name="Rectangle 20"/>
            <p:cNvSpPr>
              <a:spLocks noChangeArrowheads="1"/>
            </p:cNvSpPr>
            <p:nvPr/>
          </p:nvSpPr>
          <p:spPr bwMode="auto">
            <a:xfrm>
              <a:off x="3886200" y="6324600"/>
              <a:ext cx="611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pPr>
              <a:r>
                <a:rPr kumimoji="1" lang="en-US" altLang="zh-CN" sz="2400" b="1" dirty="0">
                  <a:solidFill>
                    <a:srgbClr val="000000"/>
                  </a:solidFill>
                  <a:latin typeface="Times New Roman" pitchFamily="18" charset="0"/>
                </a:rPr>
                <a:t>t+1</a:t>
              </a:r>
            </a:p>
          </p:txBody>
        </p:sp>
        <p:sp>
          <p:nvSpPr>
            <p:cNvPr id="14357" name="Rectangle 21"/>
            <p:cNvSpPr>
              <a:spLocks noChangeArrowheads="1"/>
            </p:cNvSpPr>
            <p:nvPr/>
          </p:nvSpPr>
          <p:spPr bwMode="auto">
            <a:xfrm>
              <a:off x="1758950" y="6242050"/>
              <a:ext cx="28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pPr>
              <a:r>
                <a:rPr kumimoji="1" lang="en-US" altLang="zh-CN" sz="2400" b="1">
                  <a:solidFill>
                    <a:srgbClr val="000000"/>
                  </a:solidFill>
                  <a:latin typeface="Times New Roman" pitchFamily="18" charset="0"/>
                </a:rPr>
                <a:t>t</a:t>
              </a:r>
            </a:p>
          </p:txBody>
        </p:sp>
        <p:graphicFrame>
          <p:nvGraphicFramePr>
            <p:cNvPr id="14358" name="Object 22"/>
            <p:cNvGraphicFramePr>
              <a:graphicFrameLocks noChangeAspect="1"/>
            </p:cNvGraphicFramePr>
            <p:nvPr>
              <p:extLst/>
            </p:nvPr>
          </p:nvGraphicFramePr>
          <p:xfrm>
            <a:off x="1400175" y="4010025"/>
            <a:ext cx="419100" cy="576263"/>
          </p:xfrm>
          <a:graphic>
            <a:graphicData uri="http://schemas.openxmlformats.org/presentationml/2006/ole">
              <mc:AlternateContent xmlns:mc="http://schemas.openxmlformats.org/markup-compatibility/2006">
                <mc:Choice xmlns:v="urn:schemas-microsoft-com:vml" Requires="v">
                  <p:oleObj spid="_x0000_s17466" name="Equation" r:id="rId15" imgW="165028" imgH="228501" progId="Equation.DSMT4">
                    <p:embed/>
                  </p:oleObj>
                </mc:Choice>
                <mc:Fallback>
                  <p:oleObj name="Equation" r:id="rId15" imgW="165028" imgH="228501"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00175" y="4010025"/>
                          <a:ext cx="419100"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59" name="Object 23"/>
            <p:cNvGraphicFramePr>
              <a:graphicFrameLocks noChangeAspect="1"/>
            </p:cNvGraphicFramePr>
            <p:nvPr>
              <p:extLst/>
            </p:nvPr>
          </p:nvGraphicFramePr>
          <p:xfrm>
            <a:off x="1400175" y="4513263"/>
            <a:ext cx="449263" cy="576262"/>
          </p:xfrm>
          <a:graphic>
            <a:graphicData uri="http://schemas.openxmlformats.org/presentationml/2006/ole">
              <mc:AlternateContent xmlns:mc="http://schemas.openxmlformats.org/markup-compatibility/2006">
                <mc:Choice xmlns:v="urn:schemas-microsoft-com:vml" Requires="v">
                  <p:oleObj spid="_x0000_s17467" name="Equation" r:id="rId17" imgW="177646" imgH="228402" progId="Equation.DSMT4">
                    <p:embed/>
                  </p:oleObj>
                </mc:Choice>
                <mc:Fallback>
                  <p:oleObj name="Equation" r:id="rId17" imgW="177646" imgH="228402"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00175" y="4513263"/>
                          <a:ext cx="449263"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60" name="Object 24"/>
            <p:cNvGraphicFramePr>
              <a:graphicFrameLocks noChangeAspect="1"/>
            </p:cNvGraphicFramePr>
            <p:nvPr>
              <p:extLst/>
            </p:nvPr>
          </p:nvGraphicFramePr>
          <p:xfrm>
            <a:off x="1400175" y="5018088"/>
            <a:ext cx="449263" cy="576262"/>
          </p:xfrm>
          <a:graphic>
            <a:graphicData uri="http://schemas.openxmlformats.org/presentationml/2006/ole">
              <mc:AlternateContent xmlns:mc="http://schemas.openxmlformats.org/markup-compatibility/2006">
                <mc:Choice xmlns:v="urn:schemas-microsoft-com:vml" Requires="v">
                  <p:oleObj spid="_x0000_s17468" name="Equation" r:id="rId19" imgW="177646" imgH="228402" progId="Equation.DSMT4">
                    <p:embed/>
                  </p:oleObj>
                </mc:Choice>
                <mc:Fallback>
                  <p:oleObj name="Equation" r:id="rId19" imgW="177646" imgH="228402"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400175" y="5018088"/>
                          <a:ext cx="449263"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61" name="Object 25"/>
            <p:cNvGraphicFramePr>
              <a:graphicFrameLocks noChangeAspect="1"/>
            </p:cNvGraphicFramePr>
            <p:nvPr>
              <p:extLst/>
            </p:nvPr>
          </p:nvGraphicFramePr>
          <p:xfrm>
            <a:off x="1400175" y="5665788"/>
            <a:ext cx="514350" cy="576262"/>
          </p:xfrm>
          <a:graphic>
            <a:graphicData uri="http://schemas.openxmlformats.org/presentationml/2006/ole">
              <mc:AlternateContent xmlns:mc="http://schemas.openxmlformats.org/markup-compatibility/2006">
                <mc:Choice xmlns:v="urn:schemas-microsoft-com:vml" Requires="v">
                  <p:oleObj spid="_x0000_s17469" name="Equation" r:id="rId21" imgW="203112" imgH="228501" progId="Equation.DSMT4">
                    <p:embed/>
                  </p:oleObj>
                </mc:Choice>
                <mc:Fallback>
                  <p:oleObj name="Equation" r:id="rId21" imgW="203112" imgH="228501"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00175" y="5665788"/>
                          <a:ext cx="514350"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62" name="Object 26"/>
            <p:cNvGraphicFramePr>
              <a:graphicFrameLocks noChangeAspect="1"/>
            </p:cNvGraphicFramePr>
            <p:nvPr>
              <p:extLst/>
            </p:nvPr>
          </p:nvGraphicFramePr>
          <p:xfrm>
            <a:off x="2719388" y="4137025"/>
            <a:ext cx="515937" cy="608013"/>
          </p:xfrm>
          <a:graphic>
            <a:graphicData uri="http://schemas.openxmlformats.org/presentationml/2006/ole">
              <mc:AlternateContent xmlns:mc="http://schemas.openxmlformats.org/markup-compatibility/2006">
                <mc:Choice xmlns:v="urn:schemas-microsoft-com:vml" Requires="v">
                  <p:oleObj spid="_x0000_s17470" name="Equation" r:id="rId23" imgW="203112" imgH="241195" progId="Equation.DSMT4">
                    <p:embed/>
                  </p:oleObj>
                </mc:Choice>
                <mc:Fallback>
                  <p:oleObj name="Equation" r:id="rId23" imgW="203112" imgH="241195"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719388" y="4137025"/>
                          <a:ext cx="515937"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63" name="Object 27"/>
            <p:cNvGraphicFramePr>
              <a:graphicFrameLocks noChangeAspect="1"/>
            </p:cNvGraphicFramePr>
            <p:nvPr>
              <p:extLst/>
            </p:nvPr>
          </p:nvGraphicFramePr>
          <p:xfrm>
            <a:off x="2247900" y="4513263"/>
            <a:ext cx="547688" cy="608012"/>
          </p:xfrm>
          <a:graphic>
            <a:graphicData uri="http://schemas.openxmlformats.org/presentationml/2006/ole">
              <mc:AlternateContent xmlns:mc="http://schemas.openxmlformats.org/markup-compatibility/2006">
                <mc:Choice xmlns:v="urn:schemas-microsoft-com:vml" Requires="v">
                  <p:oleObj spid="_x0000_s17471" name="Equation" r:id="rId25" imgW="215713" imgH="241091" progId="Equation.DSMT4">
                    <p:embed/>
                  </p:oleObj>
                </mc:Choice>
                <mc:Fallback>
                  <p:oleObj name="Equation" r:id="rId25" imgW="215713" imgH="241091"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247900" y="4513263"/>
                          <a:ext cx="547688" cy="608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64" name="Object 28"/>
            <p:cNvGraphicFramePr>
              <a:graphicFrameLocks noChangeAspect="1"/>
            </p:cNvGraphicFramePr>
            <p:nvPr>
              <p:extLst/>
            </p:nvPr>
          </p:nvGraphicFramePr>
          <p:xfrm>
            <a:off x="2247900" y="5089525"/>
            <a:ext cx="547688" cy="608013"/>
          </p:xfrm>
          <a:graphic>
            <a:graphicData uri="http://schemas.openxmlformats.org/presentationml/2006/ole">
              <mc:AlternateContent xmlns:mc="http://schemas.openxmlformats.org/markup-compatibility/2006">
                <mc:Choice xmlns:v="urn:schemas-microsoft-com:vml" Requires="v">
                  <p:oleObj spid="_x0000_s17472" name="Equation" r:id="rId27" imgW="215713" imgH="241091" progId="Equation.DSMT4">
                    <p:embed/>
                  </p:oleObj>
                </mc:Choice>
                <mc:Fallback>
                  <p:oleObj name="Equation" r:id="rId27" imgW="215713" imgH="241091" progId="Equation.DSMT4">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247900" y="5089525"/>
                          <a:ext cx="547688"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65" name="Object 29"/>
            <p:cNvGraphicFramePr>
              <a:graphicFrameLocks noChangeAspect="1"/>
            </p:cNvGraphicFramePr>
            <p:nvPr>
              <p:extLst/>
            </p:nvPr>
          </p:nvGraphicFramePr>
          <p:xfrm>
            <a:off x="2703513" y="5665788"/>
            <a:ext cx="644525" cy="608012"/>
          </p:xfrm>
          <a:graphic>
            <a:graphicData uri="http://schemas.openxmlformats.org/presentationml/2006/ole">
              <mc:AlternateContent xmlns:mc="http://schemas.openxmlformats.org/markup-compatibility/2006">
                <mc:Choice xmlns:v="urn:schemas-microsoft-com:vml" Requires="v">
                  <p:oleObj spid="_x0000_s17473" name="Equation" r:id="rId29" imgW="253890" imgH="241195" progId="Equation.DSMT4">
                    <p:embed/>
                  </p:oleObj>
                </mc:Choice>
                <mc:Fallback>
                  <p:oleObj name="Equation" r:id="rId29" imgW="253890" imgH="241195" progId="Equation.DSMT4">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703513" y="5665788"/>
                          <a:ext cx="644525" cy="608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4366" name="Object 30"/>
          <p:cNvGraphicFramePr>
            <a:graphicFrameLocks noChangeAspect="1"/>
          </p:cNvGraphicFramePr>
          <p:nvPr>
            <p:extLst/>
          </p:nvPr>
        </p:nvGraphicFramePr>
        <p:xfrm>
          <a:off x="2667000" y="3276600"/>
          <a:ext cx="1265237" cy="542925"/>
        </p:xfrm>
        <a:graphic>
          <a:graphicData uri="http://schemas.openxmlformats.org/presentationml/2006/ole">
            <mc:AlternateContent xmlns:mc="http://schemas.openxmlformats.org/markup-compatibility/2006">
              <mc:Choice xmlns:v="urn:schemas-microsoft-com:vml" Requires="v">
                <p:oleObj spid="_x0000_s17474" name="Equation" r:id="rId31" imgW="444307" imgH="241195" progId="Equation.DSMT4">
                  <p:embed/>
                </p:oleObj>
              </mc:Choice>
              <mc:Fallback>
                <p:oleObj name="Equation" r:id="rId31" imgW="444307" imgH="241195" progId="Equation.DSMT4">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667000" y="3276600"/>
                        <a:ext cx="1265237" cy="542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67" name="Text Box 31"/>
          <p:cNvSpPr txBox="1">
            <a:spLocks noChangeArrowheads="1"/>
          </p:cNvSpPr>
          <p:nvPr/>
        </p:nvSpPr>
        <p:spPr bwMode="auto">
          <a:xfrm>
            <a:off x="5486400" y="3466743"/>
            <a:ext cx="3240088" cy="2400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fontAlgn="base" hangingPunct="1">
              <a:lnSpc>
                <a:spcPct val="125000"/>
              </a:lnSpc>
              <a:spcBef>
                <a:spcPct val="50000"/>
              </a:spcBef>
              <a:spcAft>
                <a:spcPct val="0"/>
              </a:spcAft>
            </a:pPr>
            <a:r>
              <a:rPr kumimoji="1" lang="zh-CN" altLang="en-US" sz="2400" b="1" dirty="0">
                <a:solidFill>
                  <a:srgbClr val="000000"/>
                </a:solidFill>
                <a:latin typeface="楷体_GB2312" pitchFamily="49" charset="-122"/>
                <a:ea typeface="楷体_GB2312" pitchFamily="49" charset="-122"/>
              </a:rPr>
              <a:t>表示</a:t>
            </a:r>
            <a:r>
              <a:rPr kumimoji="1" lang="en-US" altLang="zh-CN" sz="2400" b="1" dirty="0">
                <a:solidFill>
                  <a:srgbClr val="000000"/>
                </a:solidFill>
                <a:latin typeface="楷体_GB2312" pitchFamily="49" charset="-122"/>
                <a:ea typeface="楷体_GB2312" pitchFamily="49" charset="-122"/>
              </a:rPr>
              <a:t>t</a:t>
            </a:r>
            <a:r>
              <a:rPr kumimoji="1" lang="zh-CN" altLang="en-US" sz="2400" b="1" dirty="0">
                <a:solidFill>
                  <a:srgbClr val="000000"/>
                </a:solidFill>
                <a:latin typeface="楷体_GB2312" pitchFamily="49" charset="-122"/>
                <a:ea typeface="楷体_GB2312" pitchFamily="49" charset="-122"/>
              </a:rPr>
              <a:t>时刻的观测的符号</a:t>
            </a:r>
            <a:r>
              <a:rPr kumimoji="1" lang="zh-CN" altLang="en-US" sz="2400" b="1" dirty="0" smtClean="0">
                <a:solidFill>
                  <a:srgbClr val="000000"/>
                </a:solidFill>
                <a:latin typeface="楷体_GB2312" pitchFamily="49" charset="-122"/>
                <a:ea typeface="楷体_GB2312" pitchFamily="49" charset="-122"/>
              </a:rPr>
              <a:t>序列          ，由</a:t>
            </a:r>
            <a:r>
              <a:rPr kumimoji="1" lang="en-US" altLang="zh-CN" sz="2400" b="1" dirty="0">
                <a:solidFill>
                  <a:srgbClr val="000000"/>
                </a:solidFill>
                <a:latin typeface="楷体_GB2312" pitchFamily="49" charset="-122"/>
                <a:ea typeface="楷体_GB2312" pitchFamily="49" charset="-122"/>
              </a:rPr>
              <a:t>t</a:t>
            </a:r>
            <a:r>
              <a:rPr kumimoji="1" lang="zh-CN" altLang="en-US" sz="2400" b="1" dirty="0">
                <a:solidFill>
                  <a:srgbClr val="000000"/>
                </a:solidFill>
                <a:latin typeface="楷体_GB2312" pitchFamily="49" charset="-122"/>
                <a:ea typeface="楷体_GB2312" pitchFamily="49" charset="-122"/>
              </a:rPr>
              <a:t>时刻 </a:t>
            </a:r>
            <a:r>
              <a:rPr kumimoji="1" lang="zh-CN" altLang="en-US" sz="2400" b="1" dirty="0" smtClean="0">
                <a:solidFill>
                  <a:srgbClr val="000000"/>
                </a:solidFill>
                <a:latin typeface="楷体_GB2312" pitchFamily="49" charset="-122"/>
                <a:ea typeface="楷体_GB2312" pitchFamily="49" charset="-122"/>
              </a:rPr>
              <a:t>  </a:t>
            </a:r>
            <a:r>
              <a:rPr kumimoji="1" lang="zh-CN" altLang="en-US" sz="2400" b="1" dirty="0">
                <a:solidFill>
                  <a:srgbClr val="000000"/>
                </a:solidFill>
                <a:latin typeface="楷体_GB2312" pitchFamily="49" charset="-122"/>
                <a:ea typeface="楷体_GB2312" pitchFamily="49" charset="-122"/>
              </a:rPr>
              <a:t>转移到</a:t>
            </a:r>
            <a:r>
              <a:rPr kumimoji="1" lang="en-US" altLang="zh-CN" sz="2400" b="1" dirty="0">
                <a:solidFill>
                  <a:srgbClr val="000000"/>
                </a:solidFill>
                <a:latin typeface="楷体_GB2312" pitchFamily="49" charset="-122"/>
                <a:ea typeface="楷体_GB2312" pitchFamily="49" charset="-122"/>
              </a:rPr>
              <a:t>t+1</a:t>
            </a:r>
            <a:r>
              <a:rPr kumimoji="1" lang="zh-CN" altLang="en-US" sz="2400" b="1" dirty="0">
                <a:solidFill>
                  <a:srgbClr val="000000"/>
                </a:solidFill>
                <a:latin typeface="楷体_GB2312" pitchFamily="49" charset="-122"/>
                <a:ea typeface="楷体_GB2312" pitchFamily="49" charset="-122"/>
              </a:rPr>
              <a:t>时刻的状态 </a:t>
            </a:r>
            <a:r>
              <a:rPr kumimoji="1" lang="zh-CN" altLang="en-US" sz="2400" b="1" dirty="0" smtClean="0">
                <a:solidFill>
                  <a:srgbClr val="000000"/>
                </a:solidFill>
                <a:latin typeface="楷体_GB2312" pitchFamily="49" charset="-122"/>
                <a:ea typeface="楷体_GB2312" pitchFamily="49" charset="-122"/>
              </a:rPr>
              <a:t>  </a:t>
            </a:r>
            <a:r>
              <a:rPr kumimoji="1" lang="zh-CN" altLang="en-US" sz="2400" b="1" dirty="0">
                <a:solidFill>
                  <a:srgbClr val="000000"/>
                </a:solidFill>
                <a:latin typeface="楷体_GB2312" pitchFamily="49" charset="-122"/>
                <a:ea typeface="楷体_GB2312" pitchFamily="49" charset="-122"/>
              </a:rPr>
              <a:t>发生的概率。</a:t>
            </a:r>
          </a:p>
        </p:txBody>
      </p:sp>
      <p:graphicFrame>
        <p:nvGraphicFramePr>
          <p:cNvPr id="14368" name="Object 32"/>
          <p:cNvGraphicFramePr>
            <a:graphicFrameLocks noChangeAspect="1"/>
          </p:cNvGraphicFramePr>
          <p:nvPr>
            <p:extLst/>
          </p:nvPr>
        </p:nvGraphicFramePr>
        <p:xfrm>
          <a:off x="6632575" y="4038600"/>
          <a:ext cx="1368425" cy="363538"/>
        </p:xfrm>
        <a:graphic>
          <a:graphicData uri="http://schemas.openxmlformats.org/presentationml/2006/ole">
            <mc:AlternateContent xmlns:mc="http://schemas.openxmlformats.org/markup-compatibility/2006">
              <mc:Choice xmlns:v="urn:schemas-microsoft-com:vml" Requires="v">
                <p:oleObj spid="_x0000_s17475" name="Equation" r:id="rId33" imgW="863225" imgH="228501" progId="Equation.DSMT4">
                  <p:embed/>
                </p:oleObj>
              </mc:Choice>
              <mc:Fallback>
                <p:oleObj name="Equation" r:id="rId33" imgW="863225" imgH="228501" progId="Equation.DSMT4">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632575" y="4038600"/>
                        <a:ext cx="1368425"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69" name="Object 33"/>
          <p:cNvGraphicFramePr>
            <a:graphicFrameLocks noChangeAspect="1"/>
          </p:cNvGraphicFramePr>
          <p:nvPr>
            <p:extLst/>
          </p:nvPr>
        </p:nvGraphicFramePr>
        <p:xfrm>
          <a:off x="6705600" y="4419600"/>
          <a:ext cx="385763" cy="576263"/>
        </p:xfrm>
        <a:graphic>
          <a:graphicData uri="http://schemas.openxmlformats.org/presentationml/2006/ole">
            <mc:AlternateContent xmlns:mc="http://schemas.openxmlformats.org/markup-compatibility/2006">
              <mc:Choice xmlns:v="urn:schemas-microsoft-com:vml" Requires="v">
                <p:oleObj spid="_x0000_s17476" name="Equation" r:id="rId35" imgW="152334" imgH="228501" progId="Equation.DSMT4">
                  <p:embed/>
                </p:oleObj>
              </mc:Choice>
              <mc:Fallback>
                <p:oleObj name="Equation" r:id="rId35" imgW="152334" imgH="22850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05600" y="4419600"/>
                        <a:ext cx="385763"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70" name="Object 34"/>
          <p:cNvGraphicFramePr>
            <a:graphicFrameLocks noChangeAspect="1"/>
          </p:cNvGraphicFramePr>
          <p:nvPr>
            <p:extLst/>
          </p:nvPr>
        </p:nvGraphicFramePr>
        <p:xfrm>
          <a:off x="7162800" y="4876800"/>
          <a:ext cx="449262" cy="608012"/>
        </p:xfrm>
        <a:graphic>
          <a:graphicData uri="http://schemas.openxmlformats.org/presentationml/2006/ole">
            <mc:AlternateContent xmlns:mc="http://schemas.openxmlformats.org/markup-compatibility/2006">
              <mc:Choice xmlns:v="urn:schemas-microsoft-com:vml" Requires="v">
                <p:oleObj spid="_x0000_s17477" name="Equation" r:id="rId36" imgW="177646" imgH="241091" progId="Equation.DSMT4">
                  <p:embed/>
                </p:oleObj>
              </mc:Choice>
              <mc:Fallback>
                <p:oleObj name="Equation" r:id="rId36" imgW="177646" imgH="241091" progId="Equation.DSMT4">
                  <p:embed/>
                  <p:pic>
                    <p:nvPicPr>
                      <p:cNvPr id="0" name=""/>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7162800" y="4876800"/>
                        <a:ext cx="449262" cy="608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5" name="曲线连接符 4"/>
          <p:cNvCxnSpPr/>
          <p:nvPr/>
        </p:nvCxnSpPr>
        <p:spPr bwMode="auto">
          <a:xfrm>
            <a:off x="3962400" y="3516726"/>
            <a:ext cx="1574800" cy="293274"/>
          </a:xfrm>
          <a:prstGeom prst="curvedConnector3">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sp>
        <p:nvSpPr>
          <p:cNvPr id="6" name="文本框 5"/>
          <p:cNvSpPr txBox="1"/>
          <p:nvPr/>
        </p:nvSpPr>
        <p:spPr>
          <a:xfrm>
            <a:off x="5168560" y="1716845"/>
            <a:ext cx="264817" cy="523220"/>
          </a:xfrm>
          <a:prstGeom prst="rect">
            <a:avLst/>
          </a:prstGeom>
          <a:noFill/>
        </p:spPr>
        <p:txBody>
          <a:bodyPr wrap="none" rtlCol="0">
            <a:spAutoFit/>
          </a:bodyPr>
          <a:lstStyle/>
          <a:p>
            <a:pPr algn="ctr" fontAlgn="base">
              <a:spcBef>
                <a:spcPct val="0"/>
              </a:spcBef>
              <a:spcAft>
                <a:spcPct val="0"/>
              </a:spcAft>
            </a:pPr>
            <a:r>
              <a:rPr lang="en-US" altLang="zh-CN" sz="2800" i="1" dirty="0">
                <a:solidFill>
                  <a:srgbClr val="0000FF"/>
                </a:solidFill>
                <a:latin typeface="Vijaya" panose="020B0604020202020204" pitchFamily="34" charset="0"/>
                <a:cs typeface="Vijaya" panose="020B0604020202020204" pitchFamily="34" charset="0"/>
              </a:rPr>
              <a:t>i</a:t>
            </a:r>
            <a:endParaRPr lang="en-US" altLang="zh-CN" sz="2800" i="1" dirty="0" smtClean="0">
              <a:solidFill>
                <a:srgbClr val="0000FF"/>
              </a:solidFill>
              <a:latin typeface="Vijaya" panose="020B0604020202020204" pitchFamily="34" charset="0"/>
              <a:cs typeface="Vijaya" panose="020B0604020202020204" pitchFamily="34" charset="0"/>
            </a:endParaRPr>
          </a:p>
        </p:txBody>
      </p:sp>
    </p:spTree>
    <p:extLst>
      <p:ext uri="{BB962C8B-B14F-4D97-AF65-F5344CB8AC3E}">
        <p14:creationId xmlns:p14="http://schemas.microsoft.com/office/powerpoint/2010/main" val="622151766"/>
      </p:ext>
    </p:extLst>
  </p:cSld>
  <p:clrMapOvr>
    <a:masterClrMapping/>
  </p:clrMapOvr>
  <p:transition spd="slow"/>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62" name="Object 2"/>
          <p:cNvGraphicFramePr>
            <a:graphicFrameLocks noChangeAspect="1"/>
          </p:cNvGraphicFramePr>
          <p:nvPr>
            <p:extLst/>
          </p:nvPr>
        </p:nvGraphicFramePr>
        <p:xfrm>
          <a:off x="4343400" y="3942269"/>
          <a:ext cx="3507443" cy="1086931"/>
        </p:xfrm>
        <a:graphic>
          <a:graphicData uri="http://schemas.openxmlformats.org/presentationml/2006/ole">
            <mc:AlternateContent xmlns:mc="http://schemas.openxmlformats.org/markup-compatibility/2006">
              <mc:Choice xmlns:v="urn:schemas-microsoft-com:vml" Requires="v">
                <p:oleObj spid="_x0000_s18458" name="Equation" r:id="rId3" imgW="1129810" imgH="431613" progId="Equation.DSMT4">
                  <p:embed/>
                </p:oleObj>
              </mc:Choice>
              <mc:Fallback>
                <p:oleObj name="Equation" r:id="rId3" imgW="1129810" imgH="431613"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400" y="3942269"/>
                        <a:ext cx="3507443" cy="1086931"/>
                      </a:xfrm>
                      <a:prstGeom prst="rect">
                        <a:avLst/>
                      </a:prstGeom>
                      <a:noFill/>
                      <a:ln>
                        <a:noFill/>
                      </a:ln>
                      <a:effectLst/>
                      <a:extLst/>
                    </p:spPr>
                  </p:pic>
                </p:oleObj>
              </mc:Fallback>
            </mc:AlternateContent>
          </a:graphicData>
        </a:graphic>
      </p:graphicFrame>
      <p:graphicFrame>
        <p:nvGraphicFramePr>
          <p:cNvPr id="15363" name="Object 3"/>
          <p:cNvGraphicFramePr>
            <a:graphicFrameLocks noChangeAspect="1"/>
          </p:cNvGraphicFramePr>
          <p:nvPr>
            <p:extLst/>
          </p:nvPr>
        </p:nvGraphicFramePr>
        <p:xfrm>
          <a:off x="746125" y="436247"/>
          <a:ext cx="1844675" cy="973137"/>
        </p:xfrm>
        <a:graphic>
          <a:graphicData uri="http://schemas.openxmlformats.org/presentationml/2006/ole">
            <mc:AlternateContent xmlns:mc="http://schemas.openxmlformats.org/markup-compatibility/2006">
              <mc:Choice xmlns:v="urn:schemas-microsoft-com:vml" Requires="v">
                <p:oleObj spid="_x0000_s18459" name="Equation" r:id="rId5" imgW="647700" imgH="431800" progId="Equation.DSMT4">
                  <p:embed/>
                </p:oleObj>
              </mc:Choice>
              <mc:Fallback>
                <p:oleObj name="Equation" r:id="rId5" imgW="647700" imgH="431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125" y="436247"/>
                        <a:ext cx="1844675" cy="973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4" name="Text Box 4"/>
          <p:cNvSpPr txBox="1">
            <a:spLocks noChangeArrowheads="1"/>
          </p:cNvSpPr>
          <p:nvPr/>
        </p:nvSpPr>
        <p:spPr bwMode="auto">
          <a:xfrm>
            <a:off x="2417763" y="381000"/>
            <a:ext cx="6192837" cy="952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fontAlgn="base" hangingPunct="1">
              <a:lnSpc>
                <a:spcPct val="125000"/>
              </a:lnSpc>
              <a:spcBef>
                <a:spcPct val="50000"/>
              </a:spcBef>
              <a:spcAft>
                <a:spcPct val="0"/>
              </a:spcAft>
            </a:pPr>
            <a:r>
              <a:rPr kumimoji="1" lang="zh-CN" altLang="en-US" sz="2400" b="1" dirty="0">
                <a:solidFill>
                  <a:srgbClr val="000000"/>
                </a:solidFill>
                <a:latin typeface="楷体_GB2312" pitchFamily="49" charset="-122"/>
                <a:ea typeface="楷体_GB2312" pitchFamily="49" charset="-122"/>
              </a:rPr>
              <a:t>观测到的符号序列 </a:t>
            </a:r>
            <a:r>
              <a:rPr kumimoji="1" lang="zh-CN" altLang="en-US" sz="2400" b="1" dirty="0" smtClean="0">
                <a:solidFill>
                  <a:srgbClr val="000000"/>
                </a:solidFill>
                <a:latin typeface="楷体_GB2312" pitchFamily="49" charset="-122"/>
                <a:ea typeface="楷体_GB2312" pitchFamily="49" charset="-122"/>
              </a:rPr>
              <a:t>         且</a:t>
            </a:r>
            <a:r>
              <a:rPr kumimoji="1" lang="zh-CN" altLang="en-US" sz="2400" b="1" dirty="0">
                <a:solidFill>
                  <a:srgbClr val="000000"/>
                </a:solidFill>
                <a:latin typeface="楷体_GB2312" pitchFamily="49" charset="-122"/>
                <a:ea typeface="楷体_GB2312" pitchFamily="49" charset="-122"/>
              </a:rPr>
              <a:t>在</a:t>
            </a:r>
            <a:r>
              <a:rPr kumimoji="1" lang="en-US" altLang="zh-CN" sz="2400" b="1" dirty="0">
                <a:solidFill>
                  <a:srgbClr val="000000"/>
                </a:solidFill>
                <a:latin typeface="楷体_GB2312" pitchFamily="49" charset="-122"/>
                <a:ea typeface="楷体_GB2312" pitchFamily="49" charset="-122"/>
              </a:rPr>
              <a:t>t+1</a:t>
            </a:r>
            <a:r>
              <a:rPr kumimoji="1" lang="zh-CN" altLang="en-US" sz="2400" b="1" dirty="0">
                <a:solidFill>
                  <a:srgbClr val="000000"/>
                </a:solidFill>
                <a:latin typeface="楷体_GB2312" pitchFamily="49" charset="-122"/>
                <a:ea typeface="楷体_GB2312" pitchFamily="49" charset="-122"/>
              </a:rPr>
              <a:t>时刻的处于</a:t>
            </a:r>
            <a:r>
              <a:rPr kumimoji="1" lang="zh-CN" altLang="en-US" sz="2400" b="1" dirty="0" smtClean="0">
                <a:solidFill>
                  <a:srgbClr val="000000"/>
                </a:solidFill>
                <a:latin typeface="楷体_GB2312" pitchFamily="49" charset="-122"/>
                <a:ea typeface="楷体_GB2312" pitchFamily="49" charset="-122"/>
              </a:rPr>
              <a:t>状态    </a:t>
            </a:r>
            <a:r>
              <a:rPr kumimoji="1" lang="zh-CN" altLang="en-US" sz="2400" b="1" dirty="0">
                <a:solidFill>
                  <a:srgbClr val="000000"/>
                </a:solidFill>
                <a:latin typeface="楷体_GB2312" pitchFamily="49" charset="-122"/>
                <a:ea typeface="楷体_GB2312" pitchFamily="49" charset="-122"/>
              </a:rPr>
              <a:t>发生的概率。</a:t>
            </a:r>
          </a:p>
        </p:txBody>
      </p:sp>
      <p:graphicFrame>
        <p:nvGraphicFramePr>
          <p:cNvPr id="15365" name="Object 5"/>
          <p:cNvGraphicFramePr>
            <a:graphicFrameLocks noChangeAspect="1"/>
          </p:cNvGraphicFramePr>
          <p:nvPr>
            <p:extLst/>
          </p:nvPr>
        </p:nvGraphicFramePr>
        <p:xfrm>
          <a:off x="5032375" y="506097"/>
          <a:ext cx="1368425" cy="363537"/>
        </p:xfrm>
        <a:graphic>
          <a:graphicData uri="http://schemas.openxmlformats.org/presentationml/2006/ole">
            <mc:AlternateContent xmlns:mc="http://schemas.openxmlformats.org/markup-compatibility/2006">
              <mc:Choice xmlns:v="urn:schemas-microsoft-com:vml" Requires="v">
                <p:oleObj spid="_x0000_s18460" name="Equation" r:id="rId7" imgW="863225" imgH="228501" progId="Equation.DSMT4">
                  <p:embed/>
                </p:oleObj>
              </mc:Choice>
              <mc:Fallback>
                <p:oleObj name="Equation" r:id="rId7" imgW="863225" imgH="228501"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32375" y="506097"/>
                        <a:ext cx="1368425" cy="363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6" name="Object 6"/>
          <p:cNvGraphicFramePr>
            <a:graphicFrameLocks noChangeAspect="1"/>
          </p:cNvGraphicFramePr>
          <p:nvPr>
            <p:extLst/>
          </p:nvPr>
        </p:nvGraphicFramePr>
        <p:xfrm>
          <a:off x="3810000" y="877571"/>
          <a:ext cx="449262" cy="608013"/>
        </p:xfrm>
        <a:graphic>
          <a:graphicData uri="http://schemas.openxmlformats.org/presentationml/2006/ole">
            <mc:AlternateContent xmlns:mc="http://schemas.openxmlformats.org/markup-compatibility/2006">
              <mc:Choice xmlns:v="urn:schemas-microsoft-com:vml" Requires="v">
                <p:oleObj spid="_x0000_s18461" name="Equation" r:id="rId9" imgW="177646" imgH="241091" progId="Equation.DSMT4">
                  <p:embed/>
                </p:oleObj>
              </mc:Choice>
              <mc:Fallback>
                <p:oleObj name="Equation" r:id="rId9" imgW="177646" imgH="24109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10000" y="877571"/>
                        <a:ext cx="449262"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15368" name="Rectangle 8"/>
              <p:cNvSpPr>
                <a:spLocks noChangeArrowheads="1"/>
              </p:cNvSpPr>
              <p:nvPr/>
            </p:nvSpPr>
            <p:spPr bwMode="auto">
              <a:xfrm>
                <a:off x="685800" y="2762071"/>
                <a:ext cx="7772400" cy="120032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fontAlgn="base">
                  <a:spcBef>
                    <a:spcPct val="20000"/>
                  </a:spcBef>
                  <a:spcAft>
                    <a:spcPct val="0"/>
                  </a:spcAft>
                  <a:buClr>
                    <a:srgbClr val="DDDDDD"/>
                  </a:buClr>
                  <a:buSzPct val="75000"/>
                  <a:buFont typeface="Wingdings" pitchFamily="2" charset="2"/>
                  <a:buNone/>
                </a:pPr>
                <a:r>
                  <a:rPr lang="zh-CN" altLang="en-US" sz="2400" b="1" dirty="0" smtClean="0">
                    <a:solidFill>
                      <a:srgbClr val="FF0000"/>
                    </a:solidFill>
                    <a:latin typeface="楷体_GB2312" pitchFamily="49" charset="-122"/>
                    <a:ea typeface="楷体_GB2312" pitchFamily="49" charset="-122"/>
                  </a:rPr>
                  <a:t>在给定</a:t>
                </a:r>
                <a:r>
                  <a:rPr lang="zh-CN" altLang="en-US" sz="2400" b="1" dirty="0">
                    <a:solidFill>
                      <a:srgbClr val="FF0000"/>
                    </a:solidFill>
                    <a:latin typeface="楷体_GB2312" pitchFamily="49" charset="-122"/>
                    <a:ea typeface="楷体_GB2312" pitchFamily="49" charset="-122"/>
                  </a:rPr>
                  <a:t>模型</a:t>
                </a:r>
                <a14:m>
                  <m:oMath xmlns:m="http://schemas.openxmlformats.org/officeDocument/2006/math">
                    <m:r>
                      <a:rPr lang="zh-CN" altLang="en-US" sz="2400" i="1" smtClean="0">
                        <a:solidFill>
                          <a:srgbClr val="FF0000"/>
                        </a:solidFill>
                        <a:latin typeface="Cambria Math"/>
                      </a:rPr>
                      <m:t>𝜆</m:t>
                    </m:r>
                  </m:oMath>
                </a14:m>
                <a:r>
                  <a:rPr lang="zh-CN" altLang="en-US" sz="2400" b="1" dirty="0">
                    <a:solidFill>
                      <a:srgbClr val="FF0000"/>
                    </a:solidFill>
                    <a:latin typeface="楷体_GB2312" pitchFamily="49" charset="-122"/>
                    <a:ea typeface="楷体_GB2312" pitchFamily="49" charset="-122"/>
                  </a:rPr>
                  <a:t>下，产生</a:t>
                </a:r>
                <a:r>
                  <a:rPr lang="en-US" altLang="zh-CN" sz="2400" b="1" dirty="0">
                    <a:solidFill>
                      <a:srgbClr val="FF0000"/>
                    </a:solidFill>
                    <a:latin typeface="楷体_GB2312" pitchFamily="49" charset="-122"/>
                    <a:ea typeface="楷体_GB2312" pitchFamily="49" charset="-122"/>
                  </a:rPr>
                  <a:t>t</a:t>
                </a:r>
                <a:r>
                  <a:rPr lang="zh-CN" altLang="en-US" sz="2400" b="1" dirty="0">
                    <a:solidFill>
                      <a:srgbClr val="FF0000"/>
                    </a:solidFill>
                    <a:latin typeface="楷体_GB2312" pitchFamily="49" charset="-122"/>
                    <a:ea typeface="楷体_GB2312" pitchFamily="49" charset="-122"/>
                  </a:rPr>
                  <a:t>＋</a:t>
                </a:r>
                <a:r>
                  <a:rPr lang="en-US" altLang="zh-CN" sz="2400" b="1" dirty="0">
                    <a:solidFill>
                      <a:srgbClr val="FF0000"/>
                    </a:solidFill>
                    <a:latin typeface="楷体_GB2312" pitchFamily="49" charset="-122"/>
                    <a:ea typeface="楷体_GB2312" pitchFamily="49" charset="-122"/>
                  </a:rPr>
                  <a:t>1</a:t>
                </a:r>
                <a:r>
                  <a:rPr lang="zh-CN" altLang="en-US" sz="2400" b="1" dirty="0">
                    <a:solidFill>
                      <a:srgbClr val="FF0000"/>
                    </a:solidFill>
                    <a:latin typeface="楷体_GB2312" pitchFamily="49" charset="-122"/>
                    <a:ea typeface="楷体_GB2312" pitchFamily="49" charset="-122"/>
                  </a:rPr>
                  <a:t>以前的部分观测符号序列（包含</a:t>
                </a:r>
                <a:r>
                  <a:rPr lang="en-US" altLang="zh-CN" sz="2400" b="1" dirty="0">
                    <a:solidFill>
                      <a:srgbClr val="FF0000"/>
                    </a:solidFill>
                    <a:latin typeface="楷体_GB2312" pitchFamily="49" charset="-122"/>
                    <a:ea typeface="楷体_GB2312" pitchFamily="49" charset="-122"/>
                  </a:rPr>
                  <a:t>t</a:t>
                </a:r>
                <a:r>
                  <a:rPr lang="zh-CN" altLang="en-US" sz="2400" b="1" dirty="0">
                    <a:solidFill>
                      <a:srgbClr val="FF0000"/>
                    </a:solidFill>
                    <a:latin typeface="楷体_GB2312" pitchFamily="49" charset="-122"/>
                    <a:ea typeface="楷体_GB2312" pitchFamily="49" charset="-122"/>
                  </a:rPr>
                  <a:t>＋</a:t>
                </a:r>
                <a:r>
                  <a:rPr lang="en-US" altLang="zh-CN" sz="2400" b="1" dirty="0">
                    <a:solidFill>
                      <a:srgbClr val="FF0000"/>
                    </a:solidFill>
                    <a:latin typeface="楷体_GB2312" pitchFamily="49" charset="-122"/>
                    <a:ea typeface="楷体_GB2312" pitchFamily="49" charset="-122"/>
                  </a:rPr>
                  <a:t>1 </a:t>
                </a:r>
                <a:r>
                  <a:rPr lang="zh-CN" altLang="en-US" sz="2400" b="1" dirty="0" smtClean="0">
                    <a:solidFill>
                      <a:srgbClr val="FF0000"/>
                    </a:solidFill>
                    <a:latin typeface="楷体_GB2312" pitchFamily="49" charset="-122"/>
                    <a:ea typeface="楷体_GB2312" pitchFamily="49" charset="-122"/>
                  </a:rPr>
                  <a:t>在内）              </a:t>
                </a:r>
                <a:r>
                  <a:rPr lang="zh-CN" altLang="en-US" sz="2400" b="1" dirty="0">
                    <a:solidFill>
                      <a:srgbClr val="FF0000"/>
                    </a:solidFill>
                    <a:latin typeface="楷体_GB2312" pitchFamily="49" charset="-122"/>
                    <a:ea typeface="楷体_GB2312" pitchFamily="49" charset="-122"/>
                  </a:rPr>
                  <a:t>，且时刻又处于状态   的</a:t>
                </a:r>
                <a:r>
                  <a:rPr lang="zh-CN" altLang="en-US" sz="2400" b="1" dirty="0" smtClean="0">
                    <a:solidFill>
                      <a:srgbClr val="FF0000"/>
                    </a:solidFill>
                    <a:latin typeface="楷体_GB2312" pitchFamily="49" charset="-122"/>
                    <a:ea typeface="楷体_GB2312" pitchFamily="49" charset="-122"/>
                  </a:rPr>
                  <a:t>概率：</a:t>
                </a:r>
                <a:endParaRPr lang="zh-CN" altLang="en-US" sz="2400" b="1" dirty="0">
                  <a:solidFill>
                    <a:srgbClr val="FF0000"/>
                  </a:solidFill>
                  <a:latin typeface="楷体_GB2312" pitchFamily="49" charset="-122"/>
                  <a:ea typeface="楷体_GB2312" pitchFamily="49" charset="-122"/>
                </a:endParaRPr>
              </a:p>
            </p:txBody>
          </p:sp>
        </mc:Choice>
        <mc:Fallback xmlns="">
          <p:sp>
            <p:nvSpPr>
              <p:cNvPr id="15368" name="Rectangle 8"/>
              <p:cNvSpPr>
                <a:spLocks noRot="1" noChangeAspect="1" noMove="1" noResize="1" noEditPoints="1" noAdjustHandles="1" noChangeArrowheads="1" noChangeShapeType="1" noTextEdit="1"/>
              </p:cNvSpPr>
              <p:nvPr/>
            </p:nvSpPr>
            <p:spPr bwMode="auto">
              <a:xfrm>
                <a:off x="685800" y="2762071"/>
                <a:ext cx="7772400" cy="1200329"/>
              </a:xfrm>
              <a:prstGeom prst="rect">
                <a:avLst/>
              </a:prstGeom>
              <a:blipFill rotWithShape="0">
                <a:blip r:embed="rId11"/>
                <a:stretch>
                  <a:fillRect l="-1255" t="-5584" r="-235" b="-1066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aphicFrame>
        <p:nvGraphicFramePr>
          <p:cNvPr id="15369" name="Object 9"/>
          <p:cNvGraphicFramePr>
            <a:graphicFrameLocks noChangeAspect="1"/>
          </p:cNvGraphicFramePr>
          <p:nvPr>
            <p:extLst/>
          </p:nvPr>
        </p:nvGraphicFramePr>
        <p:xfrm>
          <a:off x="7780337" y="3097033"/>
          <a:ext cx="449263" cy="608012"/>
        </p:xfrm>
        <a:graphic>
          <a:graphicData uri="http://schemas.openxmlformats.org/presentationml/2006/ole">
            <mc:AlternateContent xmlns:mc="http://schemas.openxmlformats.org/markup-compatibility/2006">
              <mc:Choice xmlns:v="urn:schemas-microsoft-com:vml" Requires="v">
                <p:oleObj spid="_x0000_s18462" name="Equation" r:id="rId12" imgW="177646" imgH="241091" progId="Equation.DSMT4">
                  <p:embed/>
                </p:oleObj>
              </mc:Choice>
              <mc:Fallback>
                <p:oleObj name="Equation" r:id="rId12" imgW="177646" imgH="24109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80337" y="3097033"/>
                        <a:ext cx="449263" cy="608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70" name="Object 10"/>
          <p:cNvGraphicFramePr>
            <a:graphicFrameLocks noChangeAspect="1"/>
          </p:cNvGraphicFramePr>
          <p:nvPr>
            <p:extLst/>
          </p:nvPr>
        </p:nvGraphicFramePr>
        <p:xfrm>
          <a:off x="2720975" y="3173233"/>
          <a:ext cx="2232025" cy="442912"/>
        </p:xfrm>
        <a:graphic>
          <a:graphicData uri="http://schemas.openxmlformats.org/presentationml/2006/ole">
            <mc:AlternateContent xmlns:mc="http://schemas.openxmlformats.org/markup-compatibility/2006">
              <mc:Choice xmlns:v="urn:schemas-microsoft-com:vml" Requires="v">
                <p:oleObj spid="_x0000_s18463" name="Equation" r:id="rId13" imgW="1155700" imgH="228600" progId="Equation.DSMT4">
                  <p:embed/>
                </p:oleObj>
              </mc:Choice>
              <mc:Fallback>
                <p:oleObj name="Equation" r:id="rId13" imgW="1155700" imgH="2286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20975" y="3173233"/>
                        <a:ext cx="2232025"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71" name="Text Box 11"/>
          <p:cNvSpPr txBox="1">
            <a:spLocks noChangeArrowheads="1"/>
          </p:cNvSpPr>
          <p:nvPr/>
        </p:nvSpPr>
        <p:spPr bwMode="auto">
          <a:xfrm>
            <a:off x="685800" y="4203700"/>
            <a:ext cx="51117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fontAlgn="base" hangingPunct="1">
              <a:spcBef>
                <a:spcPct val="50000"/>
              </a:spcBef>
              <a:spcAft>
                <a:spcPct val="0"/>
              </a:spcAft>
            </a:pPr>
            <a:r>
              <a:rPr kumimoji="1" lang="zh-CN" altLang="en-US" sz="2400" b="1" dirty="0">
                <a:solidFill>
                  <a:srgbClr val="FF0000"/>
                </a:solidFill>
                <a:latin typeface="楷体_GB2312" pitchFamily="49" charset="-122"/>
                <a:ea typeface="楷体_GB2312" pitchFamily="49" charset="-122"/>
              </a:rPr>
              <a:t>将</a:t>
            </a:r>
            <a:r>
              <a:rPr kumimoji="1" lang="zh-CN" altLang="en-US" sz="2400" b="1" dirty="0" smtClean="0">
                <a:solidFill>
                  <a:srgbClr val="FF0000"/>
                </a:solidFill>
                <a:latin typeface="楷体_GB2312" pitchFamily="49" charset="-122"/>
                <a:ea typeface="楷体_GB2312" pitchFamily="49" charset="-122"/>
              </a:rPr>
              <a:t>所有        对</a:t>
            </a:r>
            <a:r>
              <a:rPr kumimoji="1" lang="en-US" altLang="zh-CN" sz="2400" b="1" dirty="0" err="1">
                <a:solidFill>
                  <a:srgbClr val="FF0000"/>
                </a:solidFill>
                <a:latin typeface="楷体_GB2312" pitchFamily="49" charset="-122"/>
                <a:ea typeface="楷体_GB2312" pitchFamily="49" charset="-122"/>
              </a:rPr>
              <a:t>i</a:t>
            </a:r>
            <a:r>
              <a:rPr kumimoji="1" lang="zh-CN" altLang="en-US" sz="2400" b="1" dirty="0" smtClean="0">
                <a:solidFill>
                  <a:srgbClr val="FF0000"/>
                </a:solidFill>
                <a:latin typeface="楷体_GB2312" pitchFamily="49" charset="-122"/>
                <a:ea typeface="楷体_GB2312" pitchFamily="49" charset="-122"/>
              </a:rPr>
              <a:t>求和：</a:t>
            </a:r>
            <a:endParaRPr kumimoji="1" lang="zh-CN" altLang="en-US" sz="2400" b="1" dirty="0">
              <a:solidFill>
                <a:srgbClr val="FF0000"/>
              </a:solidFill>
              <a:latin typeface="楷体_GB2312" pitchFamily="49" charset="-122"/>
              <a:ea typeface="楷体_GB2312" pitchFamily="49" charset="-122"/>
            </a:endParaRPr>
          </a:p>
        </p:txBody>
      </p:sp>
      <p:graphicFrame>
        <p:nvGraphicFramePr>
          <p:cNvPr id="15372" name="Object 12"/>
          <p:cNvGraphicFramePr>
            <a:graphicFrameLocks noChangeAspect="1"/>
          </p:cNvGraphicFramePr>
          <p:nvPr>
            <p:extLst/>
          </p:nvPr>
        </p:nvGraphicFramePr>
        <p:xfrm>
          <a:off x="1752600" y="4222750"/>
          <a:ext cx="976312" cy="514350"/>
        </p:xfrm>
        <a:graphic>
          <a:graphicData uri="http://schemas.openxmlformats.org/presentationml/2006/ole">
            <mc:AlternateContent xmlns:mc="http://schemas.openxmlformats.org/markup-compatibility/2006">
              <mc:Choice xmlns:v="urn:schemas-microsoft-com:vml" Requires="v">
                <p:oleObj spid="_x0000_s18464" name="Equation" r:id="rId15" imgW="342751" imgH="228501" progId="Equation.DSMT4">
                  <p:embed/>
                </p:oleObj>
              </mc:Choice>
              <mc:Fallback>
                <p:oleObj name="Equation" r:id="rId15" imgW="342751" imgH="228501"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52600" y="4222750"/>
                        <a:ext cx="976312" cy="514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893" name="Text Box 13"/>
          <p:cNvSpPr txBox="1">
            <a:spLocks noChangeArrowheads="1"/>
          </p:cNvSpPr>
          <p:nvPr/>
        </p:nvSpPr>
        <p:spPr bwMode="auto">
          <a:xfrm>
            <a:off x="709613" y="5481935"/>
            <a:ext cx="774858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fontAlgn="base" hangingPunct="1">
              <a:spcBef>
                <a:spcPct val="50000"/>
              </a:spcBef>
              <a:spcAft>
                <a:spcPct val="0"/>
              </a:spcAft>
            </a:pPr>
            <a:r>
              <a:rPr kumimoji="1" lang="zh-CN" altLang="en-US" sz="2400" b="1" dirty="0">
                <a:solidFill>
                  <a:srgbClr val="0070C0"/>
                </a:solidFill>
                <a:latin typeface="楷体_GB2312" pitchFamily="49" charset="-122"/>
                <a:ea typeface="楷体_GB2312" pitchFamily="49" charset="-122"/>
              </a:rPr>
              <a:t>所需总乘数为：</a:t>
            </a:r>
            <a:r>
              <a:rPr kumimoji="1" lang="en-US" altLang="zh-CN" sz="2400" b="1" dirty="0">
                <a:solidFill>
                  <a:srgbClr val="0070C0"/>
                </a:solidFill>
                <a:latin typeface="楷体_GB2312" pitchFamily="49" charset="-122"/>
                <a:ea typeface="楷体_GB2312" pitchFamily="49" charset="-122"/>
              </a:rPr>
              <a:t>N(N+1)(T-1)</a:t>
            </a:r>
            <a:r>
              <a:rPr kumimoji="1" lang="zh-CN" altLang="en-US" sz="2400" b="1" dirty="0">
                <a:solidFill>
                  <a:srgbClr val="0070C0"/>
                </a:solidFill>
                <a:latin typeface="楷体_GB2312" pitchFamily="49" charset="-122"/>
                <a:ea typeface="楷体_GB2312" pitchFamily="49" charset="-122"/>
              </a:rPr>
              <a:t>；总加数为：</a:t>
            </a:r>
            <a:r>
              <a:rPr kumimoji="1" lang="en-US" altLang="zh-CN" sz="2400" b="1" dirty="0">
                <a:solidFill>
                  <a:srgbClr val="0070C0"/>
                </a:solidFill>
                <a:latin typeface="楷体_GB2312" pitchFamily="49" charset="-122"/>
                <a:ea typeface="楷体_GB2312" pitchFamily="49" charset="-122"/>
              </a:rPr>
              <a:t>N(N-1)(T-1)</a:t>
            </a:r>
            <a:r>
              <a:rPr kumimoji="1" lang="zh-CN" altLang="en-US" sz="2400" b="1" dirty="0" smtClean="0">
                <a:solidFill>
                  <a:srgbClr val="0070C0"/>
                </a:solidFill>
                <a:latin typeface="楷体_GB2312" pitchFamily="49" charset="-122"/>
                <a:ea typeface="楷体_GB2312" pitchFamily="49" charset="-122"/>
              </a:rPr>
              <a:t>。</a:t>
            </a:r>
            <a:endParaRPr kumimoji="1" lang="zh-CN" altLang="en-US" sz="2400" b="1" dirty="0">
              <a:solidFill>
                <a:srgbClr val="0070C0"/>
              </a:solidFill>
              <a:latin typeface="楷体_GB2312" pitchFamily="49" charset="-122"/>
              <a:ea typeface="楷体_GB2312" pitchFamily="49" charset="-122"/>
            </a:endParaRPr>
          </a:p>
        </p:txBody>
      </p:sp>
      <p:pic>
        <p:nvPicPr>
          <p:cNvPr id="14"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1000" y="1447800"/>
            <a:ext cx="8229600" cy="26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5367" name="Object 7"/>
          <p:cNvGraphicFramePr>
            <a:graphicFrameLocks noChangeAspect="1"/>
          </p:cNvGraphicFramePr>
          <p:nvPr>
            <p:extLst/>
          </p:nvPr>
        </p:nvGraphicFramePr>
        <p:xfrm>
          <a:off x="2568575" y="1447800"/>
          <a:ext cx="4594225" cy="973138"/>
        </p:xfrm>
        <a:graphic>
          <a:graphicData uri="http://schemas.openxmlformats.org/presentationml/2006/ole">
            <mc:AlternateContent xmlns:mc="http://schemas.openxmlformats.org/markup-compatibility/2006">
              <mc:Choice xmlns:v="urn:schemas-microsoft-com:vml" Requires="v">
                <p:oleObj spid="_x0000_s18465" name="Equation" r:id="rId18" imgW="1612900" imgH="431800" progId="Equation.DSMT4">
                  <p:embed/>
                </p:oleObj>
              </mc:Choice>
              <mc:Fallback>
                <p:oleObj name="Equation" r:id="rId18" imgW="1612900" imgH="431800"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568575" y="1447800"/>
                        <a:ext cx="4594225" cy="973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73172109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2893"/>
                                        </p:tgtEl>
                                        <p:attrNameLst>
                                          <p:attrName>style.visibility</p:attrName>
                                        </p:attrNameLst>
                                      </p:cBhvr>
                                      <p:to>
                                        <p:strVal val="visible"/>
                                      </p:to>
                                    </p:set>
                                    <p:animEffect transition="in" filter="blinds(horizontal)">
                                      <p:cBhvr>
                                        <p:cTn id="7" dur="500"/>
                                        <p:tgtEl>
                                          <p:spTgt spid="1228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9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Oval 2"/>
          <p:cNvSpPr>
            <a:spLocks noChangeArrowheads="1"/>
          </p:cNvSpPr>
          <p:nvPr/>
        </p:nvSpPr>
        <p:spPr bwMode="auto">
          <a:xfrm>
            <a:off x="2459038" y="3352800"/>
            <a:ext cx="685800" cy="609600"/>
          </a:xfrm>
          <a:prstGeom prst="ellipse">
            <a:avLst/>
          </a:prstGeom>
          <a:solidFill>
            <a:schemeClr val="bg1"/>
          </a:solidFill>
          <a:ln w="25400">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kumimoji="1" lang="en-US" altLang="zh-CN" sz="2800" b="1">
                <a:solidFill>
                  <a:srgbClr val="FF0066"/>
                </a:solidFill>
                <a:latin typeface="Times New Roman" pitchFamily="18" charset="0"/>
              </a:rPr>
              <a:t>S</a:t>
            </a:r>
            <a:r>
              <a:rPr kumimoji="1" lang="en-US" altLang="zh-CN" sz="2800" b="1" baseline="-25000">
                <a:solidFill>
                  <a:srgbClr val="FF0066"/>
                </a:solidFill>
                <a:latin typeface="Times New Roman" pitchFamily="18" charset="0"/>
              </a:rPr>
              <a:t>1</a:t>
            </a:r>
          </a:p>
        </p:txBody>
      </p:sp>
      <p:sp>
        <p:nvSpPr>
          <p:cNvPr id="16387" name="Oval 3"/>
          <p:cNvSpPr>
            <a:spLocks noChangeArrowheads="1"/>
          </p:cNvSpPr>
          <p:nvPr/>
        </p:nvSpPr>
        <p:spPr bwMode="auto">
          <a:xfrm>
            <a:off x="4364038" y="3352800"/>
            <a:ext cx="685800" cy="609600"/>
          </a:xfrm>
          <a:prstGeom prst="ellipse">
            <a:avLst/>
          </a:prstGeom>
          <a:solidFill>
            <a:schemeClr val="bg1"/>
          </a:solidFill>
          <a:ln w="25400">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kumimoji="1" lang="en-US" altLang="zh-CN" sz="2800" b="1">
                <a:solidFill>
                  <a:srgbClr val="FF0066"/>
                </a:solidFill>
                <a:latin typeface="Times New Roman" pitchFamily="18" charset="0"/>
              </a:rPr>
              <a:t>S</a:t>
            </a:r>
            <a:r>
              <a:rPr kumimoji="1" lang="en-US" altLang="zh-CN" sz="2800" b="1" baseline="-25000">
                <a:solidFill>
                  <a:srgbClr val="FF0066"/>
                </a:solidFill>
                <a:latin typeface="Times New Roman" pitchFamily="18" charset="0"/>
              </a:rPr>
              <a:t>2</a:t>
            </a:r>
          </a:p>
        </p:txBody>
      </p:sp>
      <p:sp>
        <p:nvSpPr>
          <p:cNvPr id="16388" name="Oval 4"/>
          <p:cNvSpPr>
            <a:spLocks noChangeArrowheads="1"/>
          </p:cNvSpPr>
          <p:nvPr/>
        </p:nvSpPr>
        <p:spPr bwMode="auto">
          <a:xfrm>
            <a:off x="6497638" y="3276600"/>
            <a:ext cx="685800" cy="609600"/>
          </a:xfrm>
          <a:prstGeom prst="ellipse">
            <a:avLst/>
          </a:prstGeom>
          <a:solidFill>
            <a:schemeClr val="bg1"/>
          </a:solidFill>
          <a:ln w="25400">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kumimoji="1" lang="en-US" altLang="zh-CN" sz="2800" b="1">
                <a:solidFill>
                  <a:srgbClr val="FF0066"/>
                </a:solidFill>
                <a:latin typeface="Times New Roman" pitchFamily="18" charset="0"/>
              </a:rPr>
              <a:t>S</a:t>
            </a:r>
            <a:r>
              <a:rPr kumimoji="1" lang="en-US" altLang="zh-CN" sz="2800" b="1" baseline="-25000">
                <a:solidFill>
                  <a:srgbClr val="FF0066"/>
                </a:solidFill>
                <a:latin typeface="Times New Roman" pitchFamily="18" charset="0"/>
              </a:rPr>
              <a:t>3</a:t>
            </a:r>
          </a:p>
        </p:txBody>
      </p:sp>
      <p:sp>
        <p:nvSpPr>
          <p:cNvPr id="16389" name="Line 5"/>
          <p:cNvSpPr>
            <a:spLocks noChangeShapeType="1"/>
          </p:cNvSpPr>
          <p:nvPr/>
        </p:nvSpPr>
        <p:spPr bwMode="auto">
          <a:xfrm>
            <a:off x="3144838" y="3657600"/>
            <a:ext cx="1219200" cy="1587"/>
          </a:xfrm>
          <a:prstGeom prst="line">
            <a:avLst/>
          </a:prstGeom>
          <a:noFill/>
          <a:ln w="28575">
            <a:solidFill>
              <a:srgbClr val="58279F"/>
            </a:solidFill>
            <a:miter lim="800000"/>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16390" name="Line 6"/>
          <p:cNvSpPr>
            <a:spLocks noChangeShapeType="1"/>
          </p:cNvSpPr>
          <p:nvPr/>
        </p:nvSpPr>
        <p:spPr bwMode="auto">
          <a:xfrm>
            <a:off x="5049838" y="3657600"/>
            <a:ext cx="1447800" cy="1587"/>
          </a:xfrm>
          <a:prstGeom prst="line">
            <a:avLst/>
          </a:prstGeom>
          <a:noFill/>
          <a:ln w="28575">
            <a:solidFill>
              <a:srgbClr val="5A6C67"/>
            </a:solidFill>
            <a:miter lim="800000"/>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16391" name="Freeform 7"/>
          <p:cNvSpPr>
            <a:spLocks/>
          </p:cNvSpPr>
          <p:nvPr/>
        </p:nvSpPr>
        <p:spPr bwMode="auto">
          <a:xfrm>
            <a:off x="2535238" y="2667000"/>
            <a:ext cx="304800" cy="774700"/>
          </a:xfrm>
          <a:custGeom>
            <a:avLst/>
            <a:gdLst>
              <a:gd name="T0" fmla="*/ 0 w 192"/>
              <a:gd name="T1" fmla="*/ 774700 h 488"/>
              <a:gd name="T2" fmla="*/ 76200 w 192"/>
              <a:gd name="T3" fmla="*/ 12700 h 488"/>
              <a:gd name="T4" fmla="*/ 304800 w 192"/>
              <a:gd name="T5" fmla="*/ 698500 h 488"/>
              <a:gd name="T6" fmla="*/ 0 60000 65536"/>
              <a:gd name="T7" fmla="*/ 0 60000 65536"/>
              <a:gd name="T8" fmla="*/ 0 60000 65536"/>
            </a:gdLst>
            <a:ahLst/>
            <a:cxnLst>
              <a:cxn ang="T6">
                <a:pos x="T0" y="T1"/>
              </a:cxn>
              <a:cxn ang="T7">
                <a:pos x="T2" y="T3"/>
              </a:cxn>
              <a:cxn ang="T8">
                <a:pos x="T4" y="T5"/>
              </a:cxn>
            </a:cxnLst>
            <a:rect l="0" t="0" r="r" b="b"/>
            <a:pathLst>
              <a:path w="192" h="488">
                <a:moveTo>
                  <a:pt x="0" y="488"/>
                </a:moveTo>
                <a:cubicBezTo>
                  <a:pt x="8" y="252"/>
                  <a:pt x="16" y="16"/>
                  <a:pt x="48" y="8"/>
                </a:cubicBezTo>
                <a:cubicBezTo>
                  <a:pt x="80" y="0"/>
                  <a:pt x="168" y="368"/>
                  <a:pt x="192" y="440"/>
                </a:cubicBezTo>
              </a:path>
            </a:pathLst>
          </a:custGeom>
          <a:noFill/>
          <a:ln w="28575" cap="flat" cmpd="sng">
            <a:solidFill>
              <a:srgbClr val="58279F"/>
            </a:solidFill>
            <a:prstDash val="solid"/>
            <a:miter lim="800000"/>
            <a:headEnd type="none"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16392" name="Freeform 8"/>
          <p:cNvSpPr>
            <a:spLocks/>
          </p:cNvSpPr>
          <p:nvPr/>
        </p:nvSpPr>
        <p:spPr bwMode="auto">
          <a:xfrm>
            <a:off x="4516438" y="2667000"/>
            <a:ext cx="304800" cy="774700"/>
          </a:xfrm>
          <a:custGeom>
            <a:avLst/>
            <a:gdLst>
              <a:gd name="T0" fmla="*/ 0 w 192"/>
              <a:gd name="T1" fmla="*/ 774700 h 488"/>
              <a:gd name="T2" fmla="*/ 76200 w 192"/>
              <a:gd name="T3" fmla="*/ 12700 h 488"/>
              <a:gd name="T4" fmla="*/ 304800 w 192"/>
              <a:gd name="T5" fmla="*/ 698500 h 488"/>
              <a:gd name="T6" fmla="*/ 0 60000 65536"/>
              <a:gd name="T7" fmla="*/ 0 60000 65536"/>
              <a:gd name="T8" fmla="*/ 0 60000 65536"/>
            </a:gdLst>
            <a:ahLst/>
            <a:cxnLst>
              <a:cxn ang="T6">
                <a:pos x="T0" y="T1"/>
              </a:cxn>
              <a:cxn ang="T7">
                <a:pos x="T2" y="T3"/>
              </a:cxn>
              <a:cxn ang="T8">
                <a:pos x="T4" y="T5"/>
              </a:cxn>
            </a:cxnLst>
            <a:rect l="0" t="0" r="r" b="b"/>
            <a:pathLst>
              <a:path w="192" h="488">
                <a:moveTo>
                  <a:pt x="0" y="488"/>
                </a:moveTo>
                <a:cubicBezTo>
                  <a:pt x="8" y="252"/>
                  <a:pt x="16" y="16"/>
                  <a:pt x="48" y="8"/>
                </a:cubicBezTo>
                <a:cubicBezTo>
                  <a:pt x="80" y="0"/>
                  <a:pt x="168" y="368"/>
                  <a:pt x="192" y="440"/>
                </a:cubicBezTo>
              </a:path>
            </a:pathLst>
          </a:custGeom>
          <a:noFill/>
          <a:ln w="28575" cap="flat" cmpd="sng">
            <a:solidFill>
              <a:srgbClr val="008080"/>
            </a:solidFill>
            <a:prstDash val="solid"/>
            <a:miter lim="800000"/>
            <a:headEnd type="none"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graphicFrame>
        <p:nvGraphicFramePr>
          <p:cNvPr id="16393" name="Object 9"/>
          <p:cNvGraphicFramePr>
            <a:graphicFrameLocks noChangeAspect="1"/>
          </p:cNvGraphicFramePr>
          <p:nvPr>
            <p:extLst/>
          </p:nvPr>
        </p:nvGraphicFramePr>
        <p:xfrm>
          <a:off x="1420813" y="3201987"/>
          <a:ext cx="1017587" cy="990600"/>
        </p:xfrm>
        <a:graphic>
          <a:graphicData uri="http://schemas.openxmlformats.org/presentationml/2006/ole">
            <mc:AlternateContent xmlns:mc="http://schemas.openxmlformats.org/markup-compatibility/2006">
              <mc:Choice xmlns:v="urn:schemas-microsoft-com:vml" Requires="v">
                <p:oleObj spid="_x0000_s19482" name="Equation" r:id="rId3" imgW="469900" imgH="457200" progId="Equation.3">
                  <p:embed/>
                </p:oleObj>
              </mc:Choice>
              <mc:Fallback>
                <p:oleObj name="Equation" r:id="rId3" imgW="46990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0813" y="3201987"/>
                        <a:ext cx="1017587"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4" name="Object 10"/>
          <p:cNvGraphicFramePr>
            <a:graphicFrameLocks noChangeAspect="1"/>
          </p:cNvGraphicFramePr>
          <p:nvPr>
            <p:extLst/>
          </p:nvPr>
        </p:nvGraphicFramePr>
        <p:xfrm>
          <a:off x="2078038" y="2133600"/>
          <a:ext cx="1219200" cy="544512"/>
        </p:xfrm>
        <a:graphic>
          <a:graphicData uri="http://schemas.openxmlformats.org/presentationml/2006/ole">
            <mc:AlternateContent xmlns:mc="http://schemas.openxmlformats.org/markup-compatibility/2006">
              <mc:Choice xmlns:v="urn:schemas-microsoft-com:vml" Requires="v">
                <p:oleObj spid="_x0000_s19483" name="Equation" r:id="rId5" imgW="482181" imgH="215713" progId="Equation.3">
                  <p:embed/>
                </p:oleObj>
              </mc:Choice>
              <mc:Fallback>
                <p:oleObj name="Equation" r:id="rId5" imgW="482181" imgH="215713"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8038" y="2133600"/>
                        <a:ext cx="1219200" cy="544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5" name="Object 11"/>
          <p:cNvGraphicFramePr>
            <a:graphicFrameLocks noChangeAspect="1"/>
          </p:cNvGraphicFramePr>
          <p:nvPr>
            <p:extLst/>
          </p:nvPr>
        </p:nvGraphicFramePr>
        <p:xfrm>
          <a:off x="3983038" y="2057400"/>
          <a:ext cx="1284287" cy="544512"/>
        </p:xfrm>
        <a:graphic>
          <a:graphicData uri="http://schemas.openxmlformats.org/presentationml/2006/ole">
            <mc:AlternateContent xmlns:mc="http://schemas.openxmlformats.org/markup-compatibility/2006">
              <mc:Choice xmlns:v="urn:schemas-microsoft-com:vml" Requires="v">
                <p:oleObj spid="_x0000_s19484" name="Equation" r:id="rId7" imgW="507780" imgH="215806" progId="Equation.3">
                  <p:embed/>
                </p:oleObj>
              </mc:Choice>
              <mc:Fallback>
                <p:oleObj name="Equation" r:id="rId7" imgW="507780" imgH="215806"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83038" y="2057400"/>
                        <a:ext cx="1284287" cy="544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6" name="Object 12"/>
          <p:cNvGraphicFramePr>
            <a:graphicFrameLocks noChangeAspect="1"/>
          </p:cNvGraphicFramePr>
          <p:nvPr>
            <p:extLst/>
          </p:nvPr>
        </p:nvGraphicFramePr>
        <p:xfrm>
          <a:off x="4953000" y="2668587"/>
          <a:ext cx="1017588" cy="990600"/>
        </p:xfrm>
        <a:graphic>
          <a:graphicData uri="http://schemas.openxmlformats.org/presentationml/2006/ole">
            <mc:AlternateContent xmlns:mc="http://schemas.openxmlformats.org/markup-compatibility/2006">
              <mc:Choice xmlns:v="urn:schemas-microsoft-com:vml" Requires="v">
                <p:oleObj spid="_x0000_s19485" name="Equation" r:id="rId9" imgW="469900" imgH="457200" progId="Equation.3">
                  <p:embed/>
                </p:oleObj>
              </mc:Choice>
              <mc:Fallback>
                <p:oleObj name="Equation" r:id="rId9" imgW="469900" imgH="457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53000" y="2668587"/>
                        <a:ext cx="1017588"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7" name="Object 13"/>
          <p:cNvGraphicFramePr>
            <a:graphicFrameLocks noChangeAspect="1"/>
          </p:cNvGraphicFramePr>
          <p:nvPr>
            <p:extLst/>
          </p:nvPr>
        </p:nvGraphicFramePr>
        <p:xfrm>
          <a:off x="2992438" y="3062287"/>
          <a:ext cx="1219200" cy="530225"/>
        </p:xfrm>
        <a:graphic>
          <a:graphicData uri="http://schemas.openxmlformats.org/presentationml/2006/ole">
            <mc:AlternateContent xmlns:mc="http://schemas.openxmlformats.org/markup-compatibility/2006">
              <mc:Choice xmlns:v="urn:schemas-microsoft-com:vml" Requires="v">
                <p:oleObj spid="_x0000_s19486" name="Equation" r:id="rId11" imgW="494870" imgH="215713" progId="Equation.3">
                  <p:embed/>
                </p:oleObj>
              </mc:Choice>
              <mc:Fallback>
                <p:oleObj name="Equation" r:id="rId11" imgW="494870" imgH="215713"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92438" y="3062287"/>
                        <a:ext cx="1219200"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98" name="Freeform 14"/>
          <p:cNvSpPr>
            <a:spLocks/>
          </p:cNvSpPr>
          <p:nvPr/>
        </p:nvSpPr>
        <p:spPr bwMode="auto">
          <a:xfrm>
            <a:off x="2763838" y="3886200"/>
            <a:ext cx="4114800" cy="1157287"/>
          </a:xfrm>
          <a:custGeom>
            <a:avLst/>
            <a:gdLst>
              <a:gd name="T0" fmla="*/ 0 w 2592"/>
              <a:gd name="T1" fmla="*/ 60380 h 920"/>
              <a:gd name="T2" fmla="*/ 1676400 w 2592"/>
              <a:gd name="T3" fmla="*/ 1147224 h 920"/>
              <a:gd name="T4" fmla="*/ 4114800 w 2592"/>
              <a:gd name="T5" fmla="*/ 0 h 920"/>
              <a:gd name="T6" fmla="*/ 0 60000 65536"/>
              <a:gd name="T7" fmla="*/ 0 60000 65536"/>
              <a:gd name="T8" fmla="*/ 0 60000 65536"/>
            </a:gdLst>
            <a:ahLst/>
            <a:cxnLst>
              <a:cxn ang="T6">
                <a:pos x="T0" y="T1"/>
              </a:cxn>
              <a:cxn ang="T7">
                <a:pos x="T2" y="T3"/>
              </a:cxn>
              <a:cxn ang="T8">
                <a:pos x="T4" y="T5"/>
              </a:cxn>
            </a:cxnLst>
            <a:rect l="0" t="0" r="r" b="b"/>
            <a:pathLst>
              <a:path w="2592" h="920">
                <a:moveTo>
                  <a:pt x="0" y="48"/>
                </a:moveTo>
                <a:cubicBezTo>
                  <a:pt x="312" y="484"/>
                  <a:pt x="624" y="920"/>
                  <a:pt x="1056" y="912"/>
                </a:cubicBezTo>
                <a:cubicBezTo>
                  <a:pt x="1488" y="904"/>
                  <a:pt x="2040" y="452"/>
                  <a:pt x="2592" y="0"/>
                </a:cubicBezTo>
              </a:path>
            </a:pathLst>
          </a:custGeom>
          <a:noFill/>
          <a:ln w="28575" cap="flat" cmpd="sng">
            <a:solidFill>
              <a:srgbClr val="58279F"/>
            </a:solidFill>
            <a:prstDash val="solid"/>
            <a:miter lim="800000"/>
            <a:headEnd type="none"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graphicFrame>
        <p:nvGraphicFramePr>
          <p:cNvPr id="16399" name="Object 15"/>
          <p:cNvGraphicFramePr>
            <a:graphicFrameLocks noChangeAspect="1"/>
          </p:cNvGraphicFramePr>
          <p:nvPr>
            <p:extLst/>
          </p:nvPr>
        </p:nvGraphicFramePr>
        <p:xfrm>
          <a:off x="6907213" y="3735387"/>
          <a:ext cx="1017587" cy="990600"/>
        </p:xfrm>
        <a:graphic>
          <a:graphicData uri="http://schemas.openxmlformats.org/presentationml/2006/ole">
            <mc:AlternateContent xmlns:mc="http://schemas.openxmlformats.org/markup-compatibility/2006">
              <mc:Choice xmlns:v="urn:schemas-microsoft-com:vml" Requires="v">
                <p:oleObj spid="_x0000_s19487" name="Equation" r:id="rId13" imgW="469900" imgH="457200" progId="Equation.3">
                  <p:embed/>
                </p:oleObj>
              </mc:Choice>
              <mc:Fallback>
                <p:oleObj name="Equation" r:id="rId13" imgW="469900" imgH="4572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07213" y="3735387"/>
                        <a:ext cx="1017587"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400" name="Object 16"/>
          <p:cNvGraphicFramePr>
            <a:graphicFrameLocks noChangeAspect="1"/>
          </p:cNvGraphicFramePr>
          <p:nvPr>
            <p:extLst/>
          </p:nvPr>
        </p:nvGraphicFramePr>
        <p:xfrm>
          <a:off x="3886200" y="4394200"/>
          <a:ext cx="1219200" cy="560387"/>
        </p:xfrm>
        <a:graphic>
          <a:graphicData uri="http://schemas.openxmlformats.org/presentationml/2006/ole">
            <mc:AlternateContent xmlns:mc="http://schemas.openxmlformats.org/markup-compatibility/2006">
              <mc:Choice xmlns:v="urn:schemas-microsoft-com:vml" Requires="v">
                <p:oleObj spid="_x0000_s19488" name="Equation" r:id="rId15" imgW="495085" imgH="228501" progId="Equation.3">
                  <p:embed/>
                </p:oleObj>
              </mc:Choice>
              <mc:Fallback>
                <p:oleObj name="Equation" r:id="rId15" imgW="495085" imgH="228501"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86200" y="4394200"/>
                        <a:ext cx="1219200" cy="560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401" name="Object 17"/>
          <p:cNvGraphicFramePr>
            <a:graphicFrameLocks noChangeAspect="1"/>
          </p:cNvGraphicFramePr>
          <p:nvPr>
            <p:extLst/>
          </p:nvPr>
        </p:nvGraphicFramePr>
        <p:xfrm>
          <a:off x="5105400" y="3630612"/>
          <a:ext cx="1219200" cy="561975"/>
        </p:xfrm>
        <a:graphic>
          <a:graphicData uri="http://schemas.openxmlformats.org/presentationml/2006/ole">
            <mc:AlternateContent xmlns:mc="http://schemas.openxmlformats.org/markup-compatibility/2006">
              <mc:Choice xmlns:v="urn:schemas-microsoft-com:vml" Requires="v">
                <p:oleObj spid="_x0000_s19489" name="Equation" r:id="rId17" imgW="495085" imgH="228501" progId="Equation.3">
                  <p:embed/>
                </p:oleObj>
              </mc:Choice>
              <mc:Fallback>
                <p:oleObj name="Equation" r:id="rId17" imgW="495085" imgH="228501"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105400" y="3630612"/>
                        <a:ext cx="1219200"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标题 1"/>
          <p:cNvSpPr>
            <a:spLocks noGrp="1"/>
          </p:cNvSpPr>
          <p:nvPr>
            <p:ph type="title"/>
          </p:nvPr>
        </p:nvSpPr>
        <p:spPr>
          <a:xfrm>
            <a:off x="574675" y="304801"/>
            <a:ext cx="8001000" cy="10668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eaLnBrk="1" hangingPunct="1"/>
            <a:r>
              <a:rPr lang="zh-CN" altLang="en-US" sz="3600" b="1" dirty="0">
                <a:solidFill>
                  <a:schemeClr val="tx1"/>
                </a:solidFill>
                <a:latin typeface="楷体_GB2312" pitchFamily="49" charset="-122"/>
                <a:ea typeface="楷体_GB2312" pitchFamily="49" charset="-122"/>
              </a:rPr>
              <a:t>例子</a:t>
            </a:r>
          </a:p>
        </p:txBody>
      </p:sp>
    </p:spTree>
    <p:extLst>
      <p:ext uri="{BB962C8B-B14F-4D97-AF65-F5344CB8AC3E}">
        <p14:creationId xmlns:p14="http://schemas.microsoft.com/office/powerpoint/2010/main" val="1319042190"/>
      </p:ext>
    </p:extLst>
  </p:cSld>
  <p:clrMapOvr>
    <a:masterClrMapping/>
  </p:clrMapOvr>
  <p:transition spd="slow"/>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Oval 2"/>
          <p:cNvSpPr>
            <a:spLocks noChangeArrowheads="1"/>
          </p:cNvSpPr>
          <p:nvPr/>
        </p:nvSpPr>
        <p:spPr bwMode="auto">
          <a:xfrm>
            <a:off x="4419600" y="2514600"/>
            <a:ext cx="152400" cy="152400"/>
          </a:xfrm>
          <a:prstGeom prst="ellipse">
            <a:avLst/>
          </a:prstGeom>
          <a:solidFill>
            <a:srgbClr val="FFFF00"/>
          </a:solidFill>
          <a:ln w="222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a:solidFill>
                <a:srgbClr val="000000"/>
              </a:solidFill>
              <a:latin typeface="Times New Roman" pitchFamily="18" charset="0"/>
            </a:endParaRPr>
          </a:p>
        </p:txBody>
      </p:sp>
      <p:sp>
        <p:nvSpPr>
          <p:cNvPr id="17411" name="Oval 3"/>
          <p:cNvSpPr>
            <a:spLocks noChangeArrowheads="1"/>
          </p:cNvSpPr>
          <p:nvPr/>
        </p:nvSpPr>
        <p:spPr bwMode="auto">
          <a:xfrm>
            <a:off x="1905000" y="2514600"/>
            <a:ext cx="152400" cy="152400"/>
          </a:xfrm>
          <a:prstGeom prst="ellipse">
            <a:avLst/>
          </a:prstGeom>
          <a:solidFill>
            <a:srgbClr val="FFFF00"/>
          </a:solidFill>
          <a:ln w="222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17412" name="Oval 4"/>
          <p:cNvSpPr>
            <a:spLocks noChangeArrowheads="1"/>
          </p:cNvSpPr>
          <p:nvPr/>
        </p:nvSpPr>
        <p:spPr bwMode="auto">
          <a:xfrm>
            <a:off x="6934200" y="2514600"/>
            <a:ext cx="152400" cy="152400"/>
          </a:xfrm>
          <a:prstGeom prst="ellipse">
            <a:avLst/>
          </a:prstGeom>
          <a:solidFill>
            <a:srgbClr val="FFFF00"/>
          </a:solidFill>
          <a:ln w="222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17413" name="Oval 5"/>
          <p:cNvSpPr>
            <a:spLocks noChangeArrowheads="1"/>
          </p:cNvSpPr>
          <p:nvPr/>
        </p:nvSpPr>
        <p:spPr bwMode="auto">
          <a:xfrm>
            <a:off x="4419600" y="4114800"/>
            <a:ext cx="152400" cy="152400"/>
          </a:xfrm>
          <a:prstGeom prst="ellipse">
            <a:avLst/>
          </a:prstGeom>
          <a:solidFill>
            <a:srgbClr val="FFFF00"/>
          </a:solidFill>
          <a:ln w="222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a:solidFill>
                <a:srgbClr val="000000"/>
              </a:solidFill>
              <a:latin typeface="Times New Roman" pitchFamily="18" charset="0"/>
            </a:endParaRPr>
          </a:p>
        </p:txBody>
      </p:sp>
      <p:sp>
        <p:nvSpPr>
          <p:cNvPr id="17414" name="Oval 6"/>
          <p:cNvSpPr>
            <a:spLocks noChangeArrowheads="1"/>
          </p:cNvSpPr>
          <p:nvPr/>
        </p:nvSpPr>
        <p:spPr bwMode="auto">
          <a:xfrm>
            <a:off x="1905000" y="4114800"/>
            <a:ext cx="152400" cy="152400"/>
          </a:xfrm>
          <a:prstGeom prst="ellipse">
            <a:avLst/>
          </a:prstGeom>
          <a:solidFill>
            <a:srgbClr val="FFFF00"/>
          </a:solidFill>
          <a:ln w="222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17415" name="Oval 7"/>
          <p:cNvSpPr>
            <a:spLocks noChangeArrowheads="1"/>
          </p:cNvSpPr>
          <p:nvPr/>
        </p:nvSpPr>
        <p:spPr bwMode="auto">
          <a:xfrm>
            <a:off x="6934200" y="4114800"/>
            <a:ext cx="152400" cy="152400"/>
          </a:xfrm>
          <a:prstGeom prst="ellipse">
            <a:avLst/>
          </a:prstGeom>
          <a:solidFill>
            <a:srgbClr val="FFFF00"/>
          </a:solidFill>
          <a:ln w="222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17416" name="Oval 8"/>
          <p:cNvSpPr>
            <a:spLocks noChangeArrowheads="1"/>
          </p:cNvSpPr>
          <p:nvPr/>
        </p:nvSpPr>
        <p:spPr bwMode="auto">
          <a:xfrm>
            <a:off x="4419600" y="5791200"/>
            <a:ext cx="152400" cy="152400"/>
          </a:xfrm>
          <a:prstGeom prst="ellipse">
            <a:avLst/>
          </a:prstGeom>
          <a:solidFill>
            <a:srgbClr val="FFFF00"/>
          </a:solidFill>
          <a:ln w="222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a:solidFill>
                <a:srgbClr val="000000"/>
              </a:solidFill>
              <a:latin typeface="Times New Roman" pitchFamily="18" charset="0"/>
            </a:endParaRPr>
          </a:p>
        </p:txBody>
      </p:sp>
      <p:sp>
        <p:nvSpPr>
          <p:cNvPr id="17417" name="Oval 9"/>
          <p:cNvSpPr>
            <a:spLocks noChangeArrowheads="1"/>
          </p:cNvSpPr>
          <p:nvPr/>
        </p:nvSpPr>
        <p:spPr bwMode="auto">
          <a:xfrm>
            <a:off x="1905000" y="5791200"/>
            <a:ext cx="152400" cy="152400"/>
          </a:xfrm>
          <a:prstGeom prst="ellipse">
            <a:avLst/>
          </a:prstGeom>
          <a:solidFill>
            <a:srgbClr val="FFFF00"/>
          </a:solidFill>
          <a:ln w="222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17418" name="Oval 10"/>
          <p:cNvSpPr>
            <a:spLocks noChangeArrowheads="1"/>
          </p:cNvSpPr>
          <p:nvPr/>
        </p:nvSpPr>
        <p:spPr bwMode="auto">
          <a:xfrm>
            <a:off x="6934200" y="5791200"/>
            <a:ext cx="152400" cy="152400"/>
          </a:xfrm>
          <a:prstGeom prst="ellipse">
            <a:avLst/>
          </a:prstGeom>
          <a:solidFill>
            <a:srgbClr val="FFFF00"/>
          </a:solidFill>
          <a:ln w="222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17419" name="Text Box 11"/>
          <p:cNvSpPr txBox="1">
            <a:spLocks noChangeArrowheads="1"/>
          </p:cNvSpPr>
          <p:nvPr/>
        </p:nvSpPr>
        <p:spPr bwMode="auto">
          <a:xfrm>
            <a:off x="1447800" y="23622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dirty="0">
                <a:solidFill>
                  <a:srgbClr val="000000"/>
                </a:solidFill>
                <a:latin typeface="Times New Roman" pitchFamily="18" charset="0"/>
              </a:rPr>
              <a:t>S</a:t>
            </a:r>
            <a:r>
              <a:rPr kumimoji="1" lang="en-US" altLang="zh-CN" sz="2400" baseline="-25000" dirty="0">
                <a:solidFill>
                  <a:srgbClr val="000000"/>
                </a:solidFill>
                <a:latin typeface="Times New Roman" pitchFamily="18" charset="0"/>
              </a:rPr>
              <a:t>1</a:t>
            </a:r>
            <a:endParaRPr kumimoji="1" lang="en-US" altLang="zh-CN" sz="2400" dirty="0">
              <a:solidFill>
                <a:srgbClr val="000000"/>
              </a:solidFill>
              <a:latin typeface="Times New Roman" pitchFamily="18" charset="0"/>
            </a:endParaRPr>
          </a:p>
        </p:txBody>
      </p:sp>
      <p:sp>
        <p:nvSpPr>
          <p:cNvPr id="17420" name="Text Box 12"/>
          <p:cNvSpPr txBox="1">
            <a:spLocks noChangeArrowheads="1"/>
          </p:cNvSpPr>
          <p:nvPr/>
        </p:nvSpPr>
        <p:spPr bwMode="auto">
          <a:xfrm>
            <a:off x="1447800" y="39624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dirty="0">
                <a:solidFill>
                  <a:srgbClr val="000000"/>
                </a:solidFill>
                <a:latin typeface="Times New Roman" pitchFamily="18" charset="0"/>
              </a:rPr>
              <a:t>S</a:t>
            </a:r>
            <a:r>
              <a:rPr kumimoji="1" lang="en-US" altLang="zh-CN" sz="2400" baseline="-25000" dirty="0">
                <a:solidFill>
                  <a:srgbClr val="000000"/>
                </a:solidFill>
                <a:latin typeface="Times New Roman" pitchFamily="18" charset="0"/>
              </a:rPr>
              <a:t>2</a:t>
            </a:r>
            <a:endParaRPr kumimoji="1" lang="en-US" altLang="zh-CN" sz="2400" dirty="0">
              <a:solidFill>
                <a:srgbClr val="000000"/>
              </a:solidFill>
              <a:latin typeface="Times New Roman" pitchFamily="18" charset="0"/>
            </a:endParaRPr>
          </a:p>
        </p:txBody>
      </p:sp>
      <p:sp>
        <p:nvSpPr>
          <p:cNvPr id="17421" name="Text Box 13"/>
          <p:cNvSpPr txBox="1">
            <a:spLocks noChangeArrowheads="1"/>
          </p:cNvSpPr>
          <p:nvPr/>
        </p:nvSpPr>
        <p:spPr bwMode="auto">
          <a:xfrm>
            <a:off x="1447800" y="55626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dirty="0">
                <a:solidFill>
                  <a:srgbClr val="000000"/>
                </a:solidFill>
                <a:latin typeface="Times New Roman" pitchFamily="18" charset="0"/>
              </a:rPr>
              <a:t>S</a:t>
            </a:r>
            <a:r>
              <a:rPr kumimoji="1" lang="en-US" altLang="zh-CN" sz="2400" baseline="-25000" dirty="0">
                <a:solidFill>
                  <a:srgbClr val="000000"/>
                </a:solidFill>
                <a:latin typeface="Times New Roman" pitchFamily="18" charset="0"/>
              </a:rPr>
              <a:t>3</a:t>
            </a:r>
            <a:endParaRPr kumimoji="1" lang="en-US" altLang="zh-CN" sz="2400" dirty="0">
              <a:solidFill>
                <a:srgbClr val="000000"/>
              </a:solidFill>
              <a:latin typeface="Times New Roman" pitchFamily="18" charset="0"/>
            </a:endParaRPr>
          </a:p>
        </p:txBody>
      </p:sp>
      <p:sp>
        <p:nvSpPr>
          <p:cNvPr id="17422" name="Text Box 14"/>
          <p:cNvSpPr txBox="1">
            <a:spLocks noChangeArrowheads="1"/>
          </p:cNvSpPr>
          <p:nvPr/>
        </p:nvSpPr>
        <p:spPr bwMode="auto">
          <a:xfrm>
            <a:off x="4267200" y="26670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dirty="0">
                <a:solidFill>
                  <a:srgbClr val="000000"/>
                </a:solidFill>
                <a:latin typeface="Times New Roman" pitchFamily="18" charset="0"/>
              </a:rPr>
              <a:t>S</a:t>
            </a:r>
            <a:r>
              <a:rPr kumimoji="1" lang="en-US" altLang="zh-CN" sz="2400" baseline="-25000" dirty="0">
                <a:solidFill>
                  <a:srgbClr val="000000"/>
                </a:solidFill>
                <a:latin typeface="Times New Roman" pitchFamily="18" charset="0"/>
              </a:rPr>
              <a:t>1</a:t>
            </a:r>
            <a:endParaRPr kumimoji="1" lang="en-US" altLang="zh-CN" sz="2400" dirty="0">
              <a:solidFill>
                <a:srgbClr val="000000"/>
              </a:solidFill>
              <a:latin typeface="Times New Roman" pitchFamily="18" charset="0"/>
            </a:endParaRPr>
          </a:p>
        </p:txBody>
      </p:sp>
      <p:sp>
        <p:nvSpPr>
          <p:cNvPr id="17423" name="Text Box 15"/>
          <p:cNvSpPr txBox="1">
            <a:spLocks noChangeArrowheads="1"/>
          </p:cNvSpPr>
          <p:nvPr/>
        </p:nvSpPr>
        <p:spPr bwMode="auto">
          <a:xfrm>
            <a:off x="4267200" y="36576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dirty="0">
                <a:solidFill>
                  <a:srgbClr val="000000"/>
                </a:solidFill>
                <a:latin typeface="Times New Roman" pitchFamily="18" charset="0"/>
              </a:rPr>
              <a:t>S</a:t>
            </a:r>
            <a:r>
              <a:rPr kumimoji="1" lang="en-US" altLang="zh-CN" sz="2400" baseline="-25000" dirty="0">
                <a:solidFill>
                  <a:srgbClr val="000000"/>
                </a:solidFill>
                <a:latin typeface="Times New Roman" pitchFamily="18" charset="0"/>
              </a:rPr>
              <a:t>2</a:t>
            </a:r>
            <a:endParaRPr kumimoji="1" lang="en-US" altLang="zh-CN" sz="2400" dirty="0">
              <a:solidFill>
                <a:srgbClr val="000000"/>
              </a:solidFill>
              <a:latin typeface="Times New Roman" pitchFamily="18" charset="0"/>
            </a:endParaRPr>
          </a:p>
        </p:txBody>
      </p:sp>
      <p:sp>
        <p:nvSpPr>
          <p:cNvPr id="17424" name="Text Box 16"/>
          <p:cNvSpPr txBox="1">
            <a:spLocks noChangeArrowheads="1"/>
          </p:cNvSpPr>
          <p:nvPr/>
        </p:nvSpPr>
        <p:spPr bwMode="auto">
          <a:xfrm>
            <a:off x="4267200" y="59436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dirty="0">
                <a:solidFill>
                  <a:srgbClr val="000000"/>
                </a:solidFill>
                <a:latin typeface="Times New Roman" pitchFamily="18" charset="0"/>
              </a:rPr>
              <a:t>S</a:t>
            </a:r>
            <a:r>
              <a:rPr kumimoji="1" lang="en-US" altLang="zh-CN" sz="2400" baseline="-25000" dirty="0">
                <a:solidFill>
                  <a:srgbClr val="000000"/>
                </a:solidFill>
                <a:latin typeface="Times New Roman" pitchFamily="18" charset="0"/>
              </a:rPr>
              <a:t>3</a:t>
            </a:r>
            <a:endParaRPr kumimoji="1" lang="en-US" altLang="zh-CN" sz="2400" dirty="0">
              <a:solidFill>
                <a:srgbClr val="000000"/>
              </a:solidFill>
              <a:latin typeface="Times New Roman" pitchFamily="18" charset="0"/>
            </a:endParaRPr>
          </a:p>
        </p:txBody>
      </p:sp>
      <p:sp>
        <p:nvSpPr>
          <p:cNvPr id="17425" name="Text Box 17"/>
          <p:cNvSpPr txBox="1">
            <a:spLocks noChangeArrowheads="1"/>
          </p:cNvSpPr>
          <p:nvPr/>
        </p:nvSpPr>
        <p:spPr bwMode="auto">
          <a:xfrm>
            <a:off x="6781800" y="58674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a:solidFill>
                  <a:srgbClr val="000000"/>
                </a:solidFill>
                <a:latin typeface="Times New Roman" pitchFamily="18" charset="0"/>
              </a:rPr>
              <a:t>S</a:t>
            </a:r>
            <a:r>
              <a:rPr kumimoji="1" lang="en-US" altLang="zh-CN" sz="2400" baseline="-25000">
                <a:solidFill>
                  <a:srgbClr val="000000"/>
                </a:solidFill>
                <a:latin typeface="Times New Roman" pitchFamily="18" charset="0"/>
              </a:rPr>
              <a:t>3</a:t>
            </a:r>
            <a:endParaRPr kumimoji="1" lang="en-US" altLang="zh-CN" sz="2400">
              <a:solidFill>
                <a:srgbClr val="000000"/>
              </a:solidFill>
              <a:latin typeface="Times New Roman" pitchFamily="18" charset="0"/>
            </a:endParaRPr>
          </a:p>
        </p:txBody>
      </p:sp>
      <p:sp>
        <p:nvSpPr>
          <p:cNvPr id="17426" name="Text Box 18"/>
          <p:cNvSpPr txBox="1">
            <a:spLocks noChangeArrowheads="1"/>
          </p:cNvSpPr>
          <p:nvPr/>
        </p:nvSpPr>
        <p:spPr bwMode="auto">
          <a:xfrm>
            <a:off x="6781800" y="42672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a:solidFill>
                  <a:srgbClr val="000000"/>
                </a:solidFill>
                <a:latin typeface="Times New Roman" pitchFamily="18" charset="0"/>
              </a:rPr>
              <a:t>S</a:t>
            </a:r>
            <a:r>
              <a:rPr kumimoji="1" lang="en-US" altLang="zh-CN" sz="2400" baseline="-25000">
                <a:solidFill>
                  <a:srgbClr val="000000"/>
                </a:solidFill>
                <a:latin typeface="Times New Roman" pitchFamily="18" charset="0"/>
              </a:rPr>
              <a:t>2</a:t>
            </a:r>
            <a:endParaRPr kumimoji="1" lang="en-US" altLang="zh-CN" sz="2400">
              <a:solidFill>
                <a:srgbClr val="000000"/>
              </a:solidFill>
              <a:latin typeface="Times New Roman" pitchFamily="18" charset="0"/>
            </a:endParaRPr>
          </a:p>
        </p:txBody>
      </p:sp>
      <p:sp>
        <p:nvSpPr>
          <p:cNvPr id="17427" name="Text Box 19"/>
          <p:cNvSpPr txBox="1">
            <a:spLocks noChangeArrowheads="1"/>
          </p:cNvSpPr>
          <p:nvPr/>
        </p:nvSpPr>
        <p:spPr bwMode="auto">
          <a:xfrm>
            <a:off x="6705600" y="26670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dirty="0">
                <a:solidFill>
                  <a:srgbClr val="000000"/>
                </a:solidFill>
                <a:latin typeface="Times New Roman" pitchFamily="18" charset="0"/>
              </a:rPr>
              <a:t>S</a:t>
            </a:r>
            <a:r>
              <a:rPr kumimoji="1" lang="en-US" altLang="zh-CN" sz="2400" baseline="-25000" dirty="0">
                <a:solidFill>
                  <a:srgbClr val="000000"/>
                </a:solidFill>
                <a:latin typeface="Times New Roman" pitchFamily="18" charset="0"/>
              </a:rPr>
              <a:t>1</a:t>
            </a:r>
            <a:endParaRPr kumimoji="1" lang="en-US" altLang="zh-CN" sz="2400" dirty="0">
              <a:solidFill>
                <a:srgbClr val="000000"/>
              </a:solidFill>
              <a:latin typeface="Times New Roman" pitchFamily="18" charset="0"/>
            </a:endParaRPr>
          </a:p>
        </p:txBody>
      </p:sp>
      <p:sp>
        <p:nvSpPr>
          <p:cNvPr id="17428" name="Text Box 20"/>
          <p:cNvSpPr txBox="1">
            <a:spLocks noChangeArrowheads="1"/>
          </p:cNvSpPr>
          <p:nvPr/>
        </p:nvSpPr>
        <p:spPr bwMode="auto">
          <a:xfrm>
            <a:off x="1905000" y="2057400"/>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a:solidFill>
                  <a:srgbClr val="000000"/>
                </a:solidFill>
                <a:latin typeface="Times New Roman" pitchFamily="18" charset="0"/>
              </a:rPr>
              <a:t>t=1</a:t>
            </a:r>
          </a:p>
        </p:txBody>
      </p:sp>
      <p:sp>
        <p:nvSpPr>
          <p:cNvPr id="17429" name="Text Box 21"/>
          <p:cNvSpPr txBox="1">
            <a:spLocks noChangeArrowheads="1"/>
          </p:cNvSpPr>
          <p:nvPr/>
        </p:nvSpPr>
        <p:spPr bwMode="auto">
          <a:xfrm>
            <a:off x="1600200" y="1676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dirty="0">
                <a:solidFill>
                  <a:srgbClr val="000000"/>
                </a:solidFill>
                <a:latin typeface="Times New Roman" pitchFamily="18" charset="0"/>
              </a:rPr>
              <a:t>  a</a:t>
            </a:r>
          </a:p>
        </p:txBody>
      </p:sp>
      <p:sp>
        <p:nvSpPr>
          <p:cNvPr id="17430" name="Text Box 22"/>
          <p:cNvSpPr txBox="1">
            <a:spLocks noChangeArrowheads="1"/>
          </p:cNvSpPr>
          <p:nvPr/>
        </p:nvSpPr>
        <p:spPr bwMode="auto">
          <a:xfrm>
            <a:off x="3962400" y="1676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dirty="0">
                <a:solidFill>
                  <a:srgbClr val="000000"/>
                </a:solidFill>
                <a:latin typeface="Times New Roman" pitchFamily="18" charset="0"/>
              </a:rPr>
              <a:t>  a</a:t>
            </a:r>
          </a:p>
        </p:txBody>
      </p:sp>
      <p:sp>
        <p:nvSpPr>
          <p:cNvPr id="17431" name="Text Box 23"/>
          <p:cNvSpPr txBox="1">
            <a:spLocks noChangeArrowheads="1"/>
          </p:cNvSpPr>
          <p:nvPr/>
        </p:nvSpPr>
        <p:spPr bwMode="auto">
          <a:xfrm>
            <a:off x="4267200" y="1981200"/>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a:solidFill>
                  <a:srgbClr val="000000"/>
                </a:solidFill>
                <a:latin typeface="Times New Roman" pitchFamily="18" charset="0"/>
              </a:rPr>
              <a:t>t=2</a:t>
            </a:r>
          </a:p>
        </p:txBody>
      </p:sp>
      <p:sp>
        <p:nvSpPr>
          <p:cNvPr id="17432" name="Text Box 24"/>
          <p:cNvSpPr txBox="1">
            <a:spLocks noChangeArrowheads="1"/>
          </p:cNvSpPr>
          <p:nvPr/>
        </p:nvSpPr>
        <p:spPr bwMode="auto">
          <a:xfrm>
            <a:off x="6705600" y="1981200"/>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a:solidFill>
                  <a:srgbClr val="000000"/>
                </a:solidFill>
                <a:latin typeface="Times New Roman" pitchFamily="18" charset="0"/>
              </a:rPr>
              <a:t>t=2</a:t>
            </a:r>
          </a:p>
        </p:txBody>
      </p:sp>
      <p:sp>
        <p:nvSpPr>
          <p:cNvPr id="17433" name="Text Box 25"/>
          <p:cNvSpPr txBox="1">
            <a:spLocks noChangeArrowheads="1"/>
          </p:cNvSpPr>
          <p:nvPr/>
        </p:nvSpPr>
        <p:spPr bwMode="auto">
          <a:xfrm>
            <a:off x="6400800" y="1676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dirty="0">
                <a:solidFill>
                  <a:srgbClr val="000000"/>
                </a:solidFill>
                <a:latin typeface="Times New Roman" pitchFamily="18" charset="0"/>
              </a:rPr>
              <a:t>  b</a:t>
            </a:r>
          </a:p>
        </p:txBody>
      </p:sp>
      <p:sp>
        <p:nvSpPr>
          <p:cNvPr id="17434" name="Line 26"/>
          <p:cNvSpPr>
            <a:spLocks noChangeShapeType="1"/>
          </p:cNvSpPr>
          <p:nvPr/>
        </p:nvSpPr>
        <p:spPr bwMode="auto">
          <a:xfrm>
            <a:off x="2057400" y="2590800"/>
            <a:ext cx="22860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17435" name="Line 27"/>
          <p:cNvSpPr>
            <a:spLocks noChangeShapeType="1"/>
          </p:cNvSpPr>
          <p:nvPr/>
        </p:nvSpPr>
        <p:spPr bwMode="auto">
          <a:xfrm>
            <a:off x="2057400" y="4191000"/>
            <a:ext cx="22860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17436" name="Line 28"/>
          <p:cNvSpPr>
            <a:spLocks noChangeShapeType="1"/>
          </p:cNvSpPr>
          <p:nvPr/>
        </p:nvSpPr>
        <p:spPr bwMode="auto">
          <a:xfrm>
            <a:off x="2057400" y="2590800"/>
            <a:ext cx="2209800" cy="1524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17437" name="Line 29"/>
          <p:cNvSpPr>
            <a:spLocks noChangeShapeType="1"/>
          </p:cNvSpPr>
          <p:nvPr/>
        </p:nvSpPr>
        <p:spPr bwMode="auto">
          <a:xfrm>
            <a:off x="2057400" y="4191000"/>
            <a:ext cx="2286000" cy="1600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17438" name="Line 30"/>
          <p:cNvSpPr>
            <a:spLocks noChangeShapeType="1"/>
          </p:cNvSpPr>
          <p:nvPr/>
        </p:nvSpPr>
        <p:spPr bwMode="auto">
          <a:xfrm>
            <a:off x="2057400" y="2590800"/>
            <a:ext cx="2209800" cy="3124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17439" name="Line 31"/>
          <p:cNvSpPr>
            <a:spLocks noChangeShapeType="1"/>
          </p:cNvSpPr>
          <p:nvPr/>
        </p:nvSpPr>
        <p:spPr bwMode="auto">
          <a:xfrm>
            <a:off x="4572000" y="2590800"/>
            <a:ext cx="22860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17440" name="Line 32"/>
          <p:cNvSpPr>
            <a:spLocks noChangeShapeType="1"/>
          </p:cNvSpPr>
          <p:nvPr/>
        </p:nvSpPr>
        <p:spPr bwMode="auto">
          <a:xfrm>
            <a:off x="4572000" y="4191000"/>
            <a:ext cx="22098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17441" name="Line 33"/>
          <p:cNvSpPr>
            <a:spLocks noChangeShapeType="1"/>
          </p:cNvSpPr>
          <p:nvPr/>
        </p:nvSpPr>
        <p:spPr bwMode="auto">
          <a:xfrm>
            <a:off x="4572000" y="2590800"/>
            <a:ext cx="2133600" cy="1524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17442" name="Line 34"/>
          <p:cNvSpPr>
            <a:spLocks noChangeShapeType="1"/>
          </p:cNvSpPr>
          <p:nvPr/>
        </p:nvSpPr>
        <p:spPr bwMode="auto">
          <a:xfrm>
            <a:off x="4572000" y="4191000"/>
            <a:ext cx="2286000" cy="1524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17443" name="Line 35"/>
          <p:cNvSpPr>
            <a:spLocks noChangeShapeType="1"/>
          </p:cNvSpPr>
          <p:nvPr/>
        </p:nvSpPr>
        <p:spPr bwMode="auto">
          <a:xfrm>
            <a:off x="4572000" y="2590800"/>
            <a:ext cx="2362200" cy="3124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17444" name="Text Box 36"/>
          <p:cNvSpPr txBox="1">
            <a:spLocks noChangeArrowheads="1"/>
          </p:cNvSpPr>
          <p:nvPr/>
        </p:nvSpPr>
        <p:spPr bwMode="auto">
          <a:xfrm>
            <a:off x="533400" y="685800"/>
            <a:ext cx="6172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eaLnBrk="1" hangingPunct="1">
              <a:defRPr sz="3600" b="1">
                <a:latin typeface="楷体_GB2312" pitchFamily="49" charset="-122"/>
                <a:ea typeface="楷体_GB2312" pitchFamily="49" charset="-122"/>
                <a:cs typeface="+mj-cs"/>
              </a:defRPr>
            </a:lvl1pPr>
            <a:lvl2pPr algn="l" eaLnBrk="0" hangingPunct="0">
              <a:defRPr sz="3800">
                <a:solidFill>
                  <a:schemeClr val="tx2"/>
                </a:solidFill>
                <a:ea typeface="宋体" pitchFamily="2" charset="-122"/>
              </a:defRPr>
            </a:lvl2pPr>
            <a:lvl3pPr algn="l" eaLnBrk="0" hangingPunct="0">
              <a:defRPr sz="3800">
                <a:solidFill>
                  <a:schemeClr val="tx2"/>
                </a:solidFill>
                <a:ea typeface="宋体" pitchFamily="2" charset="-122"/>
              </a:defRPr>
            </a:lvl3pPr>
            <a:lvl4pPr algn="l" eaLnBrk="0" hangingPunct="0">
              <a:defRPr sz="3800">
                <a:solidFill>
                  <a:schemeClr val="tx2"/>
                </a:solidFill>
                <a:ea typeface="宋体" pitchFamily="2" charset="-122"/>
              </a:defRPr>
            </a:lvl4pPr>
            <a:lvl5pPr algn="l" eaLnBrk="0" hangingPunct="0">
              <a:defRPr sz="3800">
                <a:solidFill>
                  <a:schemeClr val="tx2"/>
                </a:solidFill>
                <a:ea typeface="宋体" pitchFamily="2" charset="-122"/>
              </a:defRPr>
            </a:lvl5pPr>
            <a:lvl6pPr marL="457200" fontAlgn="base">
              <a:spcBef>
                <a:spcPct val="0"/>
              </a:spcBef>
              <a:spcAft>
                <a:spcPct val="0"/>
              </a:spcAft>
              <a:defRPr sz="3800">
                <a:solidFill>
                  <a:schemeClr val="tx2"/>
                </a:solidFill>
                <a:ea typeface="宋体" pitchFamily="2" charset="-122"/>
              </a:defRPr>
            </a:lvl6pPr>
            <a:lvl7pPr marL="914400" fontAlgn="base">
              <a:spcBef>
                <a:spcPct val="0"/>
              </a:spcBef>
              <a:spcAft>
                <a:spcPct val="0"/>
              </a:spcAft>
              <a:defRPr sz="3800">
                <a:solidFill>
                  <a:schemeClr val="tx2"/>
                </a:solidFill>
                <a:ea typeface="宋体" pitchFamily="2" charset="-122"/>
              </a:defRPr>
            </a:lvl7pPr>
            <a:lvl8pPr marL="1371600" fontAlgn="base">
              <a:spcBef>
                <a:spcPct val="0"/>
              </a:spcBef>
              <a:spcAft>
                <a:spcPct val="0"/>
              </a:spcAft>
              <a:defRPr sz="3800">
                <a:solidFill>
                  <a:schemeClr val="tx2"/>
                </a:solidFill>
                <a:ea typeface="宋体" pitchFamily="2" charset="-122"/>
              </a:defRPr>
            </a:lvl8pPr>
            <a:lvl9pPr marL="1828800" fontAlgn="base">
              <a:spcBef>
                <a:spcPct val="0"/>
              </a:spcBef>
              <a:spcAft>
                <a:spcPct val="0"/>
              </a:spcAft>
              <a:defRPr sz="3800">
                <a:solidFill>
                  <a:schemeClr val="tx2"/>
                </a:solidFill>
                <a:ea typeface="宋体" pitchFamily="2" charset="-122"/>
              </a:defRPr>
            </a:lvl9pPr>
          </a:lstStyle>
          <a:p>
            <a:pPr fontAlgn="base">
              <a:spcBef>
                <a:spcPct val="0"/>
              </a:spcBef>
              <a:spcAft>
                <a:spcPct val="0"/>
              </a:spcAft>
            </a:pPr>
            <a:r>
              <a:rPr lang="zh-CN" altLang="en-US" dirty="0">
                <a:solidFill>
                  <a:srgbClr val="000000"/>
                </a:solidFill>
              </a:rPr>
              <a:t>计算前向变量的示意图：</a:t>
            </a:r>
          </a:p>
        </p:txBody>
      </p:sp>
    </p:spTree>
    <p:extLst>
      <p:ext uri="{BB962C8B-B14F-4D97-AF65-F5344CB8AC3E}">
        <p14:creationId xmlns:p14="http://schemas.microsoft.com/office/powerpoint/2010/main" val="2454916943"/>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线性分类器</a:t>
            </a:r>
            <a:endParaRPr lang="zh-CN" altLang="en-US" dirty="0"/>
          </a:p>
        </p:txBody>
      </p:sp>
      <p:sp>
        <p:nvSpPr>
          <p:cNvPr id="3" name="内容占位符 2"/>
          <p:cNvSpPr>
            <a:spLocks noGrp="1"/>
          </p:cNvSpPr>
          <p:nvPr>
            <p:ph idx="1"/>
          </p:nvPr>
        </p:nvSpPr>
        <p:spPr/>
        <p:txBody>
          <a:bodyPr>
            <a:normAutofit/>
          </a:bodyPr>
          <a:lstStyle/>
          <a:p>
            <a:r>
              <a:rPr lang="zh-CN" altLang="en-US" sz="2800" b="1" dirty="0" smtClean="0">
                <a:latin typeface="华文楷体" pitchFamily="2" charset="-122"/>
                <a:ea typeface="华文楷体" pitchFamily="2" charset="-122"/>
              </a:rPr>
              <a:t>两类问题</a:t>
            </a:r>
            <a:endParaRPr lang="zh-CN" altLang="en-US" sz="2800" b="1" dirty="0">
              <a:latin typeface="华文楷体" pitchFamily="2" charset="-122"/>
              <a:ea typeface="华文楷体" pitchFamily="2"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1" y="2204864"/>
            <a:ext cx="7920879" cy="39772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灯片编号占位符 4"/>
          <p:cNvSpPr>
            <a:spLocks noGrp="1"/>
          </p:cNvSpPr>
          <p:nvPr>
            <p:ph type="sldNum" sz="quarter" idx="12"/>
          </p:nvPr>
        </p:nvSpPr>
        <p:spPr/>
        <p:txBody>
          <a:bodyPr/>
          <a:lstStyle/>
          <a:p>
            <a:fld id="{0C913308-F349-4B6D-A68A-DD1791B4A57B}" type="slidenum">
              <a:rPr lang="zh-CN" altLang="en-US" smtClean="0"/>
              <a:t>7</a:t>
            </a:fld>
            <a:endParaRPr lang="zh-CN" altLang="en-US"/>
          </a:p>
        </p:txBody>
      </p:sp>
    </p:spTree>
    <p:extLst>
      <p:ext uri="{BB962C8B-B14F-4D97-AF65-F5344CB8AC3E}">
        <p14:creationId xmlns:p14="http://schemas.microsoft.com/office/powerpoint/2010/main" val="419350498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34" name="Object 2">
            <a:hlinkClick r:id="" action="ppaction://hlinkshowjump?jump=previousslide"/>
          </p:cNvPr>
          <p:cNvGraphicFramePr>
            <a:graphicFrameLocks noChangeAspect="1"/>
          </p:cNvGraphicFramePr>
          <p:nvPr>
            <p:extLst/>
          </p:nvPr>
        </p:nvGraphicFramePr>
        <p:xfrm>
          <a:off x="990600" y="358775"/>
          <a:ext cx="2209800" cy="936625"/>
        </p:xfrm>
        <a:graphic>
          <a:graphicData uri="http://schemas.openxmlformats.org/presentationml/2006/ole">
            <mc:AlternateContent xmlns:mc="http://schemas.openxmlformats.org/markup-compatibility/2006">
              <mc:Choice xmlns:v="urn:schemas-microsoft-com:vml" Requires="v">
                <p:oleObj spid="_x0000_s20491" name="Equation" r:id="rId3" imgW="1256755" imgH="533169" progId="Equation.DSMT4">
                  <p:embed/>
                </p:oleObj>
              </mc:Choice>
              <mc:Fallback>
                <p:oleObj name="Equation" r:id="rId3" imgW="1256755" imgH="53316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358775"/>
                        <a:ext cx="2209800"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35" name="Object 3"/>
          <p:cNvGraphicFramePr>
            <a:graphicFrameLocks noChangeAspect="1"/>
          </p:cNvGraphicFramePr>
          <p:nvPr>
            <p:extLst/>
          </p:nvPr>
        </p:nvGraphicFramePr>
        <p:xfrm>
          <a:off x="3581400" y="358775"/>
          <a:ext cx="2276475" cy="936625"/>
        </p:xfrm>
        <a:graphic>
          <a:graphicData uri="http://schemas.openxmlformats.org/presentationml/2006/ole">
            <mc:AlternateContent xmlns:mc="http://schemas.openxmlformats.org/markup-compatibility/2006">
              <mc:Choice xmlns:v="urn:schemas-microsoft-com:vml" Requires="v">
                <p:oleObj spid="_x0000_s20492" name="Equation" r:id="rId5" imgW="1295400" imgH="533400" progId="Equation.DSMT4">
                  <p:embed/>
                </p:oleObj>
              </mc:Choice>
              <mc:Fallback>
                <p:oleObj name="Equation" r:id="rId5" imgW="1295400" imgH="5334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1400" y="358775"/>
                        <a:ext cx="2276475"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36" name="Object 4"/>
          <p:cNvGraphicFramePr>
            <a:graphicFrameLocks noChangeAspect="1"/>
          </p:cNvGraphicFramePr>
          <p:nvPr>
            <p:extLst/>
          </p:nvPr>
        </p:nvGraphicFramePr>
        <p:xfrm>
          <a:off x="6249987" y="347662"/>
          <a:ext cx="1293813" cy="490538"/>
        </p:xfrm>
        <a:graphic>
          <a:graphicData uri="http://schemas.openxmlformats.org/presentationml/2006/ole">
            <mc:AlternateContent xmlns:mc="http://schemas.openxmlformats.org/markup-compatibility/2006">
              <mc:Choice xmlns:v="urn:schemas-microsoft-com:vml" Requires="v">
                <p:oleObj spid="_x0000_s20493" name="Equation" r:id="rId7" imgW="736600" imgH="279400" progId="Equation.DSMT4">
                  <p:embed/>
                </p:oleObj>
              </mc:Choice>
              <mc:Fallback>
                <p:oleObj name="Equation" r:id="rId7" imgW="736600" imgH="2794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9987" y="347662"/>
                        <a:ext cx="1293813"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44" name="Text Box 12"/>
          <p:cNvSpPr txBox="1">
            <a:spLocks noChangeArrowheads="1"/>
          </p:cNvSpPr>
          <p:nvPr/>
        </p:nvSpPr>
        <p:spPr bwMode="auto">
          <a:xfrm>
            <a:off x="152400" y="304800"/>
            <a:ext cx="3276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fontAlgn="base" hangingPunct="1">
              <a:spcBef>
                <a:spcPct val="50000"/>
              </a:spcBef>
              <a:spcAft>
                <a:spcPct val="0"/>
              </a:spcAft>
            </a:pPr>
            <a:r>
              <a:rPr kumimoji="1" lang="en-US" altLang="zh-CN" sz="3200" dirty="0">
                <a:solidFill>
                  <a:srgbClr val="FF0000"/>
                </a:solidFill>
                <a:latin typeface="Times New Roman" pitchFamily="18" charset="0"/>
              </a:rPr>
              <a:t>t=1</a:t>
            </a:r>
          </a:p>
        </p:txBody>
      </p:sp>
      <p:pic>
        <p:nvPicPr>
          <p:cNvPr id="15"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000" y="1447800"/>
            <a:ext cx="8229600" cy="26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Oval 2"/>
          <p:cNvSpPr>
            <a:spLocks noChangeArrowheads="1"/>
          </p:cNvSpPr>
          <p:nvPr/>
        </p:nvSpPr>
        <p:spPr bwMode="auto">
          <a:xfrm>
            <a:off x="4419600" y="2514600"/>
            <a:ext cx="152400" cy="152400"/>
          </a:xfrm>
          <a:prstGeom prst="ellipse">
            <a:avLst/>
          </a:prstGeom>
          <a:solidFill>
            <a:srgbClr val="FFFF00"/>
          </a:solidFill>
          <a:ln w="222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a:solidFill>
                <a:srgbClr val="000000"/>
              </a:solidFill>
              <a:latin typeface="Times New Roman" pitchFamily="18" charset="0"/>
            </a:endParaRPr>
          </a:p>
        </p:txBody>
      </p:sp>
      <p:sp>
        <p:nvSpPr>
          <p:cNvPr id="17" name="Oval 3"/>
          <p:cNvSpPr>
            <a:spLocks noChangeArrowheads="1"/>
          </p:cNvSpPr>
          <p:nvPr/>
        </p:nvSpPr>
        <p:spPr bwMode="auto">
          <a:xfrm>
            <a:off x="1905000" y="2514600"/>
            <a:ext cx="152400" cy="152400"/>
          </a:xfrm>
          <a:prstGeom prst="ellipse">
            <a:avLst/>
          </a:prstGeom>
          <a:solidFill>
            <a:srgbClr val="FFFF00"/>
          </a:solidFill>
          <a:ln w="222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18" name="Oval 4"/>
          <p:cNvSpPr>
            <a:spLocks noChangeArrowheads="1"/>
          </p:cNvSpPr>
          <p:nvPr/>
        </p:nvSpPr>
        <p:spPr bwMode="auto">
          <a:xfrm>
            <a:off x="6934200" y="2514600"/>
            <a:ext cx="152400" cy="152400"/>
          </a:xfrm>
          <a:prstGeom prst="ellipse">
            <a:avLst/>
          </a:prstGeom>
          <a:solidFill>
            <a:srgbClr val="FFFF00"/>
          </a:solidFill>
          <a:ln w="222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19" name="Oval 5"/>
          <p:cNvSpPr>
            <a:spLocks noChangeArrowheads="1"/>
          </p:cNvSpPr>
          <p:nvPr/>
        </p:nvSpPr>
        <p:spPr bwMode="auto">
          <a:xfrm>
            <a:off x="4419600" y="4114800"/>
            <a:ext cx="152400" cy="152400"/>
          </a:xfrm>
          <a:prstGeom prst="ellipse">
            <a:avLst/>
          </a:prstGeom>
          <a:solidFill>
            <a:srgbClr val="FFFF00"/>
          </a:solidFill>
          <a:ln w="222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a:solidFill>
                <a:srgbClr val="000000"/>
              </a:solidFill>
              <a:latin typeface="Times New Roman" pitchFamily="18" charset="0"/>
            </a:endParaRPr>
          </a:p>
        </p:txBody>
      </p:sp>
      <p:sp>
        <p:nvSpPr>
          <p:cNvPr id="20" name="Oval 6"/>
          <p:cNvSpPr>
            <a:spLocks noChangeArrowheads="1"/>
          </p:cNvSpPr>
          <p:nvPr/>
        </p:nvSpPr>
        <p:spPr bwMode="auto">
          <a:xfrm>
            <a:off x="1905000" y="4114800"/>
            <a:ext cx="152400" cy="152400"/>
          </a:xfrm>
          <a:prstGeom prst="ellipse">
            <a:avLst/>
          </a:prstGeom>
          <a:solidFill>
            <a:srgbClr val="FFFF00"/>
          </a:solidFill>
          <a:ln w="222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21" name="Oval 7"/>
          <p:cNvSpPr>
            <a:spLocks noChangeArrowheads="1"/>
          </p:cNvSpPr>
          <p:nvPr/>
        </p:nvSpPr>
        <p:spPr bwMode="auto">
          <a:xfrm>
            <a:off x="6934200" y="4114800"/>
            <a:ext cx="152400" cy="152400"/>
          </a:xfrm>
          <a:prstGeom prst="ellipse">
            <a:avLst/>
          </a:prstGeom>
          <a:solidFill>
            <a:srgbClr val="FFFF00"/>
          </a:solidFill>
          <a:ln w="222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22" name="Oval 8"/>
          <p:cNvSpPr>
            <a:spLocks noChangeArrowheads="1"/>
          </p:cNvSpPr>
          <p:nvPr/>
        </p:nvSpPr>
        <p:spPr bwMode="auto">
          <a:xfrm>
            <a:off x="4419600" y="5791200"/>
            <a:ext cx="152400" cy="152400"/>
          </a:xfrm>
          <a:prstGeom prst="ellipse">
            <a:avLst/>
          </a:prstGeom>
          <a:solidFill>
            <a:srgbClr val="FFFF00"/>
          </a:solidFill>
          <a:ln w="222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a:solidFill>
                <a:srgbClr val="000000"/>
              </a:solidFill>
              <a:latin typeface="Times New Roman" pitchFamily="18" charset="0"/>
            </a:endParaRPr>
          </a:p>
        </p:txBody>
      </p:sp>
      <p:sp>
        <p:nvSpPr>
          <p:cNvPr id="23" name="Oval 9"/>
          <p:cNvSpPr>
            <a:spLocks noChangeArrowheads="1"/>
          </p:cNvSpPr>
          <p:nvPr/>
        </p:nvSpPr>
        <p:spPr bwMode="auto">
          <a:xfrm>
            <a:off x="1905000" y="5791200"/>
            <a:ext cx="152400" cy="152400"/>
          </a:xfrm>
          <a:prstGeom prst="ellipse">
            <a:avLst/>
          </a:prstGeom>
          <a:solidFill>
            <a:srgbClr val="FFFF00"/>
          </a:solidFill>
          <a:ln w="222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24" name="Oval 10"/>
          <p:cNvSpPr>
            <a:spLocks noChangeArrowheads="1"/>
          </p:cNvSpPr>
          <p:nvPr/>
        </p:nvSpPr>
        <p:spPr bwMode="auto">
          <a:xfrm>
            <a:off x="6934200" y="5791200"/>
            <a:ext cx="152400" cy="152400"/>
          </a:xfrm>
          <a:prstGeom prst="ellipse">
            <a:avLst/>
          </a:prstGeom>
          <a:solidFill>
            <a:srgbClr val="FFFF00"/>
          </a:solidFill>
          <a:ln w="222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25" name="Text Box 11"/>
          <p:cNvSpPr txBox="1">
            <a:spLocks noChangeArrowheads="1"/>
          </p:cNvSpPr>
          <p:nvPr/>
        </p:nvSpPr>
        <p:spPr bwMode="auto">
          <a:xfrm>
            <a:off x="1447800" y="23622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dirty="0">
                <a:solidFill>
                  <a:srgbClr val="000000"/>
                </a:solidFill>
                <a:latin typeface="Times New Roman" pitchFamily="18" charset="0"/>
              </a:rPr>
              <a:t>S</a:t>
            </a:r>
            <a:r>
              <a:rPr kumimoji="1" lang="en-US" altLang="zh-CN" sz="2400" baseline="-25000" dirty="0">
                <a:solidFill>
                  <a:srgbClr val="000000"/>
                </a:solidFill>
                <a:latin typeface="Times New Roman" pitchFamily="18" charset="0"/>
              </a:rPr>
              <a:t>1</a:t>
            </a:r>
            <a:endParaRPr kumimoji="1" lang="en-US" altLang="zh-CN" sz="2400" dirty="0">
              <a:solidFill>
                <a:srgbClr val="000000"/>
              </a:solidFill>
              <a:latin typeface="Times New Roman" pitchFamily="18" charset="0"/>
            </a:endParaRPr>
          </a:p>
        </p:txBody>
      </p:sp>
      <p:sp>
        <p:nvSpPr>
          <p:cNvPr id="26" name="Text Box 12"/>
          <p:cNvSpPr txBox="1">
            <a:spLocks noChangeArrowheads="1"/>
          </p:cNvSpPr>
          <p:nvPr/>
        </p:nvSpPr>
        <p:spPr bwMode="auto">
          <a:xfrm>
            <a:off x="1447800" y="39624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dirty="0">
                <a:solidFill>
                  <a:srgbClr val="000000"/>
                </a:solidFill>
                <a:latin typeface="Times New Roman" pitchFamily="18" charset="0"/>
              </a:rPr>
              <a:t>S</a:t>
            </a:r>
            <a:r>
              <a:rPr kumimoji="1" lang="en-US" altLang="zh-CN" sz="2400" baseline="-25000" dirty="0">
                <a:solidFill>
                  <a:srgbClr val="000000"/>
                </a:solidFill>
                <a:latin typeface="Times New Roman" pitchFamily="18" charset="0"/>
              </a:rPr>
              <a:t>2</a:t>
            </a:r>
            <a:endParaRPr kumimoji="1" lang="en-US" altLang="zh-CN" sz="2400" dirty="0">
              <a:solidFill>
                <a:srgbClr val="000000"/>
              </a:solidFill>
              <a:latin typeface="Times New Roman" pitchFamily="18" charset="0"/>
            </a:endParaRPr>
          </a:p>
        </p:txBody>
      </p:sp>
      <p:sp>
        <p:nvSpPr>
          <p:cNvPr id="27" name="Text Box 13"/>
          <p:cNvSpPr txBox="1">
            <a:spLocks noChangeArrowheads="1"/>
          </p:cNvSpPr>
          <p:nvPr/>
        </p:nvSpPr>
        <p:spPr bwMode="auto">
          <a:xfrm>
            <a:off x="1447800" y="55626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dirty="0">
                <a:solidFill>
                  <a:srgbClr val="000000"/>
                </a:solidFill>
                <a:latin typeface="Times New Roman" pitchFamily="18" charset="0"/>
              </a:rPr>
              <a:t>S</a:t>
            </a:r>
            <a:r>
              <a:rPr kumimoji="1" lang="en-US" altLang="zh-CN" sz="2400" baseline="-25000" dirty="0">
                <a:solidFill>
                  <a:srgbClr val="000000"/>
                </a:solidFill>
                <a:latin typeface="Times New Roman" pitchFamily="18" charset="0"/>
              </a:rPr>
              <a:t>3</a:t>
            </a:r>
            <a:endParaRPr kumimoji="1" lang="en-US" altLang="zh-CN" sz="2400" dirty="0">
              <a:solidFill>
                <a:srgbClr val="000000"/>
              </a:solidFill>
              <a:latin typeface="Times New Roman" pitchFamily="18" charset="0"/>
            </a:endParaRPr>
          </a:p>
        </p:txBody>
      </p:sp>
      <p:sp>
        <p:nvSpPr>
          <p:cNvPr id="28" name="Text Box 14"/>
          <p:cNvSpPr txBox="1">
            <a:spLocks noChangeArrowheads="1"/>
          </p:cNvSpPr>
          <p:nvPr/>
        </p:nvSpPr>
        <p:spPr bwMode="auto">
          <a:xfrm>
            <a:off x="4267200" y="26670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dirty="0">
                <a:solidFill>
                  <a:srgbClr val="000000"/>
                </a:solidFill>
                <a:latin typeface="Times New Roman" pitchFamily="18" charset="0"/>
              </a:rPr>
              <a:t>S</a:t>
            </a:r>
            <a:r>
              <a:rPr kumimoji="1" lang="en-US" altLang="zh-CN" sz="2400" baseline="-25000" dirty="0">
                <a:solidFill>
                  <a:srgbClr val="000000"/>
                </a:solidFill>
                <a:latin typeface="Times New Roman" pitchFamily="18" charset="0"/>
              </a:rPr>
              <a:t>1</a:t>
            </a:r>
            <a:endParaRPr kumimoji="1" lang="en-US" altLang="zh-CN" sz="2400" dirty="0">
              <a:solidFill>
                <a:srgbClr val="000000"/>
              </a:solidFill>
              <a:latin typeface="Times New Roman" pitchFamily="18" charset="0"/>
            </a:endParaRPr>
          </a:p>
        </p:txBody>
      </p:sp>
      <p:sp>
        <p:nvSpPr>
          <p:cNvPr id="29" name="Text Box 15"/>
          <p:cNvSpPr txBox="1">
            <a:spLocks noChangeArrowheads="1"/>
          </p:cNvSpPr>
          <p:nvPr/>
        </p:nvSpPr>
        <p:spPr bwMode="auto">
          <a:xfrm>
            <a:off x="4267200" y="36576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dirty="0">
                <a:solidFill>
                  <a:srgbClr val="000000"/>
                </a:solidFill>
                <a:latin typeface="Times New Roman" pitchFamily="18" charset="0"/>
              </a:rPr>
              <a:t>S</a:t>
            </a:r>
            <a:r>
              <a:rPr kumimoji="1" lang="en-US" altLang="zh-CN" sz="2400" baseline="-25000" dirty="0">
                <a:solidFill>
                  <a:srgbClr val="000000"/>
                </a:solidFill>
                <a:latin typeface="Times New Roman" pitchFamily="18" charset="0"/>
              </a:rPr>
              <a:t>2</a:t>
            </a:r>
            <a:endParaRPr kumimoji="1" lang="en-US" altLang="zh-CN" sz="2400" dirty="0">
              <a:solidFill>
                <a:srgbClr val="000000"/>
              </a:solidFill>
              <a:latin typeface="Times New Roman" pitchFamily="18" charset="0"/>
            </a:endParaRPr>
          </a:p>
        </p:txBody>
      </p:sp>
      <p:sp>
        <p:nvSpPr>
          <p:cNvPr id="30" name="Text Box 16"/>
          <p:cNvSpPr txBox="1">
            <a:spLocks noChangeArrowheads="1"/>
          </p:cNvSpPr>
          <p:nvPr/>
        </p:nvSpPr>
        <p:spPr bwMode="auto">
          <a:xfrm>
            <a:off x="4267200" y="59436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dirty="0">
                <a:solidFill>
                  <a:srgbClr val="000000"/>
                </a:solidFill>
                <a:latin typeface="Times New Roman" pitchFamily="18" charset="0"/>
              </a:rPr>
              <a:t>S</a:t>
            </a:r>
            <a:r>
              <a:rPr kumimoji="1" lang="en-US" altLang="zh-CN" sz="2400" baseline="-25000" dirty="0">
                <a:solidFill>
                  <a:srgbClr val="000000"/>
                </a:solidFill>
                <a:latin typeface="Times New Roman" pitchFamily="18" charset="0"/>
              </a:rPr>
              <a:t>3</a:t>
            </a:r>
            <a:endParaRPr kumimoji="1" lang="en-US" altLang="zh-CN" sz="2400" dirty="0">
              <a:solidFill>
                <a:srgbClr val="000000"/>
              </a:solidFill>
              <a:latin typeface="Times New Roman" pitchFamily="18" charset="0"/>
            </a:endParaRPr>
          </a:p>
        </p:txBody>
      </p:sp>
      <p:sp>
        <p:nvSpPr>
          <p:cNvPr id="31" name="Text Box 17"/>
          <p:cNvSpPr txBox="1">
            <a:spLocks noChangeArrowheads="1"/>
          </p:cNvSpPr>
          <p:nvPr/>
        </p:nvSpPr>
        <p:spPr bwMode="auto">
          <a:xfrm>
            <a:off x="6781800" y="58674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a:solidFill>
                  <a:srgbClr val="000000"/>
                </a:solidFill>
                <a:latin typeface="Times New Roman" pitchFamily="18" charset="0"/>
              </a:rPr>
              <a:t>S</a:t>
            </a:r>
            <a:r>
              <a:rPr kumimoji="1" lang="en-US" altLang="zh-CN" sz="2400" baseline="-25000">
                <a:solidFill>
                  <a:srgbClr val="000000"/>
                </a:solidFill>
                <a:latin typeface="Times New Roman" pitchFamily="18" charset="0"/>
              </a:rPr>
              <a:t>3</a:t>
            </a:r>
            <a:endParaRPr kumimoji="1" lang="en-US" altLang="zh-CN" sz="2400">
              <a:solidFill>
                <a:srgbClr val="000000"/>
              </a:solidFill>
              <a:latin typeface="Times New Roman" pitchFamily="18" charset="0"/>
            </a:endParaRPr>
          </a:p>
        </p:txBody>
      </p:sp>
      <p:sp>
        <p:nvSpPr>
          <p:cNvPr id="32" name="Text Box 18"/>
          <p:cNvSpPr txBox="1">
            <a:spLocks noChangeArrowheads="1"/>
          </p:cNvSpPr>
          <p:nvPr/>
        </p:nvSpPr>
        <p:spPr bwMode="auto">
          <a:xfrm>
            <a:off x="6781800" y="42672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a:solidFill>
                  <a:srgbClr val="000000"/>
                </a:solidFill>
                <a:latin typeface="Times New Roman" pitchFamily="18" charset="0"/>
              </a:rPr>
              <a:t>S</a:t>
            </a:r>
            <a:r>
              <a:rPr kumimoji="1" lang="en-US" altLang="zh-CN" sz="2400" baseline="-25000">
                <a:solidFill>
                  <a:srgbClr val="000000"/>
                </a:solidFill>
                <a:latin typeface="Times New Roman" pitchFamily="18" charset="0"/>
              </a:rPr>
              <a:t>2</a:t>
            </a:r>
            <a:endParaRPr kumimoji="1" lang="en-US" altLang="zh-CN" sz="2400">
              <a:solidFill>
                <a:srgbClr val="000000"/>
              </a:solidFill>
              <a:latin typeface="Times New Roman" pitchFamily="18" charset="0"/>
            </a:endParaRPr>
          </a:p>
        </p:txBody>
      </p:sp>
      <p:sp>
        <p:nvSpPr>
          <p:cNvPr id="33" name="Text Box 19"/>
          <p:cNvSpPr txBox="1">
            <a:spLocks noChangeArrowheads="1"/>
          </p:cNvSpPr>
          <p:nvPr/>
        </p:nvSpPr>
        <p:spPr bwMode="auto">
          <a:xfrm>
            <a:off x="6705600" y="26670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dirty="0">
                <a:solidFill>
                  <a:srgbClr val="000000"/>
                </a:solidFill>
                <a:latin typeface="Times New Roman" pitchFamily="18" charset="0"/>
              </a:rPr>
              <a:t>S</a:t>
            </a:r>
            <a:r>
              <a:rPr kumimoji="1" lang="en-US" altLang="zh-CN" sz="2400" baseline="-25000" dirty="0">
                <a:solidFill>
                  <a:srgbClr val="000000"/>
                </a:solidFill>
                <a:latin typeface="Times New Roman" pitchFamily="18" charset="0"/>
              </a:rPr>
              <a:t>1</a:t>
            </a:r>
            <a:endParaRPr kumimoji="1" lang="en-US" altLang="zh-CN" sz="2400" dirty="0">
              <a:solidFill>
                <a:srgbClr val="000000"/>
              </a:solidFill>
              <a:latin typeface="Times New Roman" pitchFamily="18" charset="0"/>
            </a:endParaRPr>
          </a:p>
        </p:txBody>
      </p:sp>
      <p:sp>
        <p:nvSpPr>
          <p:cNvPr id="34" name="Text Box 20"/>
          <p:cNvSpPr txBox="1">
            <a:spLocks noChangeArrowheads="1"/>
          </p:cNvSpPr>
          <p:nvPr/>
        </p:nvSpPr>
        <p:spPr bwMode="auto">
          <a:xfrm>
            <a:off x="1905000" y="2057400"/>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a:solidFill>
                  <a:srgbClr val="000000"/>
                </a:solidFill>
                <a:latin typeface="Times New Roman" pitchFamily="18" charset="0"/>
              </a:rPr>
              <a:t>t=1</a:t>
            </a:r>
          </a:p>
        </p:txBody>
      </p:sp>
      <p:sp>
        <p:nvSpPr>
          <p:cNvPr id="35" name="Text Box 21"/>
          <p:cNvSpPr txBox="1">
            <a:spLocks noChangeArrowheads="1"/>
          </p:cNvSpPr>
          <p:nvPr/>
        </p:nvSpPr>
        <p:spPr bwMode="auto">
          <a:xfrm>
            <a:off x="1600200" y="1676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dirty="0">
                <a:solidFill>
                  <a:srgbClr val="000000"/>
                </a:solidFill>
                <a:latin typeface="Times New Roman" pitchFamily="18" charset="0"/>
              </a:rPr>
              <a:t>  a</a:t>
            </a:r>
          </a:p>
        </p:txBody>
      </p:sp>
      <p:sp>
        <p:nvSpPr>
          <p:cNvPr id="36" name="Text Box 22"/>
          <p:cNvSpPr txBox="1">
            <a:spLocks noChangeArrowheads="1"/>
          </p:cNvSpPr>
          <p:nvPr/>
        </p:nvSpPr>
        <p:spPr bwMode="auto">
          <a:xfrm>
            <a:off x="3962400" y="1676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dirty="0">
                <a:solidFill>
                  <a:srgbClr val="000000"/>
                </a:solidFill>
                <a:latin typeface="Times New Roman" pitchFamily="18" charset="0"/>
              </a:rPr>
              <a:t>  a</a:t>
            </a:r>
          </a:p>
        </p:txBody>
      </p:sp>
      <p:sp>
        <p:nvSpPr>
          <p:cNvPr id="37" name="Text Box 23"/>
          <p:cNvSpPr txBox="1">
            <a:spLocks noChangeArrowheads="1"/>
          </p:cNvSpPr>
          <p:nvPr/>
        </p:nvSpPr>
        <p:spPr bwMode="auto">
          <a:xfrm>
            <a:off x="4267200" y="1981200"/>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a:solidFill>
                  <a:srgbClr val="000000"/>
                </a:solidFill>
                <a:latin typeface="Times New Roman" pitchFamily="18" charset="0"/>
              </a:rPr>
              <a:t>t=2</a:t>
            </a:r>
          </a:p>
        </p:txBody>
      </p:sp>
      <p:sp>
        <p:nvSpPr>
          <p:cNvPr id="38" name="Text Box 24"/>
          <p:cNvSpPr txBox="1">
            <a:spLocks noChangeArrowheads="1"/>
          </p:cNvSpPr>
          <p:nvPr/>
        </p:nvSpPr>
        <p:spPr bwMode="auto">
          <a:xfrm>
            <a:off x="6705600" y="1981200"/>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a:solidFill>
                  <a:srgbClr val="000000"/>
                </a:solidFill>
                <a:latin typeface="Times New Roman" pitchFamily="18" charset="0"/>
              </a:rPr>
              <a:t>t=2</a:t>
            </a:r>
          </a:p>
        </p:txBody>
      </p:sp>
      <p:sp>
        <p:nvSpPr>
          <p:cNvPr id="39" name="Text Box 25"/>
          <p:cNvSpPr txBox="1">
            <a:spLocks noChangeArrowheads="1"/>
          </p:cNvSpPr>
          <p:nvPr/>
        </p:nvSpPr>
        <p:spPr bwMode="auto">
          <a:xfrm>
            <a:off x="6400800" y="1676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dirty="0">
                <a:solidFill>
                  <a:srgbClr val="000000"/>
                </a:solidFill>
                <a:latin typeface="Times New Roman" pitchFamily="18" charset="0"/>
              </a:rPr>
              <a:t>  b</a:t>
            </a:r>
          </a:p>
        </p:txBody>
      </p:sp>
      <p:sp>
        <p:nvSpPr>
          <p:cNvPr id="40" name="Line 26"/>
          <p:cNvSpPr>
            <a:spLocks noChangeShapeType="1"/>
          </p:cNvSpPr>
          <p:nvPr/>
        </p:nvSpPr>
        <p:spPr bwMode="auto">
          <a:xfrm>
            <a:off x="2057400" y="2590800"/>
            <a:ext cx="22860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41" name="Line 27"/>
          <p:cNvSpPr>
            <a:spLocks noChangeShapeType="1"/>
          </p:cNvSpPr>
          <p:nvPr/>
        </p:nvSpPr>
        <p:spPr bwMode="auto">
          <a:xfrm>
            <a:off x="2057400" y="4191000"/>
            <a:ext cx="22860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42" name="Line 28"/>
          <p:cNvSpPr>
            <a:spLocks noChangeShapeType="1"/>
          </p:cNvSpPr>
          <p:nvPr/>
        </p:nvSpPr>
        <p:spPr bwMode="auto">
          <a:xfrm>
            <a:off x="2057400" y="2590800"/>
            <a:ext cx="2209800" cy="1524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43" name="Line 29"/>
          <p:cNvSpPr>
            <a:spLocks noChangeShapeType="1"/>
          </p:cNvSpPr>
          <p:nvPr/>
        </p:nvSpPr>
        <p:spPr bwMode="auto">
          <a:xfrm>
            <a:off x="2057400" y="4191000"/>
            <a:ext cx="2286000" cy="1600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44" name="Line 30"/>
          <p:cNvSpPr>
            <a:spLocks noChangeShapeType="1"/>
          </p:cNvSpPr>
          <p:nvPr/>
        </p:nvSpPr>
        <p:spPr bwMode="auto">
          <a:xfrm>
            <a:off x="2057400" y="2590800"/>
            <a:ext cx="2209800" cy="3124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45" name="Line 31"/>
          <p:cNvSpPr>
            <a:spLocks noChangeShapeType="1"/>
          </p:cNvSpPr>
          <p:nvPr/>
        </p:nvSpPr>
        <p:spPr bwMode="auto">
          <a:xfrm>
            <a:off x="4572000" y="2590800"/>
            <a:ext cx="22860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46" name="Line 32"/>
          <p:cNvSpPr>
            <a:spLocks noChangeShapeType="1"/>
          </p:cNvSpPr>
          <p:nvPr/>
        </p:nvSpPr>
        <p:spPr bwMode="auto">
          <a:xfrm>
            <a:off x="4572000" y="4191000"/>
            <a:ext cx="22098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47" name="Line 33"/>
          <p:cNvSpPr>
            <a:spLocks noChangeShapeType="1"/>
          </p:cNvSpPr>
          <p:nvPr/>
        </p:nvSpPr>
        <p:spPr bwMode="auto">
          <a:xfrm>
            <a:off x="4572000" y="2590800"/>
            <a:ext cx="2133600" cy="1524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48" name="Line 34"/>
          <p:cNvSpPr>
            <a:spLocks noChangeShapeType="1"/>
          </p:cNvSpPr>
          <p:nvPr/>
        </p:nvSpPr>
        <p:spPr bwMode="auto">
          <a:xfrm>
            <a:off x="4572000" y="4191000"/>
            <a:ext cx="2286000" cy="1524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49" name="Line 35"/>
          <p:cNvSpPr>
            <a:spLocks noChangeShapeType="1"/>
          </p:cNvSpPr>
          <p:nvPr/>
        </p:nvSpPr>
        <p:spPr bwMode="auto">
          <a:xfrm>
            <a:off x="4572000" y="2590800"/>
            <a:ext cx="2362200" cy="3124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2" name="文本框 1"/>
          <p:cNvSpPr txBox="1"/>
          <p:nvPr/>
        </p:nvSpPr>
        <p:spPr>
          <a:xfrm>
            <a:off x="913168" y="2450068"/>
            <a:ext cx="562976" cy="369332"/>
          </a:xfrm>
          <a:prstGeom prst="rect">
            <a:avLst/>
          </a:prstGeom>
          <a:noFill/>
        </p:spPr>
        <p:txBody>
          <a:bodyPr wrap="none" rtlCol="0">
            <a:spAutoFit/>
          </a:bodyPr>
          <a:lstStyle/>
          <a:p>
            <a:pPr algn="ctr" fontAlgn="base">
              <a:spcBef>
                <a:spcPct val="0"/>
              </a:spcBef>
              <a:spcAft>
                <a:spcPct val="0"/>
              </a:spcAft>
            </a:pPr>
            <a:r>
              <a:rPr lang="en-US" altLang="zh-CN" dirty="0" smtClean="0">
                <a:solidFill>
                  <a:srgbClr val="FF0000"/>
                </a:solidFill>
              </a:rPr>
              <a:t>0.4</a:t>
            </a:r>
            <a:endParaRPr lang="zh-CN" altLang="en-US" dirty="0">
              <a:solidFill>
                <a:srgbClr val="FF0000"/>
              </a:solidFill>
            </a:endParaRPr>
          </a:p>
        </p:txBody>
      </p:sp>
      <p:sp>
        <p:nvSpPr>
          <p:cNvPr id="51" name="文本框 50"/>
          <p:cNvSpPr txBox="1"/>
          <p:nvPr/>
        </p:nvSpPr>
        <p:spPr>
          <a:xfrm>
            <a:off x="839431" y="4050268"/>
            <a:ext cx="710451" cy="369332"/>
          </a:xfrm>
          <a:prstGeom prst="rect">
            <a:avLst/>
          </a:prstGeom>
          <a:noFill/>
        </p:spPr>
        <p:txBody>
          <a:bodyPr wrap="none" rtlCol="0">
            <a:spAutoFit/>
          </a:bodyPr>
          <a:lstStyle/>
          <a:p>
            <a:pPr algn="ctr" fontAlgn="base">
              <a:spcBef>
                <a:spcPct val="0"/>
              </a:spcBef>
              <a:spcAft>
                <a:spcPct val="0"/>
              </a:spcAft>
            </a:pPr>
            <a:r>
              <a:rPr lang="en-US" altLang="zh-CN" dirty="0" smtClean="0">
                <a:solidFill>
                  <a:srgbClr val="FF0000"/>
                </a:solidFill>
              </a:rPr>
              <a:t>0.15</a:t>
            </a:r>
            <a:endParaRPr lang="zh-CN" altLang="en-US" dirty="0">
              <a:solidFill>
                <a:srgbClr val="FF0000"/>
              </a:solidFill>
            </a:endParaRPr>
          </a:p>
        </p:txBody>
      </p:sp>
      <p:sp>
        <p:nvSpPr>
          <p:cNvPr id="52" name="文本框 51"/>
          <p:cNvSpPr txBox="1"/>
          <p:nvPr/>
        </p:nvSpPr>
        <p:spPr>
          <a:xfrm>
            <a:off x="1028585" y="5562600"/>
            <a:ext cx="332142" cy="369332"/>
          </a:xfrm>
          <a:prstGeom prst="rect">
            <a:avLst/>
          </a:prstGeom>
          <a:noFill/>
        </p:spPr>
        <p:txBody>
          <a:bodyPr wrap="none" rtlCol="0">
            <a:spAutoFit/>
          </a:bodyPr>
          <a:lstStyle/>
          <a:p>
            <a:pPr algn="ctr" fontAlgn="base">
              <a:spcBef>
                <a:spcPct val="0"/>
              </a:spcBef>
              <a:spcAft>
                <a:spcPct val="0"/>
              </a:spcAft>
            </a:pPr>
            <a:r>
              <a:rPr lang="en-US" altLang="zh-CN" dirty="0" smtClean="0">
                <a:solidFill>
                  <a:srgbClr val="FF0000"/>
                </a:solidFill>
              </a:rPr>
              <a:t>0</a:t>
            </a:r>
            <a:endParaRPr lang="zh-CN" altLang="en-US" dirty="0">
              <a:solidFill>
                <a:srgbClr val="FF0000"/>
              </a:solidFill>
            </a:endParaRPr>
          </a:p>
        </p:txBody>
      </p:sp>
    </p:spTree>
    <p:extLst>
      <p:ext uri="{BB962C8B-B14F-4D97-AF65-F5344CB8AC3E}">
        <p14:creationId xmlns:p14="http://schemas.microsoft.com/office/powerpoint/2010/main" val="226193156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1" grpId="0"/>
      <p:bldP spid="5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524000"/>
            <a:ext cx="8229600" cy="26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25957" name="Object 5"/>
          <p:cNvGraphicFramePr>
            <a:graphicFrameLocks noChangeAspect="1"/>
          </p:cNvGraphicFramePr>
          <p:nvPr>
            <p:extLst/>
          </p:nvPr>
        </p:nvGraphicFramePr>
        <p:xfrm>
          <a:off x="1066800" y="198120"/>
          <a:ext cx="3581400" cy="427775"/>
        </p:xfrm>
        <a:graphic>
          <a:graphicData uri="http://schemas.openxmlformats.org/presentationml/2006/ole">
            <mc:AlternateContent xmlns:mc="http://schemas.openxmlformats.org/markup-compatibility/2006">
              <mc:Choice xmlns:v="urn:schemas-microsoft-com:vml" Requires="v">
                <p:oleObj spid="_x0000_s21515" name="Equation" r:id="rId4" imgW="2336800" imgH="279400" progId="Equation.DSMT4">
                  <p:embed/>
                </p:oleObj>
              </mc:Choice>
              <mc:Fallback>
                <p:oleObj name="Equation" r:id="rId4" imgW="2336800" imgH="2794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198120"/>
                        <a:ext cx="3581400" cy="427775"/>
                      </a:xfrm>
                      <a:prstGeom prst="rect">
                        <a:avLst/>
                      </a:prstGeom>
                      <a:noFill/>
                      <a:ln>
                        <a:noFill/>
                      </a:ln>
                      <a:effectLst/>
                      <a:extLst/>
                    </p:spPr>
                  </p:pic>
                </p:oleObj>
              </mc:Fallback>
            </mc:AlternateContent>
          </a:graphicData>
        </a:graphic>
      </p:graphicFrame>
      <p:graphicFrame>
        <p:nvGraphicFramePr>
          <p:cNvPr id="125958" name="Object 6"/>
          <p:cNvGraphicFramePr>
            <a:graphicFrameLocks noChangeAspect="1"/>
          </p:cNvGraphicFramePr>
          <p:nvPr>
            <p:extLst/>
          </p:nvPr>
        </p:nvGraphicFramePr>
        <p:xfrm>
          <a:off x="5249011" y="198120"/>
          <a:ext cx="3818789" cy="700586"/>
        </p:xfrm>
        <a:graphic>
          <a:graphicData uri="http://schemas.openxmlformats.org/presentationml/2006/ole">
            <mc:AlternateContent xmlns:mc="http://schemas.openxmlformats.org/markup-compatibility/2006">
              <mc:Choice xmlns:v="urn:schemas-microsoft-com:vml" Requires="v">
                <p:oleObj spid="_x0000_s21516" name="Equation" r:id="rId6" imgW="3048000" imgH="533400" progId="Equation.DSMT4">
                  <p:embed/>
                </p:oleObj>
              </mc:Choice>
              <mc:Fallback>
                <p:oleObj name="Equation" r:id="rId6" imgW="3048000" imgH="5334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49011" y="198120"/>
                        <a:ext cx="3818789" cy="700586"/>
                      </a:xfrm>
                      <a:prstGeom prst="rect">
                        <a:avLst/>
                      </a:prstGeom>
                      <a:noFill/>
                      <a:ln>
                        <a:noFill/>
                      </a:ln>
                      <a:effectLst/>
                      <a:extLst/>
                    </p:spPr>
                  </p:pic>
                </p:oleObj>
              </mc:Fallback>
            </mc:AlternateContent>
          </a:graphicData>
        </a:graphic>
      </p:graphicFrame>
      <p:graphicFrame>
        <p:nvGraphicFramePr>
          <p:cNvPr id="125959" name="Object 7"/>
          <p:cNvGraphicFramePr>
            <a:graphicFrameLocks noChangeAspect="1"/>
          </p:cNvGraphicFramePr>
          <p:nvPr>
            <p:extLst/>
          </p:nvPr>
        </p:nvGraphicFramePr>
        <p:xfrm>
          <a:off x="1103553" y="824829"/>
          <a:ext cx="4308785" cy="745946"/>
        </p:xfrm>
        <a:graphic>
          <a:graphicData uri="http://schemas.openxmlformats.org/presentationml/2006/ole">
            <mc:AlternateContent xmlns:mc="http://schemas.openxmlformats.org/markup-compatibility/2006">
              <mc:Choice xmlns:v="urn:schemas-microsoft-com:vml" Requires="v">
                <p:oleObj spid="_x0000_s21517" name="Equation" r:id="rId8" imgW="3048000" imgH="533400" progId="Equation.DSMT4">
                  <p:embed/>
                </p:oleObj>
              </mc:Choice>
              <mc:Fallback>
                <p:oleObj name="Equation" r:id="rId8" imgW="3048000" imgH="5334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03553" y="824829"/>
                        <a:ext cx="4308785" cy="745946"/>
                      </a:xfrm>
                      <a:prstGeom prst="rect">
                        <a:avLst/>
                      </a:prstGeom>
                      <a:noFill/>
                      <a:ln>
                        <a:noFill/>
                      </a:ln>
                      <a:effectLst/>
                      <a:extLst/>
                    </p:spPr>
                  </p:pic>
                </p:oleObj>
              </mc:Fallback>
            </mc:AlternateContent>
          </a:graphicData>
        </a:graphic>
      </p:graphicFrame>
      <p:sp>
        <p:nvSpPr>
          <p:cNvPr id="18445" name="Text Box 13"/>
          <p:cNvSpPr txBox="1">
            <a:spLocks noChangeArrowheads="1"/>
          </p:cNvSpPr>
          <p:nvPr/>
        </p:nvSpPr>
        <p:spPr bwMode="auto">
          <a:xfrm>
            <a:off x="228600" y="152400"/>
            <a:ext cx="3276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fontAlgn="base" hangingPunct="1">
              <a:spcBef>
                <a:spcPct val="50000"/>
              </a:spcBef>
              <a:spcAft>
                <a:spcPct val="0"/>
              </a:spcAft>
            </a:pPr>
            <a:r>
              <a:rPr kumimoji="1" lang="en-US" altLang="zh-CN" sz="3200" dirty="0">
                <a:solidFill>
                  <a:srgbClr val="FF0000"/>
                </a:solidFill>
                <a:latin typeface="Times New Roman" pitchFamily="18" charset="0"/>
              </a:rPr>
              <a:t>t=2</a:t>
            </a:r>
          </a:p>
        </p:txBody>
      </p:sp>
      <p:sp>
        <p:nvSpPr>
          <p:cNvPr id="16" name="Oval 2"/>
          <p:cNvSpPr>
            <a:spLocks noChangeArrowheads="1"/>
          </p:cNvSpPr>
          <p:nvPr/>
        </p:nvSpPr>
        <p:spPr bwMode="auto">
          <a:xfrm>
            <a:off x="4495800" y="2478845"/>
            <a:ext cx="152400" cy="152400"/>
          </a:xfrm>
          <a:prstGeom prst="ellipse">
            <a:avLst/>
          </a:prstGeom>
          <a:solidFill>
            <a:srgbClr val="FFFF00"/>
          </a:solidFill>
          <a:ln w="222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a:solidFill>
                <a:srgbClr val="000000"/>
              </a:solidFill>
              <a:latin typeface="Times New Roman" pitchFamily="18" charset="0"/>
            </a:endParaRPr>
          </a:p>
        </p:txBody>
      </p:sp>
      <p:sp>
        <p:nvSpPr>
          <p:cNvPr id="17" name="Oval 3"/>
          <p:cNvSpPr>
            <a:spLocks noChangeArrowheads="1"/>
          </p:cNvSpPr>
          <p:nvPr/>
        </p:nvSpPr>
        <p:spPr bwMode="auto">
          <a:xfrm>
            <a:off x="1981200" y="2478845"/>
            <a:ext cx="152400" cy="152400"/>
          </a:xfrm>
          <a:prstGeom prst="ellipse">
            <a:avLst/>
          </a:prstGeom>
          <a:solidFill>
            <a:srgbClr val="FFFF00"/>
          </a:solidFill>
          <a:ln w="222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18" name="Oval 4"/>
          <p:cNvSpPr>
            <a:spLocks noChangeArrowheads="1"/>
          </p:cNvSpPr>
          <p:nvPr/>
        </p:nvSpPr>
        <p:spPr bwMode="auto">
          <a:xfrm>
            <a:off x="7010400" y="2478845"/>
            <a:ext cx="152400" cy="152400"/>
          </a:xfrm>
          <a:prstGeom prst="ellipse">
            <a:avLst/>
          </a:prstGeom>
          <a:solidFill>
            <a:srgbClr val="FFFF00"/>
          </a:solidFill>
          <a:ln w="222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19" name="Oval 5"/>
          <p:cNvSpPr>
            <a:spLocks noChangeArrowheads="1"/>
          </p:cNvSpPr>
          <p:nvPr/>
        </p:nvSpPr>
        <p:spPr bwMode="auto">
          <a:xfrm>
            <a:off x="4495800" y="4079045"/>
            <a:ext cx="152400" cy="152400"/>
          </a:xfrm>
          <a:prstGeom prst="ellipse">
            <a:avLst/>
          </a:prstGeom>
          <a:solidFill>
            <a:srgbClr val="FFFF00"/>
          </a:solidFill>
          <a:ln w="222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a:solidFill>
                <a:srgbClr val="000000"/>
              </a:solidFill>
              <a:latin typeface="Times New Roman" pitchFamily="18" charset="0"/>
            </a:endParaRPr>
          </a:p>
        </p:txBody>
      </p:sp>
      <p:sp>
        <p:nvSpPr>
          <p:cNvPr id="20" name="Oval 6"/>
          <p:cNvSpPr>
            <a:spLocks noChangeArrowheads="1"/>
          </p:cNvSpPr>
          <p:nvPr/>
        </p:nvSpPr>
        <p:spPr bwMode="auto">
          <a:xfrm>
            <a:off x="1981200" y="4079045"/>
            <a:ext cx="152400" cy="152400"/>
          </a:xfrm>
          <a:prstGeom prst="ellipse">
            <a:avLst/>
          </a:prstGeom>
          <a:solidFill>
            <a:srgbClr val="FFFF00"/>
          </a:solidFill>
          <a:ln w="222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21" name="Oval 7"/>
          <p:cNvSpPr>
            <a:spLocks noChangeArrowheads="1"/>
          </p:cNvSpPr>
          <p:nvPr/>
        </p:nvSpPr>
        <p:spPr bwMode="auto">
          <a:xfrm>
            <a:off x="7010400" y="4079045"/>
            <a:ext cx="152400" cy="152400"/>
          </a:xfrm>
          <a:prstGeom prst="ellipse">
            <a:avLst/>
          </a:prstGeom>
          <a:solidFill>
            <a:srgbClr val="FFFF00"/>
          </a:solidFill>
          <a:ln w="222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22" name="Oval 8"/>
          <p:cNvSpPr>
            <a:spLocks noChangeArrowheads="1"/>
          </p:cNvSpPr>
          <p:nvPr/>
        </p:nvSpPr>
        <p:spPr bwMode="auto">
          <a:xfrm>
            <a:off x="4495800" y="5755445"/>
            <a:ext cx="152400" cy="152400"/>
          </a:xfrm>
          <a:prstGeom prst="ellipse">
            <a:avLst/>
          </a:prstGeom>
          <a:solidFill>
            <a:srgbClr val="FFFF00"/>
          </a:solidFill>
          <a:ln w="222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a:solidFill>
                <a:srgbClr val="000000"/>
              </a:solidFill>
              <a:latin typeface="Times New Roman" pitchFamily="18" charset="0"/>
            </a:endParaRPr>
          </a:p>
        </p:txBody>
      </p:sp>
      <p:sp>
        <p:nvSpPr>
          <p:cNvPr id="23" name="Oval 9"/>
          <p:cNvSpPr>
            <a:spLocks noChangeArrowheads="1"/>
          </p:cNvSpPr>
          <p:nvPr/>
        </p:nvSpPr>
        <p:spPr bwMode="auto">
          <a:xfrm>
            <a:off x="1981200" y="5755445"/>
            <a:ext cx="152400" cy="152400"/>
          </a:xfrm>
          <a:prstGeom prst="ellipse">
            <a:avLst/>
          </a:prstGeom>
          <a:solidFill>
            <a:srgbClr val="FFFF00"/>
          </a:solidFill>
          <a:ln w="222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24" name="Oval 10"/>
          <p:cNvSpPr>
            <a:spLocks noChangeArrowheads="1"/>
          </p:cNvSpPr>
          <p:nvPr/>
        </p:nvSpPr>
        <p:spPr bwMode="auto">
          <a:xfrm>
            <a:off x="7010400" y="5755445"/>
            <a:ext cx="152400" cy="152400"/>
          </a:xfrm>
          <a:prstGeom prst="ellipse">
            <a:avLst/>
          </a:prstGeom>
          <a:solidFill>
            <a:srgbClr val="FFFF00"/>
          </a:solidFill>
          <a:ln w="222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25" name="Text Box 11"/>
          <p:cNvSpPr txBox="1">
            <a:spLocks noChangeArrowheads="1"/>
          </p:cNvSpPr>
          <p:nvPr/>
        </p:nvSpPr>
        <p:spPr bwMode="auto">
          <a:xfrm>
            <a:off x="1524000" y="2326445"/>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dirty="0">
                <a:solidFill>
                  <a:srgbClr val="000000"/>
                </a:solidFill>
                <a:latin typeface="Times New Roman" pitchFamily="18" charset="0"/>
              </a:rPr>
              <a:t>S</a:t>
            </a:r>
            <a:r>
              <a:rPr kumimoji="1" lang="en-US" altLang="zh-CN" sz="2400" baseline="-25000" dirty="0">
                <a:solidFill>
                  <a:srgbClr val="000000"/>
                </a:solidFill>
                <a:latin typeface="Times New Roman" pitchFamily="18" charset="0"/>
              </a:rPr>
              <a:t>1</a:t>
            </a:r>
            <a:endParaRPr kumimoji="1" lang="en-US" altLang="zh-CN" sz="2400" dirty="0">
              <a:solidFill>
                <a:srgbClr val="000000"/>
              </a:solidFill>
              <a:latin typeface="Times New Roman" pitchFamily="18" charset="0"/>
            </a:endParaRPr>
          </a:p>
        </p:txBody>
      </p:sp>
      <p:sp>
        <p:nvSpPr>
          <p:cNvPr id="26" name="Text Box 12"/>
          <p:cNvSpPr txBox="1">
            <a:spLocks noChangeArrowheads="1"/>
          </p:cNvSpPr>
          <p:nvPr/>
        </p:nvSpPr>
        <p:spPr bwMode="auto">
          <a:xfrm>
            <a:off x="1524000" y="3926645"/>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dirty="0">
                <a:solidFill>
                  <a:srgbClr val="000000"/>
                </a:solidFill>
                <a:latin typeface="Times New Roman" pitchFamily="18" charset="0"/>
              </a:rPr>
              <a:t>S</a:t>
            </a:r>
            <a:r>
              <a:rPr kumimoji="1" lang="en-US" altLang="zh-CN" sz="2400" baseline="-25000" dirty="0">
                <a:solidFill>
                  <a:srgbClr val="000000"/>
                </a:solidFill>
                <a:latin typeface="Times New Roman" pitchFamily="18" charset="0"/>
              </a:rPr>
              <a:t>2</a:t>
            </a:r>
            <a:endParaRPr kumimoji="1" lang="en-US" altLang="zh-CN" sz="2400" dirty="0">
              <a:solidFill>
                <a:srgbClr val="000000"/>
              </a:solidFill>
              <a:latin typeface="Times New Roman" pitchFamily="18" charset="0"/>
            </a:endParaRPr>
          </a:p>
        </p:txBody>
      </p:sp>
      <p:sp>
        <p:nvSpPr>
          <p:cNvPr id="27" name="Text Box 13"/>
          <p:cNvSpPr txBox="1">
            <a:spLocks noChangeArrowheads="1"/>
          </p:cNvSpPr>
          <p:nvPr/>
        </p:nvSpPr>
        <p:spPr bwMode="auto">
          <a:xfrm>
            <a:off x="1524000" y="5526845"/>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dirty="0">
                <a:solidFill>
                  <a:srgbClr val="000000"/>
                </a:solidFill>
                <a:latin typeface="Times New Roman" pitchFamily="18" charset="0"/>
              </a:rPr>
              <a:t>S</a:t>
            </a:r>
            <a:r>
              <a:rPr kumimoji="1" lang="en-US" altLang="zh-CN" sz="2400" baseline="-25000" dirty="0">
                <a:solidFill>
                  <a:srgbClr val="000000"/>
                </a:solidFill>
                <a:latin typeface="Times New Roman" pitchFamily="18" charset="0"/>
              </a:rPr>
              <a:t>3</a:t>
            </a:r>
            <a:endParaRPr kumimoji="1" lang="en-US" altLang="zh-CN" sz="2400" dirty="0">
              <a:solidFill>
                <a:srgbClr val="000000"/>
              </a:solidFill>
              <a:latin typeface="Times New Roman" pitchFamily="18" charset="0"/>
            </a:endParaRPr>
          </a:p>
        </p:txBody>
      </p:sp>
      <p:sp>
        <p:nvSpPr>
          <p:cNvPr id="28" name="Text Box 14"/>
          <p:cNvSpPr txBox="1">
            <a:spLocks noChangeArrowheads="1"/>
          </p:cNvSpPr>
          <p:nvPr/>
        </p:nvSpPr>
        <p:spPr bwMode="auto">
          <a:xfrm>
            <a:off x="4343400" y="2631245"/>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dirty="0">
                <a:solidFill>
                  <a:srgbClr val="000000"/>
                </a:solidFill>
                <a:latin typeface="Times New Roman" pitchFamily="18" charset="0"/>
              </a:rPr>
              <a:t>S</a:t>
            </a:r>
            <a:r>
              <a:rPr kumimoji="1" lang="en-US" altLang="zh-CN" sz="2400" baseline="-25000" dirty="0">
                <a:solidFill>
                  <a:srgbClr val="000000"/>
                </a:solidFill>
                <a:latin typeface="Times New Roman" pitchFamily="18" charset="0"/>
              </a:rPr>
              <a:t>1</a:t>
            </a:r>
            <a:endParaRPr kumimoji="1" lang="en-US" altLang="zh-CN" sz="2400" dirty="0">
              <a:solidFill>
                <a:srgbClr val="000000"/>
              </a:solidFill>
              <a:latin typeface="Times New Roman" pitchFamily="18" charset="0"/>
            </a:endParaRPr>
          </a:p>
        </p:txBody>
      </p:sp>
      <p:sp>
        <p:nvSpPr>
          <p:cNvPr id="29" name="Text Box 15"/>
          <p:cNvSpPr txBox="1">
            <a:spLocks noChangeArrowheads="1"/>
          </p:cNvSpPr>
          <p:nvPr/>
        </p:nvSpPr>
        <p:spPr bwMode="auto">
          <a:xfrm>
            <a:off x="4343400" y="3621845"/>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dirty="0">
                <a:solidFill>
                  <a:srgbClr val="000000"/>
                </a:solidFill>
                <a:latin typeface="Times New Roman" pitchFamily="18" charset="0"/>
              </a:rPr>
              <a:t>S</a:t>
            </a:r>
            <a:r>
              <a:rPr kumimoji="1" lang="en-US" altLang="zh-CN" sz="2400" baseline="-25000" dirty="0">
                <a:solidFill>
                  <a:srgbClr val="000000"/>
                </a:solidFill>
                <a:latin typeface="Times New Roman" pitchFamily="18" charset="0"/>
              </a:rPr>
              <a:t>2</a:t>
            </a:r>
            <a:endParaRPr kumimoji="1" lang="en-US" altLang="zh-CN" sz="2400" dirty="0">
              <a:solidFill>
                <a:srgbClr val="000000"/>
              </a:solidFill>
              <a:latin typeface="Times New Roman" pitchFamily="18" charset="0"/>
            </a:endParaRPr>
          </a:p>
        </p:txBody>
      </p:sp>
      <p:sp>
        <p:nvSpPr>
          <p:cNvPr id="30" name="Text Box 16"/>
          <p:cNvSpPr txBox="1">
            <a:spLocks noChangeArrowheads="1"/>
          </p:cNvSpPr>
          <p:nvPr/>
        </p:nvSpPr>
        <p:spPr bwMode="auto">
          <a:xfrm>
            <a:off x="4343400" y="5907845"/>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dirty="0">
                <a:solidFill>
                  <a:srgbClr val="000000"/>
                </a:solidFill>
                <a:latin typeface="Times New Roman" pitchFamily="18" charset="0"/>
              </a:rPr>
              <a:t>S</a:t>
            </a:r>
            <a:r>
              <a:rPr kumimoji="1" lang="en-US" altLang="zh-CN" sz="2400" baseline="-25000" dirty="0">
                <a:solidFill>
                  <a:srgbClr val="000000"/>
                </a:solidFill>
                <a:latin typeface="Times New Roman" pitchFamily="18" charset="0"/>
              </a:rPr>
              <a:t>3</a:t>
            </a:r>
            <a:endParaRPr kumimoji="1" lang="en-US" altLang="zh-CN" sz="2400" dirty="0">
              <a:solidFill>
                <a:srgbClr val="000000"/>
              </a:solidFill>
              <a:latin typeface="Times New Roman" pitchFamily="18" charset="0"/>
            </a:endParaRPr>
          </a:p>
        </p:txBody>
      </p:sp>
      <p:sp>
        <p:nvSpPr>
          <p:cNvPr id="31" name="Text Box 17"/>
          <p:cNvSpPr txBox="1">
            <a:spLocks noChangeArrowheads="1"/>
          </p:cNvSpPr>
          <p:nvPr/>
        </p:nvSpPr>
        <p:spPr bwMode="auto">
          <a:xfrm>
            <a:off x="6858000" y="5831645"/>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a:solidFill>
                  <a:srgbClr val="000000"/>
                </a:solidFill>
                <a:latin typeface="Times New Roman" pitchFamily="18" charset="0"/>
              </a:rPr>
              <a:t>S</a:t>
            </a:r>
            <a:r>
              <a:rPr kumimoji="1" lang="en-US" altLang="zh-CN" sz="2400" baseline="-25000">
                <a:solidFill>
                  <a:srgbClr val="000000"/>
                </a:solidFill>
                <a:latin typeface="Times New Roman" pitchFamily="18" charset="0"/>
              </a:rPr>
              <a:t>3</a:t>
            </a:r>
            <a:endParaRPr kumimoji="1" lang="en-US" altLang="zh-CN" sz="2400">
              <a:solidFill>
                <a:srgbClr val="000000"/>
              </a:solidFill>
              <a:latin typeface="Times New Roman" pitchFamily="18" charset="0"/>
            </a:endParaRPr>
          </a:p>
        </p:txBody>
      </p:sp>
      <p:sp>
        <p:nvSpPr>
          <p:cNvPr id="32" name="Text Box 18"/>
          <p:cNvSpPr txBox="1">
            <a:spLocks noChangeArrowheads="1"/>
          </p:cNvSpPr>
          <p:nvPr/>
        </p:nvSpPr>
        <p:spPr bwMode="auto">
          <a:xfrm>
            <a:off x="6858000" y="4231445"/>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a:solidFill>
                  <a:srgbClr val="000000"/>
                </a:solidFill>
                <a:latin typeface="Times New Roman" pitchFamily="18" charset="0"/>
              </a:rPr>
              <a:t>S</a:t>
            </a:r>
            <a:r>
              <a:rPr kumimoji="1" lang="en-US" altLang="zh-CN" sz="2400" baseline="-25000">
                <a:solidFill>
                  <a:srgbClr val="000000"/>
                </a:solidFill>
                <a:latin typeface="Times New Roman" pitchFamily="18" charset="0"/>
              </a:rPr>
              <a:t>2</a:t>
            </a:r>
            <a:endParaRPr kumimoji="1" lang="en-US" altLang="zh-CN" sz="2400">
              <a:solidFill>
                <a:srgbClr val="000000"/>
              </a:solidFill>
              <a:latin typeface="Times New Roman" pitchFamily="18" charset="0"/>
            </a:endParaRPr>
          </a:p>
        </p:txBody>
      </p:sp>
      <p:sp>
        <p:nvSpPr>
          <p:cNvPr id="33" name="Text Box 19"/>
          <p:cNvSpPr txBox="1">
            <a:spLocks noChangeArrowheads="1"/>
          </p:cNvSpPr>
          <p:nvPr/>
        </p:nvSpPr>
        <p:spPr bwMode="auto">
          <a:xfrm>
            <a:off x="6781800" y="2631245"/>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dirty="0">
                <a:solidFill>
                  <a:srgbClr val="000000"/>
                </a:solidFill>
                <a:latin typeface="Times New Roman" pitchFamily="18" charset="0"/>
              </a:rPr>
              <a:t>S</a:t>
            </a:r>
            <a:r>
              <a:rPr kumimoji="1" lang="en-US" altLang="zh-CN" sz="2400" baseline="-25000" dirty="0">
                <a:solidFill>
                  <a:srgbClr val="000000"/>
                </a:solidFill>
                <a:latin typeface="Times New Roman" pitchFamily="18" charset="0"/>
              </a:rPr>
              <a:t>1</a:t>
            </a:r>
            <a:endParaRPr kumimoji="1" lang="en-US" altLang="zh-CN" sz="2400" dirty="0">
              <a:solidFill>
                <a:srgbClr val="000000"/>
              </a:solidFill>
              <a:latin typeface="Times New Roman" pitchFamily="18" charset="0"/>
            </a:endParaRPr>
          </a:p>
        </p:txBody>
      </p:sp>
      <p:sp>
        <p:nvSpPr>
          <p:cNvPr id="34" name="Text Box 20"/>
          <p:cNvSpPr txBox="1">
            <a:spLocks noChangeArrowheads="1"/>
          </p:cNvSpPr>
          <p:nvPr/>
        </p:nvSpPr>
        <p:spPr bwMode="auto">
          <a:xfrm>
            <a:off x="1981200" y="2021645"/>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a:solidFill>
                  <a:srgbClr val="000000"/>
                </a:solidFill>
                <a:latin typeface="Times New Roman" pitchFamily="18" charset="0"/>
              </a:rPr>
              <a:t>t=1</a:t>
            </a:r>
          </a:p>
        </p:txBody>
      </p:sp>
      <p:sp>
        <p:nvSpPr>
          <p:cNvPr id="35" name="Text Box 21"/>
          <p:cNvSpPr txBox="1">
            <a:spLocks noChangeArrowheads="1"/>
          </p:cNvSpPr>
          <p:nvPr/>
        </p:nvSpPr>
        <p:spPr bwMode="auto">
          <a:xfrm>
            <a:off x="1676400" y="1640645"/>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dirty="0">
                <a:solidFill>
                  <a:srgbClr val="000000"/>
                </a:solidFill>
                <a:latin typeface="Times New Roman" pitchFamily="18" charset="0"/>
              </a:rPr>
              <a:t>  a</a:t>
            </a:r>
          </a:p>
        </p:txBody>
      </p:sp>
      <p:sp>
        <p:nvSpPr>
          <p:cNvPr id="36" name="Text Box 22"/>
          <p:cNvSpPr txBox="1">
            <a:spLocks noChangeArrowheads="1"/>
          </p:cNvSpPr>
          <p:nvPr/>
        </p:nvSpPr>
        <p:spPr bwMode="auto">
          <a:xfrm>
            <a:off x="4038600" y="1640645"/>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dirty="0">
                <a:solidFill>
                  <a:srgbClr val="000000"/>
                </a:solidFill>
                <a:latin typeface="Times New Roman" pitchFamily="18" charset="0"/>
              </a:rPr>
              <a:t>  a</a:t>
            </a:r>
          </a:p>
        </p:txBody>
      </p:sp>
      <p:sp>
        <p:nvSpPr>
          <p:cNvPr id="37" name="Text Box 23"/>
          <p:cNvSpPr txBox="1">
            <a:spLocks noChangeArrowheads="1"/>
          </p:cNvSpPr>
          <p:nvPr/>
        </p:nvSpPr>
        <p:spPr bwMode="auto">
          <a:xfrm>
            <a:off x="4343400" y="1945445"/>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a:solidFill>
                  <a:srgbClr val="000000"/>
                </a:solidFill>
                <a:latin typeface="Times New Roman" pitchFamily="18" charset="0"/>
              </a:rPr>
              <a:t>t=2</a:t>
            </a:r>
          </a:p>
        </p:txBody>
      </p:sp>
      <p:sp>
        <p:nvSpPr>
          <p:cNvPr id="38" name="Text Box 24"/>
          <p:cNvSpPr txBox="1">
            <a:spLocks noChangeArrowheads="1"/>
          </p:cNvSpPr>
          <p:nvPr/>
        </p:nvSpPr>
        <p:spPr bwMode="auto">
          <a:xfrm>
            <a:off x="6781800" y="1945445"/>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a:solidFill>
                  <a:srgbClr val="000000"/>
                </a:solidFill>
                <a:latin typeface="Times New Roman" pitchFamily="18" charset="0"/>
              </a:rPr>
              <a:t>t=2</a:t>
            </a:r>
          </a:p>
        </p:txBody>
      </p:sp>
      <p:sp>
        <p:nvSpPr>
          <p:cNvPr id="39" name="Text Box 25"/>
          <p:cNvSpPr txBox="1">
            <a:spLocks noChangeArrowheads="1"/>
          </p:cNvSpPr>
          <p:nvPr/>
        </p:nvSpPr>
        <p:spPr bwMode="auto">
          <a:xfrm>
            <a:off x="6477000" y="1640645"/>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dirty="0">
                <a:solidFill>
                  <a:srgbClr val="000000"/>
                </a:solidFill>
                <a:latin typeface="Times New Roman" pitchFamily="18" charset="0"/>
              </a:rPr>
              <a:t>  b</a:t>
            </a:r>
          </a:p>
        </p:txBody>
      </p:sp>
      <p:sp>
        <p:nvSpPr>
          <p:cNvPr id="40" name="Line 26"/>
          <p:cNvSpPr>
            <a:spLocks noChangeShapeType="1"/>
          </p:cNvSpPr>
          <p:nvPr/>
        </p:nvSpPr>
        <p:spPr bwMode="auto">
          <a:xfrm>
            <a:off x="2133600" y="2555045"/>
            <a:ext cx="22860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41" name="Line 27"/>
          <p:cNvSpPr>
            <a:spLocks noChangeShapeType="1"/>
          </p:cNvSpPr>
          <p:nvPr/>
        </p:nvSpPr>
        <p:spPr bwMode="auto">
          <a:xfrm>
            <a:off x="2133600" y="4155245"/>
            <a:ext cx="22860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42" name="Line 28"/>
          <p:cNvSpPr>
            <a:spLocks noChangeShapeType="1"/>
          </p:cNvSpPr>
          <p:nvPr/>
        </p:nvSpPr>
        <p:spPr bwMode="auto">
          <a:xfrm>
            <a:off x="2133600" y="2555045"/>
            <a:ext cx="2209800" cy="1524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43" name="Line 29"/>
          <p:cNvSpPr>
            <a:spLocks noChangeShapeType="1"/>
          </p:cNvSpPr>
          <p:nvPr/>
        </p:nvSpPr>
        <p:spPr bwMode="auto">
          <a:xfrm>
            <a:off x="2133600" y="4155245"/>
            <a:ext cx="2286000" cy="1600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44" name="Line 30"/>
          <p:cNvSpPr>
            <a:spLocks noChangeShapeType="1"/>
          </p:cNvSpPr>
          <p:nvPr/>
        </p:nvSpPr>
        <p:spPr bwMode="auto">
          <a:xfrm>
            <a:off x="2133600" y="2555045"/>
            <a:ext cx="2209800" cy="3124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45" name="Line 31"/>
          <p:cNvSpPr>
            <a:spLocks noChangeShapeType="1"/>
          </p:cNvSpPr>
          <p:nvPr/>
        </p:nvSpPr>
        <p:spPr bwMode="auto">
          <a:xfrm>
            <a:off x="4648200" y="2555045"/>
            <a:ext cx="22860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46" name="Line 32"/>
          <p:cNvSpPr>
            <a:spLocks noChangeShapeType="1"/>
          </p:cNvSpPr>
          <p:nvPr/>
        </p:nvSpPr>
        <p:spPr bwMode="auto">
          <a:xfrm>
            <a:off x="4648200" y="4155245"/>
            <a:ext cx="22098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47" name="Line 33"/>
          <p:cNvSpPr>
            <a:spLocks noChangeShapeType="1"/>
          </p:cNvSpPr>
          <p:nvPr/>
        </p:nvSpPr>
        <p:spPr bwMode="auto">
          <a:xfrm>
            <a:off x="4648200" y="2555045"/>
            <a:ext cx="2133600" cy="1524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48" name="Line 34"/>
          <p:cNvSpPr>
            <a:spLocks noChangeShapeType="1"/>
          </p:cNvSpPr>
          <p:nvPr/>
        </p:nvSpPr>
        <p:spPr bwMode="auto">
          <a:xfrm>
            <a:off x="4648200" y="4155245"/>
            <a:ext cx="2286000" cy="1524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49" name="Line 35"/>
          <p:cNvSpPr>
            <a:spLocks noChangeShapeType="1"/>
          </p:cNvSpPr>
          <p:nvPr/>
        </p:nvSpPr>
        <p:spPr bwMode="auto">
          <a:xfrm>
            <a:off x="4648200" y="2555045"/>
            <a:ext cx="2362200" cy="3124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50" name="文本框 49"/>
          <p:cNvSpPr txBox="1"/>
          <p:nvPr/>
        </p:nvSpPr>
        <p:spPr>
          <a:xfrm>
            <a:off x="988137" y="2514600"/>
            <a:ext cx="562976" cy="369332"/>
          </a:xfrm>
          <a:prstGeom prst="rect">
            <a:avLst/>
          </a:prstGeom>
          <a:noFill/>
        </p:spPr>
        <p:txBody>
          <a:bodyPr wrap="none" rtlCol="0">
            <a:spAutoFit/>
          </a:bodyPr>
          <a:lstStyle/>
          <a:p>
            <a:pPr algn="ctr" fontAlgn="base">
              <a:spcBef>
                <a:spcPct val="0"/>
              </a:spcBef>
              <a:spcAft>
                <a:spcPct val="0"/>
              </a:spcAft>
            </a:pPr>
            <a:r>
              <a:rPr lang="en-US" altLang="zh-CN" dirty="0" smtClean="0">
                <a:solidFill>
                  <a:srgbClr val="FF0000"/>
                </a:solidFill>
              </a:rPr>
              <a:t>0.4</a:t>
            </a:r>
            <a:endParaRPr lang="zh-CN" altLang="en-US" dirty="0">
              <a:solidFill>
                <a:srgbClr val="FF0000"/>
              </a:solidFill>
            </a:endParaRPr>
          </a:p>
        </p:txBody>
      </p:sp>
      <p:sp>
        <p:nvSpPr>
          <p:cNvPr id="51" name="文本框 50"/>
          <p:cNvSpPr txBox="1"/>
          <p:nvPr/>
        </p:nvSpPr>
        <p:spPr>
          <a:xfrm>
            <a:off x="914400" y="4050268"/>
            <a:ext cx="710451" cy="369332"/>
          </a:xfrm>
          <a:prstGeom prst="rect">
            <a:avLst/>
          </a:prstGeom>
          <a:noFill/>
        </p:spPr>
        <p:txBody>
          <a:bodyPr wrap="none" rtlCol="0">
            <a:spAutoFit/>
          </a:bodyPr>
          <a:lstStyle/>
          <a:p>
            <a:pPr algn="ctr" fontAlgn="base">
              <a:spcBef>
                <a:spcPct val="0"/>
              </a:spcBef>
              <a:spcAft>
                <a:spcPct val="0"/>
              </a:spcAft>
            </a:pPr>
            <a:r>
              <a:rPr lang="en-US" altLang="zh-CN" dirty="0" smtClean="0">
                <a:solidFill>
                  <a:srgbClr val="FF0000"/>
                </a:solidFill>
              </a:rPr>
              <a:t>0.15</a:t>
            </a:r>
            <a:endParaRPr lang="zh-CN" altLang="en-US" dirty="0">
              <a:solidFill>
                <a:srgbClr val="FF0000"/>
              </a:solidFill>
            </a:endParaRPr>
          </a:p>
        </p:txBody>
      </p:sp>
      <p:sp>
        <p:nvSpPr>
          <p:cNvPr id="52" name="文本框 51"/>
          <p:cNvSpPr txBox="1"/>
          <p:nvPr/>
        </p:nvSpPr>
        <p:spPr>
          <a:xfrm>
            <a:off x="1103554" y="5562600"/>
            <a:ext cx="332142" cy="369332"/>
          </a:xfrm>
          <a:prstGeom prst="rect">
            <a:avLst/>
          </a:prstGeom>
          <a:noFill/>
        </p:spPr>
        <p:txBody>
          <a:bodyPr wrap="none" rtlCol="0">
            <a:spAutoFit/>
          </a:bodyPr>
          <a:lstStyle/>
          <a:p>
            <a:pPr algn="ctr" fontAlgn="base">
              <a:spcBef>
                <a:spcPct val="0"/>
              </a:spcBef>
              <a:spcAft>
                <a:spcPct val="0"/>
              </a:spcAft>
            </a:pPr>
            <a:r>
              <a:rPr lang="en-US" altLang="zh-CN" dirty="0" smtClean="0">
                <a:solidFill>
                  <a:srgbClr val="FF0000"/>
                </a:solidFill>
              </a:rPr>
              <a:t>0</a:t>
            </a:r>
            <a:endParaRPr lang="zh-CN" altLang="en-US" dirty="0">
              <a:solidFill>
                <a:srgbClr val="FF0000"/>
              </a:solidFill>
            </a:endParaRPr>
          </a:p>
        </p:txBody>
      </p:sp>
      <p:sp>
        <p:nvSpPr>
          <p:cNvPr id="53" name="文本框 52"/>
          <p:cNvSpPr txBox="1"/>
          <p:nvPr/>
        </p:nvSpPr>
        <p:spPr>
          <a:xfrm>
            <a:off x="3581400" y="2590800"/>
            <a:ext cx="857927" cy="369332"/>
          </a:xfrm>
          <a:prstGeom prst="rect">
            <a:avLst/>
          </a:prstGeom>
          <a:noFill/>
        </p:spPr>
        <p:txBody>
          <a:bodyPr wrap="none" rtlCol="0">
            <a:spAutoFit/>
          </a:bodyPr>
          <a:lstStyle/>
          <a:p>
            <a:pPr algn="ctr" fontAlgn="base">
              <a:spcBef>
                <a:spcPct val="0"/>
              </a:spcBef>
              <a:spcAft>
                <a:spcPct val="0"/>
              </a:spcAft>
            </a:pPr>
            <a:r>
              <a:rPr lang="en-US" altLang="zh-CN" dirty="0" smtClean="0">
                <a:solidFill>
                  <a:srgbClr val="FF0000"/>
                </a:solidFill>
              </a:rPr>
              <a:t>0.096</a:t>
            </a:r>
            <a:endParaRPr lang="zh-CN" altLang="en-US" dirty="0">
              <a:solidFill>
                <a:srgbClr val="FF0000"/>
              </a:solidFill>
            </a:endParaRPr>
          </a:p>
        </p:txBody>
      </p:sp>
      <p:sp>
        <p:nvSpPr>
          <p:cNvPr id="54" name="文本框 53"/>
          <p:cNvSpPr txBox="1"/>
          <p:nvPr/>
        </p:nvSpPr>
        <p:spPr>
          <a:xfrm>
            <a:off x="3581400" y="4126468"/>
            <a:ext cx="857927" cy="369332"/>
          </a:xfrm>
          <a:prstGeom prst="rect">
            <a:avLst/>
          </a:prstGeom>
          <a:noFill/>
        </p:spPr>
        <p:txBody>
          <a:bodyPr wrap="none" rtlCol="0">
            <a:spAutoFit/>
          </a:bodyPr>
          <a:lstStyle/>
          <a:p>
            <a:pPr algn="ctr" fontAlgn="base">
              <a:spcBef>
                <a:spcPct val="0"/>
              </a:spcBef>
              <a:spcAft>
                <a:spcPct val="0"/>
              </a:spcAft>
            </a:pPr>
            <a:r>
              <a:rPr lang="en-US" altLang="zh-CN" dirty="0" smtClean="0">
                <a:solidFill>
                  <a:srgbClr val="FF0000"/>
                </a:solidFill>
              </a:rPr>
              <a:t>0.078</a:t>
            </a:r>
            <a:endParaRPr lang="zh-CN" altLang="en-US" dirty="0">
              <a:solidFill>
                <a:srgbClr val="FF0000"/>
              </a:solidFill>
            </a:endParaRPr>
          </a:p>
        </p:txBody>
      </p:sp>
      <p:sp>
        <p:nvSpPr>
          <p:cNvPr id="55" name="文本框 54"/>
          <p:cNvSpPr txBox="1"/>
          <p:nvPr/>
        </p:nvSpPr>
        <p:spPr>
          <a:xfrm>
            <a:off x="3581400" y="5802868"/>
            <a:ext cx="857927" cy="369332"/>
          </a:xfrm>
          <a:prstGeom prst="rect">
            <a:avLst/>
          </a:prstGeom>
          <a:noFill/>
        </p:spPr>
        <p:txBody>
          <a:bodyPr wrap="none" rtlCol="0">
            <a:spAutoFit/>
          </a:bodyPr>
          <a:lstStyle/>
          <a:p>
            <a:pPr algn="ctr" fontAlgn="base">
              <a:spcBef>
                <a:spcPct val="0"/>
              </a:spcBef>
              <a:spcAft>
                <a:spcPct val="0"/>
              </a:spcAft>
            </a:pPr>
            <a:r>
              <a:rPr lang="en-US" altLang="zh-CN" dirty="0" smtClean="0">
                <a:solidFill>
                  <a:srgbClr val="FF0000"/>
                </a:solidFill>
              </a:rPr>
              <a:t>0.085</a:t>
            </a:r>
            <a:endParaRPr lang="zh-CN" altLang="en-US" dirty="0">
              <a:solidFill>
                <a:srgbClr val="FF0000"/>
              </a:solidFill>
            </a:endParaRPr>
          </a:p>
        </p:txBody>
      </p:sp>
    </p:spTree>
    <p:extLst>
      <p:ext uri="{BB962C8B-B14F-4D97-AF65-F5344CB8AC3E}">
        <p14:creationId xmlns:p14="http://schemas.microsoft.com/office/powerpoint/2010/main" val="54295322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960" name="Object 8"/>
          <p:cNvGraphicFramePr>
            <a:graphicFrameLocks noChangeAspect="1"/>
          </p:cNvGraphicFramePr>
          <p:nvPr>
            <p:extLst/>
          </p:nvPr>
        </p:nvGraphicFramePr>
        <p:xfrm>
          <a:off x="1523999" y="173296"/>
          <a:ext cx="4114800" cy="418660"/>
        </p:xfrm>
        <a:graphic>
          <a:graphicData uri="http://schemas.openxmlformats.org/presentationml/2006/ole">
            <mc:AlternateContent xmlns:mc="http://schemas.openxmlformats.org/markup-compatibility/2006">
              <mc:Choice xmlns:v="urn:schemas-microsoft-com:vml" Requires="v">
                <p:oleObj spid="_x0000_s22542" name="Equation" r:id="rId3" imgW="2743200" imgH="279360" progId="Equation.DSMT4">
                  <p:embed/>
                </p:oleObj>
              </mc:Choice>
              <mc:Fallback>
                <p:oleObj name="Equation" r:id="rId3" imgW="2743200" imgH="2793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3999" y="173296"/>
                        <a:ext cx="4114800" cy="418660"/>
                      </a:xfrm>
                      <a:prstGeom prst="rect">
                        <a:avLst/>
                      </a:prstGeom>
                      <a:noFill/>
                      <a:ln>
                        <a:noFill/>
                      </a:ln>
                      <a:effectLst/>
                      <a:extLst/>
                    </p:spPr>
                  </p:pic>
                </p:oleObj>
              </mc:Fallback>
            </mc:AlternateContent>
          </a:graphicData>
        </a:graphic>
      </p:graphicFrame>
      <p:graphicFrame>
        <p:nvGraphicFramePr>
          <p:cNvPr id="125961" name="Object 9"/>
          <p:cNvGraphicFramePr>
            <a:graphicFrameLocks noChangeAspect="1"/>
          </p:cNvGraphicFramePr>
          <p:nvPr>
            <p:extLst/>
          </p:nvPr>
        </p:nvGraphicFramePr>
        <p:xfrm>
          <a:off x="1523999" y="610725"/>
          <a:ext cx="6096000" cy="402321"/>
        </p:xfrm>
        <a:graphic>
          <a:graphicData uri="http://schemas.openxmlformats.org/presentationml/2006/ole">
            <mc:AlternateContent xmlns:mc="http://schemas.openxmlformats.org/markup-compatibility/2006">
              <mc:Choice xmlns:v="urn:schemas-microsoft-com:vml" Requires="v">
                <p:oleObj spid="_x0000_s22543" name="Equation" r:id="rId5" imgW="4229100" imgH="279400" progId="Equation.DSMT4">
                  <p:embed/>
                </p:oleObj>
              </mc:Choice>
              <mc:Fallback>
                <p:oleObj name="Equation" r:id="rId5" imgW="4229100" imgH="2794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3999" y="610725"/>
                        <a:ext cx="6096000" cy="402321"/>
                      </a:xfrm>
                      <a:prstGeom prst="rect">
                        <a:avLst/>
                      </a:prstGeom>
                      <a:noFill/>
                      <a:ln>
                        <a:noFill/>
                      </a:ln>
                      <a:effectLst/>
                      <a:extLst/>
                    </p:spPr>
                  </p:pic>
                </p:oleObj>
              </mc:Fallback>
            </mc:AlternateContent>
          </a:graphicData>
        </a:graphic>
      </p:graphicFrame>
      <p:graphicFrame>
        <p:nvGraphicFramePr>
          <p:cNvPr id="125962" name="Object 10"/>
          <p:cNvGraphicFramePr>
            <a:graphicFrameLocks noChangeAspect="1"/>
          </p:cNvGraphicFramePr>
          <p:nvPr>
            <p:extLst/>
          </p:nvPr>
        </p:nvGraphicFramePr>
        <p:xfrm>
          <a:off x="1523999" y="1031815"/>
          <a:ext cx="5943601" cy="415985"/>
        </p:xfrm>
        <a:graphic>
          <a:graphicData uri="http://schemas.openxmlformats.org/presentationml/2006/ole">
            <mc:AlternateContent xmlns:mc="http://schemas.openxmlformats.org/markup-compatibility/2006">
              <mc:Choice xmlns:v="urn:schemas-microsoft-com:vml" Requires="v">
                <p:oleObj spid="_x0000_s22544" name="Equation" r:id="rId7" imgW="3987800" imgH="279400" progId="Equation.DSMT4">
                  <p:embed/>
                </p:oleObj>
              </mc:Choice>
              <mc:Fallback>
                <p:oleObj name="Equation" r:id="rId7" imgW="3987800" imgH="2794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3999" y="1031815"/>
                        <a:ext cx="5943601" cy="415985"/>
                      </a:xfrm>
                      <a:prstGeom prst="rect">
                        <a:avLst/>
                      </a:prstGeom>
                      <a:noFill/>
                      <a:ln>
                        <a:noFill/>
                      </a:ln>
                      <a:effectLst/>
                      <a:extLst/>
                    </p:spPr>
                  </p:pic>
                </p:oleObj>
              </mc:Fallback>
            </mc:AlternateContent>
          </a:graphicData>
        </a:graphic>
      </p:graphicFrame>
      <p:graphicFrame>
        <p:nvGraphicFramePr>
          <p:cNvPr id="125963" name="Object 11"/>
          <p:cNvGraphicFramePr>
            <a:graphicFrameLocks noChangeAspect="1"/>
          </p:cNvGraphicFramePr>
          <p:nvPr>
            <p:extLst/>
          </p:nvPr>
        </p:nvGraphicFramePr>
        <p:xfrm>
          <a:off x="1220470" y="6259512"/>
          <a:ext cx="6673850" cy="446088"/>
        </p:xfrm>
        <a:graphic>
          <a:graphicData uri="http://schemas.openxmlformats.org/presentationml/2006/ole">
            <mc:AlternateContent xmlns:mc="http://schemas.openxmlformats.org/markup-compatibility/2006">
              <mc:Choice xmlns:v="urn:schemas-microsoft-com:vml" Requires="v">
                <p:oleObj spid="_x0000_s22545" name="Equation" r:id="rId9" imgW="3797300" imgH="254000" progId="Equation.DSMT4">
                  <p:embed/>
                </p:oleObj>
              </mc:Choice>
              <mc:Fallback>
                <p:oleObj name="Equation" r:id="rId9" imgW="3797300" imgH="2540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20470" y="6259512"/>
                        <a:ext cx="6673850" cy="446088"/>
                      </a:xfrm>
                      <a:prstGeom prst="rect">
                        <a:avLst/>
                      </a:prstGeom>
                      <a:solidFill>
                        <a:srgbClr val="FFFF00"/>
                      </a:solidFill>
                      <a:ln>
                        <a:noFill/>
                      </a:ln>
                      <a:effectLst/>
                      <a:extLst/>
                    </p:spPr>
                  </p:pic>
                </p:oleObj>
              </mc:Fallback>
            </mc:AlternateContent>
          </a:graphicData>
        </a:graphic>
      </p:graphicFrame>
      <p:pic>
        <p:nvPicPr>
          <p:cNvPr id="15"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1000" y="1483555"/>
            <a:ext cx="8229600" cy="26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46" name="Text Box 14"/>
          <p:cNvSpPr txBox="1">
            <a:spLocks noChangeArrowheads="1"/>
          </p:cNvSpPr>
          <p:nvPr/>
        </p:nvSpPr>
        <p:spPr bwMode="auto">
          <a:xfrm>
            <a:off x="152400" y="152400"/>
            <a:ext cx="3276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fontAlgn="base" hangingPunct="1">
              <a:spcBef>
                <a:spcPct val="50000"/>
              </a:spcBef>
              <a:spcAft>
                <a:spcPct val="0"/>
              </a:spcAft>
            </a:pPr>
            <a:r>
              <a:rPr kumimoji="1" lang="en-US" altLang="zh-CN" sz="3200" dirty="0">
                <a:solidFill>
                  <a:srgbClr val="FF0000"/>
                </a:solidFill>
                <a:latin typeface="Times New Roman" pitchFamily="18" charset="0"/>
              </a:rPr>
              <a:t>t=3</a:t>
            </a:r>
          </a:p>
        </p:txBody>
      </p:sp>
      <p:sp>
        <p:nvSpPr>
          <p:cNvPr id="16" name="Oval 2"/>
          <p:cNvSpPr>
            <a:spLocks noChangeArrowheads="1"/>
          </p:cNvSpPr>
          <p:nvPr/>
        </p:nvSpPr>
        <p:spPr bwMode="auto">
          <a:xfrm>
            <a:off x="4495800" y="2362200"/>
            <a:ext cx="152400" cy="152400"/>
          </a:xfrm>
          <a:prstGeom prst="ellipse">
            <a:avLst/>
          </a:prstGeom>
          <a:solidFill>
            <a:srgbClr val="FFFF00"/>
          </a:solidFill>
          <a:ln w="222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a:solidFill>
                <a:srgbClr val="000000"/>
              </a:solidFill>
              <a:latin typeface="Times New Roman" pitchFamily="18" charset="0"/>
            </a:endParaRPr>
          </a:p>
        </p:txBody>
      </p:sp>
      <p:sp>
        <p:nvSpPr>
          <p:cNvPr id="17" name="Oval 3"/>
          <p:cNvSpPr>
            <a:spLocks noChangeArrowheads="1"/>
          </p:cNvSpPr>
          <p:nvPr/>
        </p:nvSpPr>
        <p:spPr bwMode="auto">
          <a:xfrm>
            <a:off x="1981200" y="2362200"/>
            <a:ext cx="152400" cy="152400"/>
          </a:xfrm>
          <a:prstGeom prst="ellipse">
            <a:avLst/>
          </a:prstGeom>
          <a:solidFill>
            <a:srgbClr val="FFFF00"/>
          </a:solidFill>
          <a:ln w="222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18" name="Oval 4"/>
          <p:cNvSpPr>
            <a:spLocks noChangeArrowheads="1"/>
          </p:cNvSpPr>
          <p:nvPr/>
        </p:nvSpPr>
        <p:spPr bwMode="auto">
          <a:xfrm>
            <a:off x="7010400" y="2362200"/>
            <a:ext cx="152400" cy="152400"/>
          </a:xfrm>
          <a:prstGeom prst="ellipse">
            <a:avLst/>
          </a:prstGeom>
          <a:solidFill>
            <a:srgbClr val="FFFF00"/>
          </a:solidFill>
          <a:ln w="222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19" name="Oval 5"/>
          <p:cNvSpPr>
            <a:spLocks noChangeArrowheads="1"/>
          </p:cNvSpPr>
          <p:nvPr/>
        </p:nvSpPr>
        <p:spPr bwMode="auto">
          <a:xfrm>
            <a:off x="4495800" y="3962400"/>
            <a:ext cx="152400" cy="152400"/>
          </a:xfrm>
          <a:prstGeom prst="ellipse">
            <a:avLst/>
          </a:prstGeom>
          <a:solidFill>
            <a:srgbClr val="FFFF00"/>
          </a:solidFill>
          <a:ln w="222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a:solidFill>
                <a:srgbClr val="000000"/>
              </a:solidFill>
              <a:latin typeface="Times New Roman" pitchFamily="18" charset="0"/>
            </a:endParaRPr>
          </a:p>
        </p:txBody>
      </p:sp>
      <p:sp>
        <p:nvSpPr>
          <p:cNvPr id="20" name="Oval 6"/>
          <p:cNvSpPr>
            <a:spLocks noChangeArrowheads="1"/>
          </p:cNvSpPr>
          <p:nvPr/>
        </p:nvSpPr>
        <p:spPr bwMode="auto">
          <a:xfrm>
            <a:off x="1981200" y="3962400"/>
            <a:ext cx="152400" cy="152400"/>
          </a:xfrm>
          <a:prstGeom prst="ellipse">
            <a:avLst/>
          </a:prstGeom>
          <a:solidFill>
            <a:srgbClr val="FFFF00"/>
          </a:solidFill>
          <a:ln w="222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21" name="Oval 7"/>
          <p:cNvSpPr>
            <a:spLocks noChangeArrowheads="1"/>
          </p:cNvSpPr>
          <p:nvPr/>
        </p:nvSpPr>
        <p:spPr bwMode="auto">
          <a:xfrm>
            <a:off x="7010400" y="3962400"/>
            <a:ext cx="152400" cy="152400"/>
          </a:xfrm>
          <a:prstGeom prst="ellipse">
            <a:avLst/>
          </a:prstGeom>
          <a:solidFill>
            <a:srgbClr val="FFFF00"/>
          </a:solidFill>
          <a:ln w="222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22" name="Oval 8"/>
          <p:cNvSpPr>
            <a:spLocks noChangeArrowheads="1"/>
          </p:cNvSpPr>
          <p:nvPr/>
        </p:nvSpPr>
        <p:spPr bwMode="auto">
          <a:xfrm>
            <a:off x="4495800" y="5638800"/>
            <a:ext cx="152400" cy="152400"/>
          </a:xfrm>
          <a:prstGeom prst="ellipse">
            <a:avLst/>
          </a:prstGeom>
          <a:solidFill>
            <a:srgbClr val="FFFF00"/>
          </a:solidFill>
          <a:ln w="222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zh-CN" sz="2400">
              <a:solidFill>
                <a:srgbClr val="000000"/>
              </a:solidFill>
              <a:latin typeface="Times New Roman" pitchFamily="18" charset="0"/>
            </a:endParaRPr>
          </a:p>
        </p:txBody>
      </p:sp>
      <p:sp>
        <p:nvSpPr>
          <p:cNvPr id="23" name="Oval 9"/>
          <p:cNvSpPr>
            <a:spLocks noChangeArrowheads="1"/>
          </p:cNvSpPr>
          <p:nvPr/>
        </p:nvSpPr>
        <p:spPr bwMode="auto">
          <a:xfrm>
            <a:off x="1981200" y="5638800"/>
            <a:ext cx="152400" cy="152400"/>
          </a:xfrm>
          <a:prstGeom prst="ellipse">
            <a:avLst/>
          </a:prstGeom>
          <a:solidFill>
            <a:srgbClr val="FFFF00"/>
          </a:solidFill>
          <a:ln w="222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24" name="Oval 10"/>
          <p:cNvSpPr>
            <a:spLocks noChangeArrowheads="1"/>
          </p:cNvSpPr>
          <p:nvPr/>
        </p:nvSpPr>
        <p:spPr bwMode="auto">
          <a:xfrm>
            <a:off x="7010400" y="5638800"/>
            <a:ext cx="152400" cy="152400"/>
          </a:xfrm>
          <a:prstGeom prst="ellipse">
            <a:avLst/>
          </a:prstGeom>
          <a:solidFill>
            <a:srgbClr val="FFFF00"/>
          </a:solidFill>
          <a:ln w="222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25" name="Text Box 11"/>
          <p:cNvSpPr txBox="1">
            <a:spLocks noChangeArrowheads="1"/>
          </p:cNvSpPr>
          <p:nvPr/>
        </p:nvSpPr>
        <p:spPr bwMode="auto">
          <a:xfrm>
            <a:off x="1524000" y="22098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dirty="0">
                <a:solidFill>
                  <a:srgbClr val="000000"/>
                </a:solidFill>
                <a:latin typeface="Times New Roman" pitchFamily="18" charset="0"/>
              </a:rPr>
              <a:t>S</a:t>
            </a:r>
            <a:r>
              <a:rPr kumimoji="1" lang="en-US" altLang="zh-CN" sz="2400" baseline="-25000" dirty="0">
                <a:solidFill>
                  <a:srgbClr val="000000"/>
                </a:solidFill>
                <a:latin typeface="Times New Roman" pitchFamily="18" charset="0"/>
              </a:rPr>
              <a:t>1</a:t>
            </a:r>
            <a:endParaRPr kumimoji="1" lang="en-US" altLang="zh-CN" sz="2400" dirty="0">
              <a:solidFill>
                <a:srgbClr val="000000"/>
              </a:solidFill>
              <a:latin typeface="Times New Roman" pitchFamily="18" charset="0"/>
            </a:endParaRPr>
          </a:p>
        </p:txBody>
      </p:sp>
      <p:sp>
        <p:nvSpPr>
          <p:cNvPr id="26" name="Text Box 12"/>
          <p:cNvSpPr txBox="1">
            <a:spLocks noChangeArrowheads="1"/>
          </p:cNvSpPr>
          <p:nvPr/>
        </p:nvSpPr>
        <p:spPr bwMode="auto">
          <a:xfrm>
            <a:off x="1524000" y="38100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dirty="0">
                <a:solidFill>
                  <a:srgbClr val="000000"/>
                </a:solidFill>
                <a:latin typeface="Times New Roman" pitchFamily="18" charset="0"/>
              </a:rPr>
              <a:t>S</a:t>
            </a:r>
            <a:r>
              <a:rPr kumimoji="1" lang="en-US" altLang="zh-CN" sz="2400" baseline="-25000" dirty="0">
                <a:solidFill>
                  <a:srgbClr val="000000"/>
                </a:solidFill>
                <a:latin typeface="Times New Roman" pitchFamily="18" charset="0"/>
              </a:rPr>
              <a:t>2</a:t>
            </a:r>
            <a:endParaRPr kumimoji="1" lang="en-US" altLang="zh-CN" sz="2400" dirty="0">
              <a:solidFill>
                <a:srgbClr val="000000"/>
              </a:solidFill>
              <a:latin typeface="Times New Roman" pitchFamily="18" charset="0"/>
            </a:endParaRPr>
          </a:p>
        </p:txBody>
      </p:sp>
      <p:sp>
        <p:nvSpPr>
          <p:cNvPr id="27" name="Text Box 13"/>
          <p:cNvSpPr txBox="1">
            <a:spLocks noChangeArrowheads="1"/>
          </p:cNvSpPr>
          <p:nvPr/>
        </p:nvSpPr>
        <p:spPr bwMode="auto">
          <a:xfrm>
            <a:off x="1524000" y="54102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dirty="0">
                <a:solidFill>
                  <a:srgbClr val="000000"/>
                </a:solidFill>
                <a:latin typeface="Times New Roman" pitchFamily="18" charset="0"/>
              </a:rPr>
              <a:t>S</a:t>
            </a:r>
            <a:r>
              <a:rPr kumimoji="1" lang="en-US" altLang="zh-CN" sz="2400" baseline="-25000" dirty="0">
                <a:solidFill>
                  <a:srgbClr val="000000"/>
                </a:solidFill>
                <a:latin typeface="Times New Roman" pitchFamily="18" charset="0"/>
              </a:rPr>
              <a:t>3</a:t>
            </a:r>
            <a:endParaRPr kumimoji="1" lang="en-US" altLang="zh-CN" sz="2400" dirty="0">
              <a:solidFill>
                <a:srgbClr val="000000"/>
              </a:solidFill>
              <a:latin typeface="Times New Roman" pitchFamily="18" charset="0"/>
            </a:endParaRPr>
          </a:p>
        </p:txBody>
      </p:sp>
      <p:sp>
        <p:nvSpPr>
          <p:cNvPr id="28" name="Text Box 14"/>
          <p:cNvSpPr txBox="1">
            <a:spLocks noChangeArrowheads="1"/>
          </p:cNvSpPr>
          <p:nvPr/>
        </p:nvSpPr>
        <p:spPr bwMode="auto">
          <a:xfrm>
            <a:off x="4343400" y="25146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dirty="0">
                <a:solidFill>
                  <a:srgbClr val="000000"/>
                </a:solidFill>
                <a:latin typeface="Times New Roman" pitchFamily="18" charset="0"/>
              </a:rPr>
              <a:t>S</a:t>
            </a:r>
            <a:r>
              <a:rPr kumimoji="1" lang="en-US" altLang="zh-CN" sz="2400" baseline="-25000" dirty="0">
                <a:solidFill>
                  <a:srgbClr val="000000"/>
                </a:solidFill>
                <a:latin typeface="Times New Roman" pitchFamily="18" charset="0"/>
              </a:rPr>
              <a:t>1</a:t>
            </a:r>
            <a:endParaRPr kumimoji="1" lang="en-US" altLang="zh-CN" sz="2400" dirty="0">
              <a:solidFill>
                <a:srgbClr val="000000"/>
              </a:solidFill>
              <a:latin typeface="Times New Roman" pitchFamily="18" charset="0"/>
            </a:endParaRPr>
          </a:p>
        </p:txBody>
      </p:sp>
      <p:sp>
        <p:nvSpPr>
          <p:cNvPr id="29" name="Text Box 15"/>
          <p:cNvSpPr txBox="1">
            <a:spLocks noChangeArrowheads="1"/>
          </p:cNvSpPr>
          <p:nvPr/>
        </p:nvSpPr>
        <p:spPr bwMode="auto">
          <a:xfrm>
            <a:off x="4343400" y="35052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dirty="0">
                <a:solidFill>
                  <a:srgbClr val="000000"/>
                </a:solidFill>
                <a:latin typeface="Times New Roman" pitchFamily="18" charset="0"/>
              </a:rPr>
              <a:t>S</a:t>
            </a:r>
            <a:r>
              <a:rPr kumimoji="1" lang="en-US" altLang="zh-CN" sz="2400" baseline="-25000" dirty="0">
                <a:solidFill>
                  <a:srgbClr val="000000"/>
                </a:solidFill>
                <a:latin typeface="Times New Roman" pitchFamily="18" charset="0"/>
              </a:rPr>
              <a:t>2</a:t>
            </a:r>
            <a:endParaRPr kumimoji="1" lang="en-US" altLang="zh-CN" sz="2400" dirty="0">
              <a:solidFill>
                <a:srgbClr val="000000"/>
              </a:solidFill>
              <a:latin typeface="Times New Roman" pitchFamily="18" charset="0"/>
            </a:endParaRPr>
          </a:p>
        </p:txBody>
      </p:sp>
      <p:sp>
        <p:nvSpPr>
          <p:cNvPr id="30" name="Text Box 16"/>
          <p:cNvSpPr txBox="1">
            <a:spLocks noChangeArrowheads="1"/>
          </p:cNvSpPr>
          <p:nvPr/>
        </p:nvSpPr>
        <p:spPr bwMode="auto">
          <a:xfrm>
            <a:off x="4343400" y="57912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dirty="0">
                <a:solidFill>
                  <a:srgbClr val="000000"/>
                </a:solidFill>
                <a:latin typeface="Times New Roman" pitchFamily="18" charset="0"/>
              </a:rPr>
              <a:t>S</a:t>
            </a:r>
            <a:r>
              <a:rPr kumimoji="1" lang="en-US" altLang="zh-CN" sz="2400" baseline="-25000" dirty="0">
                <a:solidFill>
                  <a:srgbClr val="000000"/>
                </a:solidFill>
                <a:latin typeface="Times New Roman" pitchFamily="18" charset="0"/>
              </a:rPr>
              <a:t>3</a:t>
            </a:r>
            <a:endParaRPr kumimoji="1" lang="en-US" altLang="zh-CN" sz="2400" dirty="0">
              <a:solidFill>
                <a:srgbClr val="000000"/>
              </a:solidFill>
              <a:latin typeface="Times New Roman" pitchFamily="18" charset="0"/>
            </a:endParaRPr>
          </a:p>
        </p:txBody>
      </p:sp>
      <p:sp>
        <p:nvSpPr>
          <p:cNvPr id="31" name="Text Box 17"/>
          <p:cNvSpPr txBox="1">
            <a:spLocks noChangeArrowheads="1"/>
          </p:cNvSpPr>
          <p:nvPr/>
        </p:nvSpPr>
        <p:spPr bwMode="auto">
          <a:xfrm>
            <a:off x="6858000" y="57150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a:solidFill>
                  <a:srgbClr val="000000"/>
                </a:solidFill>
                <a:latin typeface="Times New Roman" pitchFamily="18" charset="0"/>
              </a:rPr>
              <a:t>S</a:t>
            </a:r>
            <a:r>
              <a:rPr kumimoji="1" lang="en-US" altLang="zh-CN" sz="2400" baseline="-25000">
                <a:solidFill>
                  <a:srgbClr val="000000"/>
                </a:solidFill>
                <a:latin typeface="Times New Roman" pitchFamily="18" charset="0"/>
              </a:rPr>
              <a:t>3</a:t>
            </a:r>
            <a:endParaRPr kumimoji="1" lang="en-US" altLang="zh-CN" sz="2400">
              <a:solidFill>
                <a:srgbClr val="000000"/>
              </a:solidFill>
              <a:latin typeface="Times New Roman" pitchFamily="18" charset="0"/>
            </a:endParaRPr>
          </a:p>
        </p:txBody>
      </p:sp>
      <p:sp>
        <p:nvSpPr>
          <p:cNvPr id="32" name="Text Box 18"/>
          <p:cNvSpPr txBox="1">
            <a:spLocks noChangeArrowheads="1"/>
          </p:cNvSpPr>
          <p:nvPr/>
        </p:nvSpPr>
        <p:spPr bwMode="auto">
          <a:xfrm>
            <a:off x="6858000" y="41148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a:solidFill>
                  <a:srgbClr val="000000"/>
                </a:solidFill>
                <a:latin typeface="Times New Roman" pitchFamily="18" charset="0"/>
              </a:rPr>
              <a:t>S</a:t>
            </a:r>
            <a:r>
              <a:rPr kumimoji="1" lang="en-US" altLang="zh-CN" sz="2400" baseline="-25000">
                <a:solidFill>
                  <a:srgbClr val="000000"/>
                </a:solidFill>
                <a:latin typeface="Times New Roman" pitchFamily="18" charset="0"/>
              </a:rPr>
              <a:t>2</a:t>
            </a:r>
            <a:endParaRPr kumimoji="1" lang="en-US" altLang="zh-CN" sz="2400">
              <a:solidFill>
                <a:srgbClr val="000000"/>
              </a:solidFill>
              <a:latin typeface="Times New Roman" pitchFamily="18" charset="0"/>
            </a:endParaRPr>
          </a:p>
        </p:txBody>
      </p:sp>
      <p:sp>
        <p:nvSpPr>
          <p:cNvPr id="33" name="Text Box 19"/>
          <p:cNvSpPr txBox="1">
            <a:spLocks noChangeArrowheads="1"/>
          </p:cNvSpPr>
          <p:nvPr/>
        </p:nvSpPr>
        <p:spPr bwMode="auto">
          <a:xfrm>
            <a:off x="6781800" y="25146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dirty="0">
                <a:solidFill>
                  <a:srgbClr val="000000"/>
                </a:solidFill>
                <a:latin typeface="Times New Roman" pitchFamily="18" charset="0"/>
              </a:rPr>
              <a:t>S</a:t>
            </a:r>
            <a:r>
              <a:rPr kumimoji="1" lang="en-US" altLang="zh-CN" sz="2400" baseline="-25000" dirty="0">
                <a:solidFill>
                  <a:srgbClr val="000000"/>
                </a:solidFill>
                <a:latin typeface="Times New Roman" pitchFamily="18" charset="0"/>
              </a:rPr>
              <a:t>1</a:t>
            </a:r>
            <a:endParaRPr kumimoji="1" lang="en-US" altLang="zh-CN" sz="2400" dirty="0">
              <a:solidFill>
                <a:srgbClr val="000000"/>
              </a:solidFill>
              <a:latin typeface="Times New Roman" pitchFamily="18" charset="0"/>
            </a:endParaRPr>
          </a:p>
        </p:txBody>
      </p:sp>
      <p:sp>
        <p:nvSpPr>
          <p:cNvPr id="34" name="Text Box 20"/>
          <p:cNvSpPr txBox="1">
            <a:spLocks noChangeArrowheads="1"/>
          </p:cNvSpPr>
          <p:nvPr/>
        </p:nvSpPr>
        <p:spPr bwMode="auto">
          <a:xfrm>
            <a:off x="1981200" y="1905000"/>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a:solidFill>
                  <a:srgbClr val="000000"/>
                </a:solidFill>
                <a:latin typeface="Times New Roman" pitchFamily="18" charset="0"/>
              </a:rPr>
              <a:t>t=1</a:t>
            </a:r>
          </a:p>
        </p:txBody>
      </p:sp>
      <p:sp>
        <p:nvSpPr>
          <p:cNvPr id="35" name="Text Box 21"/>
          <p:cNvSpPr txBox="1">
            <a:spLocks noChangeArrowheads="1"/>
          </p:cNvSpPr>
          <p:nvPr/>
        </p:nvSpPr>
        <p:spPr bwMode="auto">
          <a:xfrm>
            <a:off x="1676400" y="15240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dirty="0">
                <a:solidFill>
                  <a:srgbClr val="000000"/>
                </a:solidFill>
                <a:latin typeface="Times New Roman" pitchFamily="18" charset="0"/>
              </a:rPr>
              <a:t>  a</a:t>
            </a:r>
          </a:p>
        </p:txBody>
      </p:sp>
      <p:sp>
        <p:nvSpPr>
          <p:cNvPr id="36" name="Text Box 22"/>
          <p:cNvSpPr txBox="1">
            <a:spLocks noChangeArrowheads="1"/>
          </p:cNvSpPr>
          <p:nvPr/>
        </p:nvSpPr>
        <p:spPr bwMode="auto">
          <a:xfrm>
            <a:off x="4038600" y="15240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dirty="0">
                <a:solidFill>
                  <a:srgbClr val="000000"/>
                </a:solidFill>
                <a:latin typeface="Times New Roman" pitchFamily="18" charset="0"/>
              </a:rPr>
              <a:t>  a</a:t>
            </a:r>
          </a:p>
        </p:txBody>
      </p:sp>
      <p:sp>
        <p:nvSpPr>
          <p:cNvPr id="37" name="Text Box 23"/>
          <p:cNvSpPr txBox="1">
            <a:spLocks noChangeArrowheads="1"/>
          </p:cNvSpPr>
          <p:nvPr/>
        </p:nvSpPr>
        <p:spPr bwMode="auto">
          <a:xfrm>
            <a:off x="4343400" y="1828800"/>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a:solidFill>
                  <a:srgbClr val="000000"/>
                </a:solidFill>
                <a:latin typeface="Times New Roman" pitchFamily="18" charset="0"/>
              </a:rPr>
              <a:t>t=2</a:t>
            </a:r>
          </a:p>
        </p:txBody>
      </p:sp>
      <p:sp>
        <p:nvSpPr>
          <p:cNvPr id="38" name="Text Box 24"/>
          <p:cNvSpPr txBox="1">
            <a:spLocks noChangeArrowheads="1"/>
          </p:cNvSpPr>
          <p:nvPr/>
        </p:nvSpPr>
        <p:spPr bwMode="auto">
          <a:xfrm>
            <a:off x="6781800" y="1828800"/>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a:solidFill>
                  <a:srgbClr val="000000"/>
                </a:solidFill>
                <a:latin typeface="Times New Roman" pitchFamily="18" charset="0"/>
              </a:rPr>
              <a:t>t=2</a:t>
            </a:r>
          </a:p>
        </p:txBody>
      </p:sp>
      <p:sp>
        <p:nvSpPr>
          <p:cNvPr id="39" name="Text Box 25"/>
          <p:cNvSpPr txBox="1">
            <a:spLocks noChangeArrowheads="1"/>
          </p:cNvSpPr>
          <p:nvPr/>
        </p:nvSpPr>
        <p:spPr bwMode="auto">
          <a:xfrm>
            <a:off x="6477000" y="15240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eaLnBrk="1" fontAlgn="base" hangingPunct="1">
              <a:spcBef>
                <a:spcPct val="50000"/>
              </a:spcBef>
              <a:spcAft>
                <a:spcPct val="0"/>
              </a:spcAft>
            </a:pPr>
            <a:r>
              <a:rPr kumimoji="1" lang="en-US" altLang="zh-CN" sz="2400" dirty="0">
                <a:solidFill>
                  <a:srgbClr val="000000"/>
                </a:solidFill>
                <a:latin typeface="Times New Roman" pitchFamily="18" charset="0"/>
              </a:rPr>
              <a:t>  b</a:t>
            </a:r>
          </a:p>
        </p:txBody>
      </p:sp>
      <p:sp>
        <p:nvSpPr>
          <p:cNvPr id="40" name="Line 26"/>
          <p:cNvSpPr>
            <a:spLocks noChangeShapeType="1"/>
          </p:cNvSpPr>
          <p:nvPr/>
        </p:nvSpPr>
        <p:spPr bwMode="auto">
          <a:xfrm>
            <a:off x="2133600" y="2438400"/>
            <a:ext cx="22860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41" name="Line 27"/>
          <p:cNvSpPr>
            <a:spLocks noChangeShapeType="1"/>
          </p:cNvSpPr>
          <p:nvPr/>
        </p:nvSpPr>
        <p:spPr bwMode="auto">
          <a:xfrm>
            <a:off x="2133600" y="4038600"/>
            <a:ext cx="22860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42" name="Line 28"/>
          <p:cNvSpPr>
            <a:spLocks noChangeShapeType="1"/>
          </p:cNvSpPr>
          <p:nvPr/>
        </p:nvSpPr>
        <p:spPr bwMode="auto">
          <a:xfrm>
            <a:off x="2133600" y="2438400"/>
            <a:ext cx="2209800" cy="1524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43" name="Line 29"/>
          <p:cNvSpPr>
            <a:spLocks noChangeShapeType="1"/>
          </p:cNvSpPr>
          <p:nvPr/>
        </p:nvSpPr>
        <p:spPr bwMode="auto">
          <a:xfrm>
            <a:off x="2133600" y="4038600"/>
            <a:ext cx="2286000" cy="1600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44" name="Line 30"/>
          <p:cNvSpPr>
            <a:spLocks noChangeShapeType="1"/>
          </p:cNvSpPr>
          <p:nvPr/>
        </p:nvSpPr>
        <p:spPr bwMode="auto">
          <a:xfrm>
            <a:off x="2133600" y="2438400"/>
            <a:ext cx="2209800" cy="3124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45" name="Line 31"/>
          <p:cNvSpPr>
            <a:spLocks noChangeShapeType="1"/>
          </p:cNvSpPr>
          <p:nvPr/>
        </p:nvSpPr>
        <p:spPr bwMode="auto">
          <a:xfrm>
            <a:off x="4648200" y="2438400"/>
            <a:ext cx="22860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46" name="Line 32"/>
          <p:cNvSpPr>
            <a:spLocks noChangeShapeType="1"/>
          </p:cNvSpPr>
          <p:nvPr/>
        </p:nvSpPr>
        <p:spPr bwMode="auto">
          <a:xfrm>
            <a:off x="4648200" y="4038600"/>
            <a:ext cx="22098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47" name="Line 33"/>
          <p:cNvSpPr>
            <a:spLocks noChangeShapeType="1"/>
          </p:cNvSpPr>
          <p:nvPr/>
        </p:nvSpPr>
        <p:spPr bwMode="auto">
          <a:xfrm>
            <a:off x="4648200" y="2438400"/>
            <a:ext cx="2133600" cy="1524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48" name="Line 34"/>
          <p:cNvSpPr>
            <a:spLocks noChangeShapeType="1"/>
          </p:cNvSpPr>
          <p:nvPr/>
        </p:nvSpPr>
        <p:spPr bwMode="auto">
          <a:xfrm>
            <a:off x="4648200" y="4038600"/>
            <a:ext cx="2286000" cy="1524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49" name="Line 35"/>
          <p:cNvSpPr>
            <a:spLocks noChangeShapeType="1"/>
          </p:cNvSpPr>
          <p:nvPr/>
        </p:nvSpPr>
        <p:spPr bwMode="auto">
          <a:xfrm>
            <a:off x="4648200" y="2438400"/>
            <a:ext cx="2362200" cy="3124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50" name="文本框 49"/>
          <p:cNvSpPr txBox="1"/>
          <p:nvPr/>
        </p:nvSpPr>
        <p:spPr>
          <a:xfrm>
            <a:off x="988137" y="2286000"/>
            <a:ext cx="562976" cy="369332"/>
          </a:xfrm>
          <a:prstGeom prst="rect">
            <a:avLst/>
          </a:prstGeom>
          <a:noFill/>
        </p:spPr>
        <p:txBody>
          <a:bodyPr wrap="none" rtlCol="0">
            <a:spAutoFit/>
          </a:bodyPr>
          <a:lstStyle/>
          <a:p>
            <a:pPr algn="ctr" fontAlgn="base">
              <a:spcBef>
                <a:spcPct val="0"/>
              </a:spcBef>
              <a:spcAft>
                <a:spcPct val="0"/>
              </a:spcAft>
            </a:pPr>
            <a:r>
              <a:rPr lang="en-US" altLang="zh-CN" dirty="0" smtClean="0">
                <a:solidFill>
                  <a:srgbClr val="FF0000"/>
                </a:solidFill>
              </a:rPr>
              <a:t>0.4</a:t>
            </a:r>
            <a:endParaRPr lang="zh-CN" altLang="en-US" dirty="0">
              <a:solidFill>
                <a:srgbClr val="FF0000"/>
              </a:solidFill>
            </a:endParaRPr>
          </a:p>
        </p:txBody>
      </p:sp>
      <p:sp>
        <p:nvSpPr>
          <p:cNvPr id="51" name="文本框 50"/>
          <p:cNvSpPr txBox="1"/>
          <p:nvPr/>
        </p:nvSpPr>
        <p:spPr>
          <a:xfrm>
            <a:off x="914400" y="3886200"/>
            <a:ext cx="710451" cy="369332"/>
          </a:xfrm>
          <a:prstGeom prst="rect">
            <a:avLst/>
          </a:prstGeom>
          <a:noFill/>
        </p:spPr>
        <p:txBody>
          <a:bodyPr wrap="none" rtlCol="0">
            <a:spAutoFit/>
          </a:bodyPr>
          <a:lstStyle/>
          <a:p>
            <a:pPr algn="ctr" fontAlgn="base">
              <a:spcBef>
                <a:spcPct val="0"/>
              </a:spcBef>
              <a:spcAft>
                <a:spcPct val="0"/>
              </a:spcAft>
            </a:pPr>
            <a:r>
              <a:rPr lang="en-US" altLang="zh-CN" dirty="0" smtClean="0">
                <a:solidFill>
                  <a:srgbClr val="FF0000"/>
                </a:solidFill>
              </a:rPr>
              <a:t>0.15</a:t>
            </a:r>
            <a:endParaRPr lang="zh-CN" altLang="en-US" dirty="0">
              <a:solidFill>
                <a:srgbClr val="FF0000"/>
              </a:solidFill>
            </a:endParaRPr>
          </a:p>
        </p:txBody>
      </p:sp>
      <p:sp>
        <p:nvSpPr>
          <p:cNvPr id="52" name="文本框 51"/>
          <p:cNvSpPr txBox="1"/>
          <p:nvPr/>
        </p:nvSpPr>
        <p:spPr>
          <a:xfrm>
            <a:off x="1103554" y="5498068"/>
            <a:ext cx="332142" cy="369332"/>
          </a:xfrm>
          <a:prstGeom prst="rect">
            <a:avLst/>
          </a:prstGeom>
          <a:noFill/>
        </p:spPr>
        <p:txBody>
          <a:bodyPr wrap="none" rtlCol="0">
            <a:spAutoFit/>
          </a:bodyPr>
          <a:lstStyle/>
          <a:p>
            <a:pPr algn="ctr" fontAlgn="base">
              <a:spcBef>
                <a:spcPct val="0"/>
              </a:spcBef>
              <a:spcAft>
                <a:spcPct val="0"/>
              </a:spcAft>
            </a:pPr>
            <a:r>
              <a:rPr lang="en-US" altLang="zh-CN" dirty="0" smtClean="0">
                <a:solidFill>
                  <a:srgbClr val="FF0000"/>
                </a:solidFill>
              </a:rPr>
              <a:t>0</a:t>
            </a:r>
            <a:endParaRPr lang="zh-CN" altLang="en-US" dirty="0">
              <a:solidFill>
                <a:srgbClr val="FF0000"/>
              </a:solidFill>
            </a:endParaRPr>
          </a:p>
        </p:txBody>
      </p:sp>
      <p:sp>
        <p:nvSpPr>
          <p:cNvPr id="53" name="文本框 52"/>
          <p:cNvSpPr txBox="1"/>
          <p:nvPr/>
        </p:nvSpPr>
        <p:spPr>
          <a:xfrm>
            <a:off x="3604260" y="2438400"/>
            <a:ext cx="857927" cy="369332"/>
          </a:xfrm>
          <a:prstGeom prst="rect">
            <a:avLst/>
          </a:prstGeom>
          <a:noFill/>
        </p:spPr>
        <p:txBody>
          <a:bodyPr wrap="none" rtlCol="0">
            <a:spAutoFit/>
          </a:bodyPr>
          <a:lstStyle/>
          <a:p>
            <a:pPr algn="ctr" fontAlgn="base">
              <a:spcBef>
                <a:spcPct val="0"/>
              </a:spcBef>
              <a:spcAft>
                <a:spcPct val="0"/>
              </a:spcAft>
            </a:pPr>
            <a:r>
              <a:rPr lang="en-US" altLang="zh-CN" dirty="0" smtClean="0">
                <a:solidFill>
                  <a:srgbClr val="FF0000"/>
                </a:solidFill>
              </a:rPr>
              <a:t>0.096</a:t>
            </a:r>
            <a:endParaRPr lang="zh-CN" altLang="en-US" dirty="0">
              <a:solidFill>
                <a:srgbClr val="FF0000"/>
              </a:solidFill>
            </a:endParaRPr>
          </a:p>
        </p:txBody>
      </p:sp>
      <p:sp>
        <p:nvSpPr>
          <p:cNvPr id="54" name="文本框 53"/>
          <p:cNvSpPr txBox="1"/>
          <p:nvPr/>
        </p:nvSpPr>
        <p:spPr>
          <a:xfrm>
            <a:off x="3604260" y="3974068"/>
            <a:ext cx="857927" cy="369332"/>
          </a:xfrm>
          <a:prstGeom prst="rect">
            <a:avLst/>
          </a:prstGeom>
          <a:noFill/>
        </p:spPr>
        <p:txBody>
          <a:bodyPr wrap="none" rtlCol="0">
            <a:spAutoFit/>
          </a:bodyPr>
          <a:lstStyle/>
          <a:p>
            <a:pPr algn="ctr" fontAlgn="base">
              <a:spcBef>
                <a:spcPct val="0"/>
              </a:spcBef>
              <a:spcAft>
                <a:spcPct val="0"/>
              </a:spcAft>
            </a:pPr>
            <a:r>
              <a:rPr lang="en-US" altLang="zh-CN" dirty="0" smtClean="0">
                <a:solidFill>
                  <a:srgbClr val="FF0000"/>
                </a:solidFill>
              </a:rPr>
              <a:t>0.078</a:t>
            </a:r>
            <a:endParaRPr lang="zh-CN" altLang="en-US" dirty="0">
              <a:solidFill>
                <a:srgbClr val="FF0000"/>
              </a:solidFill>
            </a:endParaRPr>
          </a:p>
        </p:txBody>
      </p:sp>
      <p:sp>
        <p:nvSpPr>
          <p:cNvPr id="55" name="文本框 54"/>
          <p:cNvSpPr txBox="1"/>
          <p:nvPr/>
        </p:nvSpPr>
        <p:spPr>
          <a:xfrm>
            <a:off x="3604260" y="5650468"/>
            <a:ext cx="857927" cy="369332"/>
          </a:xfrm>
          <a:prstGeom prst="rect">
            <a:avLst/>
          </a:prstGeom>
          <a:noFill/>
        </p:spPr>
        <p:txBody>
          <a:bodyPr wrap="none" rtlCol="0">
            <a:spAutoFit/>
          </a:bodyPr>
          <a:lstStyle/>
          <a:p>
            <a:pPr algn="ctr" fontAlgn="base">
              <a:spcBef>
                <a:spcPct val="0"/>
              </a:spcBef>
              <a:spcAft>
                <a:spcPct val="0"/>
              </a:spcAft>
            </a:pPr>
            <a:r>
              <a:rPr lang="en-US" altLang="zh-CN" dirty="0" smtClean="0">
                <a:solidFill>
                  <a:srgbClr val="FF0000"/>
                </a:solidFill>
              </a:rPr>
              <a:t>0.085</a:t>
            </a:r>
            <a:endParaRPr lang="zh-CN" altLang="en-US" dirty="0">
              <a:solidFill>
                <a:srgbClr val="FF0000"/>
              </a:solidFill>
            </a:endParaRPr>
          </a:p>
        </p:txBody>
      </p:sp>
      <p:sp>
        <p:nvSpPr>
          <p:cNvPr id="56" name="文本框 55"/>
          <p:cNvSpPr txBox="1"/>
          <p:nvPr/>
        </p:nvSpPr>
        <p:spPr>
          <a:xfrm>
            <a:off x="7152919" y="2286000"/>
            <a:ext cx="1152881" cy="369332"/>
          </a:xfrm>
          <a:prstGeom prst="rect">
            <a:avLst/>
          </a:prstGeom>
          <a:noFill/>
        </p:spPr>
        <p:txBody>
          <a:bodyPr wrap="none" rtlCol="0">
            <a:spAutoFit/>
          </a:bodyPr>
          <a:lstStyle/>
          <a:p>
            <a:pPr algn="ctr" fontAlgn="base">
              <a:spcBef>
                <a:spcPct val="0"/>
              </a:spcBef>
              <a:spcAft>
                <a:spcPct val="0"/>
              </a:spcAft>
            </a:pPr>
            <a:r>
              <a:rPr lang="en-US" altLang="zh-CN" dirty="0" smtClean="0">
                <a:solidFill>
                  <a:srgbClr val="FF0000"/>
                </a:solidFill>
              </a:rPr>
              <a:t>0.00576</a:t>
            </a:r>
            <a:endParaRPr lang="zh-CN" altLang="en-US" dirty="0">
              <a:solidFill>
                <a:srgbClr val="FF0000"/>
              </a:solidFill>
            </a:endParaRPr>
          </a:p>
        </p:txBody>
      </p:sp>
      <p:sp>
        <p:nvSpPr>
          <p:cNvPr id="57" name="文本框 56"/>
          <p:cNvSpPr txBox="1"/>
          <p:nvPr/>
        </p:nvSpPr>
        <p:spPr>
          <a:xfrm>
            <a:off x="7152919" y="3821668"/>
            <a:ext cx="1152881" cy="369332"/>
          </a:xfrm>
          <a:prstGeom prst="rect">
            <a:avLst/>
          </a:prstGeom>
          <a:noFill/>
        </p:spPr>
        <p:txBody>
          <a:bodyPr wrap="none" rtlCol="0">
            <a:spAutoFit/>
          </a:bodyPr>
          <a:lstStyle/>
          <a:p>
            <a:pPr algn="ctr" fontAlgn="base">
              <a:spcBef>
                <a:spcPct val="0"/>
              </a:spcBef>
              <a:spcAft>
                <a:spcPct val="0"/>
              </a:spcAft>
            </a:pPr>
            <a:r>
              <a:rPr lang="en-US" altLang="zh-CN" dirty="0" smtClean="0">
                <a:solidFill>
                  <a:srgbClr val="FF0000"/>
                </a:solidFill>
              </a:rPr>
              <a:t>0.05544</a:t>
            </a:r>
            <a:endParaRPr lang="zh-CN" altLang="en-US" dirty="0">
              <a:solidFill>
                <a:srgbClr val="FF0000"/>
              </a:solidFill>
            </a:endParaRPr>
          </a:p>
        </p:txBody>
      </p:sp>
      <p:sp>
        <p:nvSpPr>
          <p:cNvPr id="58" name="文本框 57"/>
          <p:cNvSpPr txBox="1"/>
          <p:nvPr/>
        </p:nvSpPr>
        <p:spPr>
          <a:xfrm>
            <a:off x="7300396" y="5498068"/>
            <a:ext cx="857927" cy="369332"/>
          </a:xfrm>
          <a:prstGeom prst="rect">
            <a:avLst/>
          </a:prstGeom>
          <a:noFill/>
        </p:spPr>
        <p:txBody>
          <a:bodyPr wrap="none" rtlCol="0">
            <a:spAutoFit/>
          </a:bodyPr>
          <a:lstStyle/>
          <a:p>
            <a:pPr algn="ctr" fontAlgn="base">
              <a:spcBef>
                <a:spcPct val="0"/>
              </a:spcBef>
              <a:spcAft>
                <a:spcPct val="0"/>
              </a:spcAft>
            </a:pPr>
            <a:r>
              <a:rPr lang="en-US" altLang="zh-CN" dirty="0" smtClean="0">
                <a:solidFill>
                  <a:srgbClr val="FF0000"/>
                </a:solidFill>
              </a:rPr>
              <a:t>0.033</a:t>
            </a:r>
            <a:endParaRPr lang="zh-CN" altLang="en-US" dirty="0">
              <a:solidFill>
                <a:srgbClr val="FF0000"/>
              </a:solidFill>
            </a:endParaRPr>
          </a:p>
        </p:txBody>
      </p:sp>
    </p:spTree>
    <p:extLst>
      <p:ext uri="{BB962C8B-B14F-4D97-AF65-F5344CB8AC3E}">
        <p14:creationId xmlns:p14="http://schemas.microsoft.com/office/powerpoint/2010/main" val="387559179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59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P spid="5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574675" y="381000"/>
            <a:ext cx="8001000" cy="838200"/>
          </a:xfrm>
        </p:spPr>
        <p:txBody>
          <a:bodyPr/>
          <a:lstStyle/>
          <a:p>
            <a:pPr eaLnBrk="1" hangingPunct="1"/>
            <a:r>
              <a:rPr lang="zh-CN" altLang="en-US" sz="3600" b="1" dirty="0" smtClean="0">
                <a:solidFill>
                  <a:srgbClr val="003366"/>
                </a:solidFill>
                <a:latin typeface="楷体_GB2312" pitchFamily="49" charset="-122"/>
                <a:ea typeface="楷体_GB2312" pitchFamily="49" charset="-122"/>
              </a:rPr>
              <a:t>维特比（</a:t>
            </a:r>
            <a:r>
              <a:rPr lang="en-US" altLang="zh-CN" sz="3600" b="1" dirty="0" err="1" smtClean="0">
                <a:solidFill>
                  <a:srgbClr val="003366"/>
                </a:solidFill>
                <a:latin typeface="楷体_GB2312" pitchFamily="49" charset="-122"/>
                <a:ea typeface="楷体_GB2312" pitchFamily="49" charset="-122"/>
              </a:rPr>
              <a:t>viterbi</a:t>
            </a:r>
            <a:r>
              <a:rPr lang="zh-CN" altLang="en-US" sz="3600" b="1" dirty="0" smtClean="0">
                <a:solidFill>
                  <a:srgbClr val="003366"/>
                </a:solidFill>
                <a:latin typeface="楷体_GB2312" pitchFamily="49" charset="-122"/>
                <a:ea typeface="楷体_GB2312" pitchFamily="49" charset="-122"/>
              </a:rPr>
              <a:t>）算法</a:t>
            </a:r>
            <a:r>
              <a:rPr lang="en-US" altLang="zh-CN" sz="3600" b="1" dirty="0" smtClean="0">
                <a:solidFill>
                  <a:srgbClr val="003366"/>
                </a:solidFill>
                <a:latin typeface="楷体_GB2312" pitchFamily="49" charset="-122"/>
                <a:ea typeface="楷体_GB2312" pitchFamily="49" charset="-122"/>
              </a:rPr>
              <a:t>:</a:t>
            </a:r>
            <a:r>
              <a:rPr lang="zh-CN" altLang="en-US" sz="3600" b="1" dirty="0" smtClean="0">
                <a:solidFill>
                  <a:srgbClr val="003366"/>
                </a:solidFill>
                <a:latin typeface="楷体_GB2312" pitchFamily="49" charset="-122"/>
                <a:ea typeface="楷体_GB2312" pitchFamily="49" charset="-122"/>
              </a:rPr>
              <a:t>求最佳路径</a:t>
            </a:r>
          </a:p>
        </p:txBody>
      </p:sp>
      <mc:AlternateContent xmlns:mc="http://schemas.openxmlformats.org/markup-compatibility/2006" xmlns:a14="http://schemas.microsoft.com/office/drawing/2010/main">
        <mc:Choice Requires="a14">
          <p:sp>
            <p:nvSpPr>
              <p:cNvPr id="21507" name="Rectangle 3"/>
              <p:cNvSpPr>
                <a:spLocks noGrp="1" noChangeArrowheads="1"/>
              </p:cNvSpPr>
              <p:nvPr>
                <p:ph type="body" sz="half" idx="1"/>
              </p:nvPr>
            </p:nvSpPr>
            <p:spPr>
              <a:xfrm>
                <a:off x="468313" y="1905000"/>
                <a:ext cx="8207375" cy="3657600"/>
              </a:xfrm>
            </p:spPr>
            <p:txBody>
              <a:bodyPr/>
              <a:lstStyle/>
              <a:p>
                <a:pPr eaLnBrk="1" hangingPunct="1">
                  <a:lnSpc>
                    <a:spcPct val="140000"/>
                  </a:lnSpc>
                </a:pPr>
                <a:r>
                  <a:rPr lang="zh-CN" altLang="en-US" sz="2600" b="1" dirty="0" smtClean="0">
                    <a:ea typeface="楷体_GB2312" pitchFamily="49" charset="-122"/>
                  </a:rPr>
                  <a:t>一个前向变量</a:t>
                </a:r>
              </a:p>
              <a:p>
                <a:pPr marL="0" indent="0" eaLnBrk="1" hangingPunct="1">
                  <a:lnSpc>
                    <a:spcPct val="140000"/>
                  </a:lnSpc>
                  <a:buNone/>
                </a:pPr>
                <a14:m>
                  <m:oMathPara xmlns:m="http://schemas.openxmlformats.org/officeDocument/2006/math">
                    <m:oMathParaPr>
                      <m:jc m:val="centerGroup"/>
                    </m:oMathParaPr>
                    <m:oMath xmlns:m="http://schemas.openxmlformats.org/officeDocument/2006/math">
                      <m:sSub>
                        <m:sSubPr>
                          <m:ctrlPr>
                            <a:rPr lang="en-US" altLang="zh-CN" sz="2600" b="1" i="1" smtClean="0">
                              <a:latin typeface="Cambria Math" panose="02040503050406030204" pitchFamily="18" charset="0"/>
                              <a:ea typeface="楷体_GB2312" pitchFamily="49" charset="-122"/>
                            </a:rPr>
                          </m:ctrlPr>
                        </m:sSubPr>
                        <m:e>
                          <m:r>
                            <a:rPr lang="zh-CN" altLang="en-US" sz="2600" b="1" i="1" smtClean="0">
                              <a:latin typeface="Cambria Math"/>
                              <a:ea typeface="楷体_GB2312" pitchFamily="49" charset="-122"/>
                            </a:rPr>
                            <m:t>𝜹</m:t>
                          </m:r>
                        </m:e>
                        <m:sub>
                          <m:r>
                            <a:rPr lang="en-US" altLang="zh-CN" sz="2600" b="1" i="1" smtClean="0">
                              <a:latin typeface="Cambria Math"/>
                              <a:ea typeface="楷体_GB2312" pitchFamily="49" charset="-122"/>
                            </a:rPr>
                            <m:t>𝒕</m:t>
                          </m:r>
                        </m:sub>
                      </m:sSub>
                      <m:d>
                        <m:dPr>
                          <m:ctrlPr>
                            <a:rPr lang="en-US" altLang="zh-CN" sz="2600" b="1" i="1" smtClean="0">
                              <a:latin typeface="Cambria Math" panose="02040503050406030204" pitchFamily="18" charset="0"/>
                              <a:ea typeface="楷体_GB2312" pitchFamily="49" charset="-122"/>
                            </a:rPr>
                          </m:ctrlPr>
                        </m:dPr>
                        <m:e>
                          <m:r>
                            <a:rPr lang="en-US" altLang="zh-CN" sz="2600" b="1" i="1" smtClean="0">
                              <a:latin typeface="Cambria Math"/>
                              <a:ea typeface="楷体_GB2312" pitchFamily="49" charset="-122"/>
                            </a:rPr>
                            <m:t>𝒊</m:t>
                          </m:r>
                        </m:e>
                      </m:d>
                      <m:r>
                        <a:rPr lang="en-US" altLang="zh-CN" sz="2600" b="1" i="1" smtClean="0">
                          <a:latin typeface="Cambria Math"/>
                          <a:ea typeface="楷体_GB2312" pitchFamily="49" charset="-122"/>
                        </a:rPr>
                        <m:t>=</m:t>
                      </m:r>
                      <m:func>
                        <m:funcPr>
                          <m:ctrlPr>
                            <a:rPr lang="en-US" altLang="zh-CN" sz="2600" b="1" i="1" smtClean="0">
                              <a:latin typeface="Cambria Math" panose="02040503050406030204" pitchFamily="18" charset="0"/>
                              <a:ea typeface="楷体_GB2312" pitchFamily="49" charset="-122"/>
                            </a:rPr>
                          </m:ctrlPr>
                        </m:funcPr>
                        <m:fName>
                          <m:limLow>
                            <m:limLowPr>
                              <m:ctrlPr>
                                <a:rPr lang="en-US" altLang="zh-CN" sz="2600" b="1" i="1" smtClean="0">
                                  <a:latin typeface="Cambria Math" panose="02040503050406030204" pitchFamily="18" charset="0"/>
                                  <a:ea typeface="楷体_GB2312" pitchFamily="49" charset="-122"/>
                                </a:rPr>
                              </m:ctrlPr>
                            </m:limLowPr>
                            <m:e>
                              <m:r>
                                <m:rPr>
                                  <m:sty m:val="p"/>
                                </m:rPr>
                                <a:rPr lang="en-US" altLang="zh-CN" sz="2600" b="0" i="0" smtClean="0">
                                  <a:latin typeface="Cambria Math"/>
                                  <a:ea typeface="楷体_GB2312" pitchFamily="49" charset="-122"/>
                                </a:rPr>
                                <m:t>max</m:t>
                              </m:r>
                            </m:e>
                            <m:lim>
                              <m:sSub>
                                <m:sSubPr>
                                  <m:ctrlPr>
                                    <a:rPr lang="en-US" altLang="zh-CN" sz="2600" b="0" i="1" smtClean="0">
                                      <a:latin typeface="Cambria Math" panose="02040503050406030204" pitchFamily="18" charset="0"/>
                                      <a:ea typeface="楷体_GB2312" pitchFamily="49" charset="-122"/>
                                    </a:rPr>
                                  </m:ctrlPr>
                                </m:sSubPr>
                                <m:e>
                                  <m:r>
                                    <a:rPr lang="en-US" altLang="zh-CN" sz="2600" b="0" i="1" smtClean="0">
                                      <a:latin typeface="Cambria Math"/>
                                      <a:ea typeface="楷体_GB2312" pitchFamily="49" charset="-122"/>
                                    </a:rPr>
                                    <m:t>𝑞</m:t>
                                  </m:r>
                                </m:e>
                                <m:sub>
                                  <m:r>
                                    <a:rPr lang="en-US" altLang="zh-CN" sz="2600" b="0" i="1" smtClean="0">
                                      <a:latin typeface="Cambria Math"/>
                                      <a:ea typeface="楷体_GB2312" pitchFamily="49" charset="-122"/>
                                    </a:rPr>
                                    <m:t>1</m:t>
                                  </m:r>
                                </m:sub>
                              </m:sSub>
                              <m:r>
                                <a:rPr lang="en-US" altLang="zh-CN" sz="2600" b="0" i="1" smtClean="0">
                                  <a:latin typeface="Cambria Math"/>
                                  <a:ea typeface="楷体_GB2312" pitchFamily="49" charset="-122"/>
                                </a:rPr>
                                <m:t>,</m:t>
                              </m:r>
                              <m:sSub>
                                <m:sSubPr>
                                  <m:ctrlPr>
                                    <a:rPr lang="en-US" altLang="zh-CN" sz="2600" i="1">
                                      <a:latin typeface="Cambria Math" panose="02040503050406030204" pitchFamily="18" charset="0"/>
                                      <a:ea typeface="楷体_GB2312" pitchFamily="49" charset="-122"/>
                                    </a:rPr>
                                  </m:ctrlPr>
                                </m:sSubPr>
                                <m:e>
                                  <m:r>
                                    <a:rPr lang="en-US" altLang="zh-CN" sz="2600" i="1">
                                      <a:latin typeface="Cambria Math"/>
                                      <a:ea typeface="楷体_GB2312" pitchFamily="49" charset="-122"/>
                                    </a:rPr>
                                    <m:t>𝑞</m:t>
                                  </m:r>
                                </m:e>
                                <m:sub>
                                  <m:r>
                                    <a:rPr lang="en-US" altLang="zh-CN" sz="2600" b="0" i="1" smtClean="0">
                                      <a:latin typeface="Cambria Math"/>
                                      <a:ea typeface="楷体_GB2312" pitchFamily="49" charset="-122"/>
                                    </a:rPr>
                                    <m:t>2</m:t>
                                  </m:r>
                                </m:sub>
                              </m:sSub>
                              <m:r>
                                <a:rPr lang="en-US" altLang="zh-CN" sz="2600" b="0" i="1" smtClean="0">
                                  <a:latin typeface="Cambria Math"/>
                                  <a:ea typeface="楷体_GB2312" pitchFamily="49" charset="-122"/>
                                </a:rPr>
                                <m:t>,…,</m:t>
                              </m:r>
                              <m:sSub>
                                <m:sSubPr>
                                  <m:ctrlPr>
                                    <a:rPr lang="en-US" altLang="zh-CN" sz="2600" i="1">
                                      <a:latin typeface="Cambria Math" panose="02040503050406030204" pitchFamily="18" charset="0"/>
                                      <a:ea typeface="楷体_GB2312" pitchFamily="49" charset="-122"/>
                                    </a:rPr>
                                  </m:ctrlPr>
                                </m:sSubPr>
                                <m:e>
                                  <m:r>
                                    <a:rPr lang="en-US" altLang="zh-CN" sz="2600" i="1">
                                      <a:latin typeface="Cambria Math"/>
                                      <a:ea typeface="楷体_GB2312" pitchFamily="49" charset="-122"/>
                                    </a:rPr>
                                    <m:t>𝑞</m:t>
                                  </m:r>
                                </m:e>
                                <m:sub>
                                  <m:r>
                                    <a:rPr lang="en-US" altLang="zh-CN" sz="2600" b="0" i="1" smtClean="0">
                                      <a:latin typeface="Cambria Math"/>
                                      <a:ea typeface="楷体_GB2312" pitchFamily="49" charset="-122"/>
                                    </a:rPr>
                                    <m:t>𝑡</m:t>
                                  </m:r>
                                  <m:r>
                                    <a:rPr lang="en-US" altLang="zh-CN" sz="2600" b="0" i="1" smtClean="0">
                                      <a:latin typeface="Cambria Math"/>
                                      <a:ea typeface="楷体_GB2312" pitchFamily="49" charset="-122"/>
                                    </a:rPr>
                                    <m:t>−1</m:t>
                                  </m:r>
                                </m:sub>
                              </m:sSub>
                            </m:lim>
                          </m:limLow>
                        </m:fName>
                        <m:e>
                          <m:r>
                            <a:rPr lang="en-US" altLang="zh-CN" sz="2600" b="1" i="1" smtClean="0">
                              <a:latin typeface="Cambria Math"/>
                              <a:ea typeface="楷体_GB2312" pitchFamily="49" charset="-122"/>
                            </a:rPr>
                            <m:t>𝑷</m:t>
                          </m:r>
                          <m:r>
                            <a:rPr lang="en-US" altLang="zh-CN" sz="2600" b="1" i="1" smtClean="0">
                              <a:latin typeface="Cambria Math"/>
                              <a:ea typeface="楷体_GB2312" pitchFamily="49" charset="-122"/>
                            </a:rPr>
                            <m:t>(</m:t>
                          </m:r>
                          <m:sSub>
                            <m:sSubPr>
                              <m:ctrlPr>
                                <a:rPr lang="en-US" altLang="zh-CN" sz="2600" i="1">
                                  <a:latin typeface="Cambria Math" panose="02040503050406030204" pitchFamily="18" charset="0"/>
                                  <a:ea typeface="楷体_GB2312" pitchFamily="49" charset="-122"/>
                                </a:rPr>
                              </m:ctrlPr>
                            </m:sSubPr>
                            <m:e>
                              <m:r>
                                <a:rPr lang="en-US" altLang="zh-CN" sz="2600" i="1">
                                  <a:latin typeface="Cambria Math"/>
                                  <a:ea typeface="楷体_GB2312" pitchFamily="49" charset="-122"/>
                                </a:rPr>
                                <m:t>𝑞</m:t>
                              </m:r>
                            </m:e>
                            <m:sub>
                              <m:r>
                                <a:rPr lang="en-US" altLang="zh-CN" sz="2600" i="1">
                                  <a:latin typeface="Cambria Math"/>
                                  <a:ea typeface="楷体_GB2312" pitchFamily="49" charset="-122"/>
                                </a:rPr>
                                <m:t>1,</m:t>
                              </m:r>
                            </m:sub>
                          </m:sSub>
                          <m:sSub>
                            <m:sSubPr>
                              <m:ctrlPr>
                                <a:rPr lang="en-US" altLang="zh-CN" sz="2600" i="1">
                                  <a:latin typeface="Cambria Math" panose="02040503050406030204" pitchFamily="18" charset="0"/>
                                  <a:ea typeface="楷体_GB2312" pitchFamily="49" charset="-122"/>
                                </a:rPr>
                              </m:ctrlPr>
                            </m:sSubPr>
                            <m:e>
                              <m:r>
                                <a:rPr lang="en-US" altLang="zh-CN" sz="2600" i="1">
                                  <a:latin typeface="Cambria Math"/>
                                  <a:ea typeface="楷体_GB2312" pitchFamily="49" charset="-122"/>
                                </a:rPr>
                                <m:t>𝑞</m:t>
                              </m:r>
                            </m:e>
                            <m:sub>
                              <m:r>
                                <a:rPr lang="en-US" altLang="zh-CN" sz="2600" b="0" i="1" smtClean="0">
                                  <a:latin typeface="Cambria Math"/>
                                  <a:ea typeface="楷体_GB2312" pitchFamily="49" charset="-122"/>
                                </a:rPr>
                                <m:t>2</m:t>
                              </m:r>
                              <m:r>
                                <a:rPr lang="en-US" altLang="zh-CN" sz="2600" i="1">
                                  <a:latin typeface="Cambria Math"/>
                                  <a:ea typeface="楷体_GB2312" pitchFamily="49" charset="-122"/>
                                </a:rPr>
                                <m:t>,</m:t>
                              </m:r>
                            </m:sub>
                          </m:sSub>
                          <m:r>
                            <a:rPr lang="en-US" altLang="zh-CN" sz="2600" b="1" i="1" smtClean="0">
                              <a:latin typeface="Cambria Math"/>
                              <a:ea typeface="楷体_GB2312" pitchFamily="49" charset="-122"/>
                            </a:rPr>
                            <m:t>…,</m:t>
                          </m:r>
                          <m:sSub>
                            <m:sSubPr>
                              <m:ctrlPr>
                                <a:rPr lang="en-US" altLang="zh-CN" sz="2600" i="1">
                                  <a:latin typeface="Cambria Math" panose="02040503050406030204" pitchFamily="18" charset="0"/>
                                  <a:ea typeface="楷体_GB2312" pitchFamily="49" charset="-122"/>
                                </a:rPr>
                              </m:ctrlPr>
                            </m:sSubPr>
                            <m:e>
                              <m:r>
                                <a:rPr lang="en-US" altLang="zh-CN" sz="2600" i="1">
                                  <a:latin typeface="Cambria Math"/>
                                  <a:ea typeface="楷体_GB2312" pitchFamily="49" charset="-122"/>
                                </a:rPr>
                                <m:t>𝑞</m:t>
                              </m:r>
                            </m:e>
                            <m:sub>
                              <m:r>
                                <a:rPr lang="en-US" altLang="zh-CN" sz="2600" b="0" i="1" smtClean="0">
                                  <a:latin typeface="Cambria Math"/>
                                  <a:ea typeface="楷体_GB2312" pitchFamily="49" charset="-122"/>
                                </a:rPr>
                                <m:t>𝑡</m:t>
                              </m:r>
                            </m:sub>
                          </m:sSub>
                          <m:r>
                            <a:rPr lang="en-US" altLang="zh-CN" sz="2600" b="0" i="1" smtClean="0">
                              <a:latin typeface="Cambria Math"/>
                              <a:ea typeface="楷体_GB2312" pitchFamily="49" charset="-122"/>
                            </a:rPr>
                            <m:t>,</m:t>
                          </m:r>
                          <m:sSub>
                            <m:sSubPr>
                              <m:ctrlPr>
                                <a:rPr lang="en-US" altLang="zh-CN" sz="2600" i="1">
                                  <a:latin typeface="Cambria Math" panose="02040503050406030204" pitchFamily="18" charset="0"/>
                                  <a:ea typeface="楷体_GB2312" pitchFamily="49" charset="-122"/>
                                </a:rPr>
                              </m:ctrlPr>
                            </m:sSubPr>
                            <m:e>
                              <m:r>
                                <a:rPr lang="en-US" altLang="zh-CN" sz="2600" i="1">
                                  <a:latin typeface="Cambria Math"/>
                                  <a:ea typeface="楷体_GB2312" pitchFamily="49" charset="-122"/>
                                </a:rPr>
                                <m:t>𝑞</m:t>
                              </m:r>
                            </m:e>
                            <m:sub>
                              <m:r>
                                <a:rPr lang="en-US" altLang="zh-CN" sz="2600" b="0" i="1" smtClean="0">
                                  <a:latin typeface="Cambria Math"/>
                                  <a:ea typeface="楷体_GB2312" pitchFamily="49" charset="-122"/>
                                </a:rPr>
                                <m:t>𝑡</m:t>
                              </m:r>
                            </m:sub>
                          </m:sSub>
                          <m:r>
                            <a:rPr lang="en-US" altLang="zh-CN" sz="2600" b="0" i="1" smtClean="0">
                              <a:latin typeface="Cambria Math"/>
                              <a:ea typeface="楷体_GB2312" pitchFamily="49" charset="-122"/>
                            </a:rPr>
                            <m:t>=</m:t>
                          </m:r>
                          <m:r>
                            <a:rPr lang="en-US" altLang="zh-CN" sz="2600" b="0" i="1" smtClean="0">
                              <a:latin typeface="Cambria Math"/>
                              <a:ea typeface="楷体_GB2312" pitchFamily="49" charset="-122"/>
                            </a:rPr>
                            <m:t>𝑖</m:t>
                          </m:r>
                          <m:r>
                            <a:rPr lang="en-US" altLang="zh-CN" sz="2600" b="0" i="1" smtClean="0">
                              <a:latin typeface="Cambria Math"/>
                              <a:ea typeface="楷体_GB2312" pitchFamily="49" charset="-122"/>
                            </a:rPr>
                            <m:t>,</m:t>
                          </m:r>
                          <m:sSub>
                            <m:sSubPr>
                              <m:ctrlPr>
                                <a:rPr lang="en-US" altLang="zh-CN" sz="2600" i="1">
                                  <a:latin typeface="Cambria Math" panose="02040503050406030204" pitchFamily="18" charset="0"/>
                                  <a:ea typeface="楷体_GB2312" pitchFamily="49" charset="-122"/>
                                </a:rPr>
                              </m:ctrlPr>
                            </m:sSubPr>
                            <m:e>
                              <m:r>
                                <a:rPr lang="en-US" altLang="zh-CN" sz="2600" b="0" i="1" smtClean="0">
                                  <a:latin typeface="Cambria Math"/>
                                  <a:ea typeface="楷体_GB2312" pitchFamily="49" charset="-122"/>
                                </a:rPr>
                                <m:t>𝑜</m:t>
                              </m:r>
                            </m:e>
                            <m:sub>
                              <m:r>
                                <a:rPr lang="en-US" altLang="zh-CN" sz="2600" i="1">
                                  <a:latin typeface="Cambria Math"/>
                                  <a:ea typeface="楷体_GB2312" pitchFamily="49" charset="-122"/>
                                </a:rPr>
                                <m:t>1</m:t>
                              </m:r>
                            </m:sub>
                          </m:sSub>
                          <m:sSub>
                            <m:sSubPr>
                              <m:ctrlPr>
                                <a:rPr lang="en-US" altLang="zh-CN" sz="2600" i="1">
                                  <a:latin typeface="Cambria Math" panose="02040503050406030204" pitchFamily="18" charset="0"/>
                                  <a:ea typeface="楷体_GB2312" pitchFamily="49" charset="-122"/>
                                </a:rPr>
                              </m:ctrlPr>
                            </m:sSubPr>
                            <m:e>
                              <m:r>
                                <a:rPr lang="en-US" altLang="zh-CN" sz="2600" i="1">
                                  <a:latin typeface="Cambria Math"/>
                                  <a:ea typeface="楷体_GB2312" pitchFamily="49" charset="-122"/>
                                </a:rPr>
                                <m:t>𝑜</m:t>
                              </m:r>
                            </m:e>
                            <m:sub>
                              <m:r>
                                <a:rPr lang="en-US" altLang="zh-CN" sz="2600" b="0" i="1" smtClean="0">
                                  <a:latin typeface="Cambria Math"/>
                                  <a:ea typeface="楷体_GB2312" pitchFamily="49" charset="-122"/>
                                </a:rPr>
                                <m:t>2</m:t>
                              </m:r>
                            </m:sub>
                          </m:sSub>
                          <m:r>
                            <a:rPr lang="en-US" altLang="zh-CN" sz="2600" b="0" i="1" smtClean="0">
                              <a:latin typeface="Cambria Math"/>
                              <a:ea typeface="楷体_GB2312" pitchFamily="49" charset="-122"/>
                            </a:rPr>
                            <m:t>…</m:t>
                          </m:r>
                          <m:sSub>
                            <m:sSubPr>
                              <m:ctrlPr>
                                <a:rPr lang="en-US" altLang="zh-CN" sz="2600" i="1">
                                  <a:latin typeface="Cambria Math" panose="02040503050406030204" pitchFamily="18" charset="0"/>
                                  <a:ea typeface="楷体_GB2312" pitchFamily="49" charset="-122"/>
                                </a:rPr>
                              </m:ctrlPr>
                            </m:sSubPr>
                            <m:e>
                              <m:r>
                                <a:rPr lang="en-US" altLang="zh-CN" sz="2600" i="1">
                                  <a:latin typeface="Cambria Math"/>
                                  <a:ea typeface="楷体_GB2312" pitchFamily="49" charset="-122"/>
                                </a:rPr>
                                <m:t>𝑜</m:t>
                              </m:r>
                            </m:e>
                            <m:sub>
                              <m:r>
                                <a:rPr lang="en-US" altLang="zh-CN" sz="2600" b="0" i="1" smtClean="0">
                                  <a:latin typeface="Cambria Math"/>
                                  <a:ea typeface="楷体_GB2312" pitchFamily="49" charset="-122"/>
                                </a:rPr>
                                <m:t>𝑡</m:t>
                              </m:r>
                            </m:sub>
                          </m:sSub>
                          <m:r>
                            <a:rPr lang="en-US" altLang="zh-CN" sz="2600" b="0" i="1" smtClean="0">
                              <a:latin typeface="Cambria Math"/>
                              <a:ea typeface="楷体_GB2312" pitchFamily="49" charset="-122"/>
                            </a:rPr>
                            <m:t>|</m:t>
                          </m:r>
                          <m:r>
                            <a:rPr lang="zh-CN" altLang="en-US" sz="2600" b="0" i="1" smtClean="0">
                              <a:latin typeface="Cambria Math"/>
                              <a:ea typeface="楷体_GB2312" pitchFamily="49" charset="-122"/>
                            </a:rPr>
                            <m:t>𝜆</m:t>
                          </m:r>
                          <m:r>
                            <a:rPr lang="en-US" altLang="zh-CN" sz="2600" b="1" i="1" smtClean="0">
                              <a:latin typeface="Cambria Math"/>
                              <a:ea typeface="楷体_GB2312" pitchFamily="49" charset="-122"/>
                            </a:rPr>
                            <m:t>)</m:t>
                          </m:r>
                        </m:e>
                      </m:func>
                    </m:oMath>
                  </m:oMathPara>
                </a14:m>
                <a:endParaRPr lang="en-US" altLang="zh-CN" sz="2600" b="1" dirty="0" smtClean="0">
                  <a:ea typeface="楷体_GB2312" pitchFamily="49" charset="-122"/>
                </a:endParaRPr>
              </a:p>
              <a:p>
                <a:pPr eaLnBrk="1" hangingPunct="1">
                  <a:lnSpc>
                    <a:spcPct val="140000"/>
                  </a:lnSpc>
                </a:pPr>
                <a:endParaRPr lang="zh-CN" altLang="en-US" sz="2600" b="1" dirty="0" smtClean="0">
                  <a:ea typeface="楷体_GB2312" pitchFamily="49" charset="-122"/>
                </a:endParaRPr>
              </a:p>
              <a:p>
                <a:pPr eaLnBrk="1" hangingPunct="1">
                  <a:lnSpc>
                    <a:spcPct val="140000"/>
                  </a:lnSpc>
                  <a:buNone/>
                </a:pPr>
                <a:r>
                  <a:rPr lang="zh-CN" altLang="en-US" sz="2600" b="1" dirty="0" smtClean="0">
                    <a:ea typeface="楷体_GB2312" pitchFamily="49" charset="-122"/>
                  </a:rPr>
                  <a:t>    </a:t>
                </a:r>
                <a:r>
                  <a:rPr lang="zh-CN" altLang="en-US" sz="2600" b="1" dirty="0" smtClean="0">
                    <a:latin typeface="楷体_GB2312" pitchFamily="49" charset="-122"/>
                    <a:ea typeface="楷体_GB2312" pitchFamily="49" charset="-122"/>
                  </a:rPr>
                  <a:t>给定模型</a:t>
                </a:r>
                <a14:m>
                  <m:oMath xmlns:m="http://schemas.openxmlformats.org/officeDocument/2006/math">
                    <m:r>
                      <a:rPr lang="zh-CN" altLang="en-US" sz="2400" i="1">
                        <a:solidFill>
                          <a:srgbClr val="FF0000"/>
                        </a:solidFill>
                        <a:latin typeface="Cambria Math"/>
                      </a:rPr>
                      <m:t>𝜆</m:t>
                    </m:r>
                  </m:oMath>
                </a14:m>
                <a:r>
                  <a:rPr lang="zh-CN" altLang="en-US" sz="2600" b="1" dirty="0" smtClean="0">
                    <a:latin typeface="楷体_GB2312" pitchFamily="49" charset="-122"/>
                    <a:ea typeface="楷体_GB2312" pitchFamily="49" charset="-122"/>
                  </a:rPr>
                  <a:t>下，</a:t>
                </a:r>
                <a:r>
                  <a:rPr lang="zh-CN" altLang="en-US" sz="2600" b="1" dirty="0">
                    <a:latin typeface="楷体_GB2312" pitchFamily="49" charset="-122"/>
                    <a:ea typeface="楷体_GB2312" pitchFamily="49" charset="-122"/>
                  </a:rPr>
                  <a:t>在时刻</a:t>
                </a:r>
                <a:r>
                  <a:rPr lang="en-US" altLang="zh-CN" sz="2600" b="1" dirty="0" smtClean="0">
                    <a:latin typeface="楷体_GB2312" pitchFamily="49" charset="-122"/>
                    <a:ea typeface="楷体_GB2312" pitchFamily="49" charset="-122"/>
                  </a:rPr>
                  <a:t>t</a:t>
                </a:r>
                <a:r>
                  <a:rPr lang="zh-CN" altLang="en-US" sz="2600" b="1" dirty="0" smtClean="0">
                    <a:latin typeface="楷体_GB2312" pitchFamily="49" charset="-122"/>
                    <a:ea typeface="楷体_GB2312" pitchFamily="49" charset="-122"/>
                  </a:rPr>
                  <a:t>沿一条路径</a:t>
                </a:r>
                <a14:m>
                  <m:oMath xmlns:m="http://schemas.openxmlformats.org/officeDocument/2006/math">
                    <m:sSub>
                      <m:sSubPr>
                        <m:ctrlPr>
                          <a:rPr lang="en-US" altLang="zh-CN" sz="2600" b="1" i="1" smtClean="0">
                            <a:solidFill>
                              <a:srgbClr val="FF0000"/>
                            </a:solidFill>
                            <a:latin typeface="Cambria Math" panose="02040503050406030204" pitchFamily="18" charset="0"/>
                            <a:ea typeface="楷体_GB2312" pitchFamily="49" charset="-122"/>
                          </a:rPr>
                        </m:ctrlPr>
                      </m:sSubPr>
                      <m:e>
                        <m:r>
                          <a:rPr lang="en-US" altLang="zh-CN" sz="2600" b="1" i="1" smtClean="0">
                            <a:solidFill>
                              <a:srgbClr val="FF0000"/>
                            </a:solidFill>
                            <a:latin typeface="Cambria Math"/>
                            <a:ea typeface="楷体_GB2312" pitchFamily="49" charset="-122"/>
                          </a:rPr>
                          <m:t>𝒒</m:t>
                        </m:r>
                      </m:e>
                      <m:sub>
                        <m:r>
                          <a:rPr lang="en-US" altLang="zh-CN" sz="2600" b="1" i="1" smtClean="0">
                            <a:solidFill>
                              <a:srgbClr val="FF0000"/>
                            </a:solidFill>
                            <a:latin typeface="Cambria Math"/>
                            <a:ea typeface="楷体_GB2312" pitchFamily="49" charset="-122"/>
                          </a:rPr>
                          <m:t>𝟏</m:t>
                        </m:r>
                      </m:sub>
                    </m:sSub>
                    <m:r>
                      <a:rPr lang="en-US" altLang="zh-CN" sz="2600" b="1" i="1" smtClean="0">
                        <a:solidFill>
                          <a:srgbClr val="FF0000"/>
                        </a:solidFill>
                        <a:latin typeface="Cambria Math"/>
                        <a:ea typeface="楷体_GB2312" pitchFamily="49" charset="-122"/>
                      </a:rPr>
                      <m:t>,</m:t>
                    </m:r>
                    <m:sSub>
                      <m:sSubPr>
                        <m:ctrlPr>
                          <a:rPr lang="en-US" altLang="zh-CN" sz="2600" b="1" i="1">
                            <a:solidFill>
                              <a:srgbClr val="FF0000"/>
                            </a:solidFill>
                            <a:latin typeface="Cambria Math" panose="02040503050406030204" pitchFamily="18" charset="0"/>
                            <a:ea typeface="楷体_GB2312" pitchFamily="49" charset="-122"/>
                          </a:rPr>
                        </m:ctrlPr>
                      </m:sSubPr>
                      <m:e>
                        <m:r>
                          <a:rPr lang="en-US" altLang="zh-CN" sz="2600" b="1" i="1">
                            <a:solidFill>
                              <a:srgbClr val="FF0000"/>
                            </a:solidFill>
                            <a:latin typeface="Cambria Math"/>
                            <a:ea typeface="楷体_GB2312" pitchFamily="49" charset="-122"/>
                          </a:rPr>
                          <m:t>𝒒</m:t>
                        </m:r>
                      </m:e>
                      <m:sub>
                        <m:r>
                          <a:rPr lang="en-US" altLang="zh-CN" sz="2600" b="1" i="1" smtClean="0">
                            <a:solidFill>
                              <a:srgbClr val="FF0000"/>
                            </a:solidFill>
                            <a:latin typeface="Cambria Math"/>
                            <a:ea typeface="楷体_GB2312" pitchFamily="49" charset="-122"/>
                          </a:rPr>
                          <m:t>𝟐</m:t>
                        </m:r>
                      </m:sub>
                    </m:sSub>
                    <m:r>
                      <a:rPr lang="en-US" altLang="zh-CN" sz="2600" b="1" i="1" smtClean="0">
                        <a:solidFill>
                          <a:srgbClr val="FF0000"/>
                        </a:solidFill>
                        <a:latin typeface="Cambria Math"/>
                        <a:ea typeface="楷体_GB2312" pitchFamily="49" charset="-122"/>
                      </a:rPr>
                      <m:t>,…,</m:t>
                    </m:r>
                    <m:sSub>
                      <m:sSubPr>
                        <m:ctrlPr>
                          <a:rPr lang="en-US" altLang="zh-CN" sz="2600" b="1" i="1">
                            <a:solidFill>
                              <a:srgbClr val="FF0000"/>
                            </a:solidFill>
                            <a:latin typeface="Cambria Math" panose="02040503050406030204" pitchFamily="18" charset="0"/>
                            <a:ea typeface="楷体_GB2312" pitchFamily="49" charset="-122"/>
                          </a:rPr>
                        </m:ctrlPr>
                      </m:sSubPr>
                      <m:e>
                        <m:r>
                          <a:rPr lang="en-US" altLang="zh-CN" sz="2600" b="1" i="1">
                            <a:solidFill>
                              <a:srgbClr val="FF0000"/>
                            </a:solidFill>
                            <a:latin typeface="Cambria Math"/>
                            <a:ea typeface="楷体_GB2312" pitchFamily="49" charset="-122"/>
                          </a:rPr>
                          <m:t>𝒒</m:t>
                        </m:r>
                      </m:e>
                      <m:sub>
                        <m:r>
                          <a:rPr lang="en-US" altLang="zh-CN" sz="2600" b="1" i="1" smtClean="0">
                            <a:solidFill>
                              <a:srgbClr val="FF0000"/>
                            </a:solidFill>
                            <a:latin typeface="Cambria Math"/>
                            <a:ea typeface="楷体_GB2312" pitchFamily="49" charset="-122"/>
                          </a:rPr>
                          <m:t>𝒕</m:t>
                        </m:r>
                      </m:sub>
                    </m:sSub>
                  </m:oMath>
                </a14:m>
                <a:r>
                  <a:rPr lang="zh-CN" altLang="en-US" sz="2600" b="1" dirty="0" smtClean="0">
                    <a:latin typeface="楷体_GB2312" pitchFamily="49" charset="-122"/>
                    <a:ea typeface="楷体_GB2312" pitchFamily="49" charset="-122"/>
                  </a:rPr>
                  <a:t>产生</a:t>
                </a:r>
                <a:r>
                  <a:rPr lang="en-US" altLang="zh-CN" sz="2600" b="1" dirty="0" smtClean="0">
                    <a:latin typeface="楷体_GB2312" pitchFamily="49" charset="-122"/>
                    <a:ea typeface="楷体_GB2312" pitchFamily="49" charset="-122"/>
                  </a:rPr>
                  <a:t>t</a:t>
                </a:r>
                <a:r>
                  <a:rPr lang="zh-CN" altLang="en-US" sz="2600" b="1" dirty="0" smtClean="0">
                    <a:latin typeface="楷体_GB2312" pitchFamily="49" charset="-122"/>
                    <a:ea typeface="楷体_GB2312" pitchFamily="49" charset="-122"/>
                  </a:rPr>
                  <a:t>以前的部分观测符号序列（包含</a:t>
                </a:r>
                <a:r>
                  <a:rPr lang="en-US" altLang="zh-CN" sz="2600" b="1" dirty="0" smtClean="0">
                    <a:latin typeface="楷体_GB2312" pitchFamily="49" charset="-122"/>
                    <a:ea typeface="楷体_GB2312" pitchFamily="49" charset="-122"/>
                  </a:rPr>
                  <a:t>t</a:t>
                </a:r>
                <a:r>
                  <a:rPr lang="zh-CN" altLang="en-US" sz="2600" b="1" dirty="0">
                    <a:latin typeface="楷体_GB2312" pitchFamily="49" charset="-122"/>
                    <a:ea typeface="楷体_GB2312" pitchFamily="49" charset="-122"/>
                  </a:rPr>
                  <a:t>在</a:t>
                </a:r>
                <a:r>
                  <a:rPr lang="zh-CN" altLang="en-US" sz="2600" b="1" dirty="0" smtClean="0">
                    <a:latin typeface="楷体_GB2312" pitchFamily="49" charset="-122"/>
                    <a:ea typeface="楷体_GB2312" pitchFamily="49" charset="-122"/>
                  </a:rPr>
                  <a:t>内）</a:t>
                </a:r>
                <a:r>
                  <a:rPr lang="en-US" altLang="zh-CN" sz="2600" b="1" dirty="0">
                    <a:latin typeface="楷体_GB2312" pitchFamily="49" charset="-122"/>
                    <a:ea typeface="楷体_GB2312" pitchFamily="49" charset="-122"/>
                  </a:rPr>
                  <a:t> </a:t>
                </a:r>
                <a:r>
                  <a:rPr lang="en-US" altLang="zh-CN" sz="2600" b="1" dirty="0" smtClean="0">
                    <a:latin typeface="楷体_GB2312" pitchFamily="49" charset="-122"/>
                    <a:ea typeface="楷体_GB2312" pitchFamily="49" charset="-122"/>
                  </a:rPr>
                  <a:t>            </a:t>
                </a:r>
                <a:r>
                  <a:rPr lang="zh-CN" altLang="en-US" sz="2600" b="1" dirty="0" smtClean="0">
                    <a:latin typeface="楷体_GB2312" pitchFamily="49" charset="-122"/>
                    <a:ea typeface="楷体_GB2312" pitchFamily="49" charset="-122"/>
                  </a:rPr>
                  <a:t>且</a:t>
                </a:r>
                <a:r>
                  <a:rPr lang="en-US" altLang="zh-CN" sz="2600" b="1" dirty="0" smtClean="0">
                    <a:latin typeface="楷体_GB2312" pitchFamily="49" charset="-122"/>
                    <a:ea typeface="楷体_GB2312" pitchFamily="49" charset="-122"/>
                  </a:rPr>
                  <a:t>t</a:t>
                </a:r>
                <a:r>
                  <a:rPr lang="zh-CN" altLang="en-US" sz="2600" b="1" dirty="0" smtClean="0">
                    <a:latin typeface="楷体_GB2312" pitchFamily="49" charset="-122"/>
                    <a:ea typeface="楷体_GB2312" pitchFamily="49" charset="-122"/>
                  </a:rPr>
                  <a:t>时刻又处于状态   的最大概率。</a:t>
                </a:r>
              </a:p>
              <a:p>
                <a:pPr eaLnBrk="1" hangingPunct="1">
                  <a:lnSpc>
                    <a:spcPct val="140000"/>
                  </a:lnSpc>
                  <a:buFont typeface="Wingdings" pitchFamily="2" charset="2"/>
                  <a:buNone/>
                </a:pPr>
                <a:endParaRPr lang="zh-CN" altLang="en-US" sz="2600" b="1" dirty="0" smtClean="0">
                  <a:latin typeface="楷体_GB2312" pitchFamily="49" charset="-122"/>
                  <a:ea typeface="楷体_GB2312" pitchFamily="49" charset="-122"/>
                </a:endParaRPr>
              </a:p>
              <a:p>
                <a:pPr eaLnBrk="1" hangingPunct="1">
                  <a:buFont typeface="Wingdings" pitchFamily="2" charset="2"/>
                  <a:buNone/>
                </a:pPr>
                <a:endParaRPr lang="en-US" altLang="zh-CN" sz="2600" b="1" dirty="0" smtClean="0">
                  <a:latin typeface="楷体_GB2312" pitchFamily="49" charset="-122"/>
                  <a:ea typeface="楷体_GB2312" pitchFamily="49" charset="-122"/>
                </a:endParaRPr>
              </a:p>
            </p:txBody>
          </p:sp>
        </mc:Choice>
        <mc:Fallback xmlns="">
          <p:sp>
            <p:nvSpPr>
              <p:cNvPr id="21507" name="Rectangle 3"/>
              <p:cNvSpPr>
                <a:spLocks noGrp="1" noRot="1" noChangeAspect="1" noMove="1" noResize="1" noEditPoints="1" noAdjustHandles="1" noChangeArrowheads="1" noChangeShapeType="1" noTextEdit="1"/>
              </p:cNvSpPr>
              <p:nvPr>
                <p:ph type="body" sz="half" idx="1"/>
              </p:nvPr>
            </p:nvSpPr>
            <p:spPr>
              <a:xfrm>
                <a:off x="468313" y="1905000"/>
                <a:ext cx="8207375" cy="3657600"/>
              </a:xfrm>
              <a:blipFill rotWithShape="1">
                <a:blip r:embed="rId3"/>
                <a:stretch>
                  <a:fillRect l="-1189" r="-817" b="-6333"/>
                </a:stretch>
              </a:blipFill>
            </p:spPr>
            <p:txBody>
              <a:bodyPr/>
              <a:lstStyle/>
              <a:p>
                <a:r>
                  <a:rPr lang="zh-CN" altLang="en-US">
                    <a:noFill/>
                  </a:rPr>
                  <a:t> </a:t>
                </a:r>
              </a:p>
            </p:txBody>
          </p:sp>
        </mc:Fallback>
      </mc:AlternateContent>
      <p:graphicFrame>
        <p:nvGraphicFramePr>
          <p:cNvPr id="21508" name="Object 4"/>
          <p:cNvGraphicFramePr>
            <a:graphicFrameLocks noGrp="1" noChangeAspect="1"/>
          </p:cNvGraphicFramePr>
          <p:nvPr>
            <p:ph sz="quarter" idx="2"/>
            <p:extLst/>
          </p:nvPr>
        </p:nvGraphicFramePr>
        <p:xfrm>
          <a:off x="3217862" y="1981200"/>
          <a:ext cx="820738" cy="539750"/>
        </p:xfrm>
        <a:graphic>
          <a:graphicData uri="http://schemas.openxmlformats.org/presentationml/2006/ole">
            <mc:AlternateContent xmlns:mc="http://schemas.openxmlformats.org/markup-compatibility/2006">
              <mc:Choice xmlns:v="urn:schemas-microsoft-com:vml" Requires="v">
                <p:oleObj spid="_x0000_s23563" name="Equation" r:id="rId4" imgW="317362" imgH="228501" progId="Equation.DSMT4">
                  <p:embed/>
                </p:oleObj>
              </mc:Choice>
              <mc:Fallback>
                <p:oleObj name="Equation" r:id="rId4" imgW="317362" imgH="228501"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7862" y="1981200"/>
                        <a:ext cx="820738"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10" name="Object 6"/>
          <p:cNvGraphicFramePr>
            <a:graphicFrameLocks noChangeAspect="1"/>
          </p:cNvGraphicFramePr>
          <p:nvPr>
            <p:extLst/>
          </p:nvPr>
        </p:nvGraphicFramePr>
        <p:xfrm>
          <a:off x="6810375" y="4625975"/>
          <a:ext cx="1800225" cy="479425"/>
        </p:xfrm>
        <a:graphic>
          <a:graphicData uri="http://schemas.openxmlformats.org/presentationml/2006/ole">
            <mc:AlternateContent xmlns:mc="http://schemas.openxmlformats.org/markup-compatibility/2006">
              <mc:Choice xmlns:v="urn:schemas-microsoft-com:vml" Requires="v">
                <p:oleObj spid="_x0000_s23564" name="Equation" r:id="rId6" imgW="863225" imgH="228501" progId="Equation.DSMT4">
                  <p:embed/>
                </p:oleObj>
              </mc:Choice>
              <mc:Fallback>
                <p:oleObj name="Equation" r:id="rId6" imgW="863225" imgH="228501"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10375" y="4625975"/>
                        <a:ext cx="1800225"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11" name="Object 7"/>
          <p:cNvGraphicFramePr>
            <a:graphicFrameLocks noChangeAspect="1"/>
          </p:cNvGraphicFramePr>
          <p:nvPr>
            <p:extLst/>
          </p:nvPr>
        </p:nvGraphicFramePr>
        <p:xfrm>
          <a:off x="3962400" y="5105400"/>
          <a:ext cx="387350" cy="582612"/>
        </p:xfrm>
        <a:graphic>
          <a:graphicData uri="http://schemas.openxmlformats.org/presentationml/2006/ole">
            <mc:AlternateContent xmlns:mc="http://schemas.openxmlformats.org/markup-compatibility/2006">
              <mc:Choice xmlns:v="urn:schemas-microsoft-com:vml" Requires="v">
                <p:oleObj spid="_x0000_s23565" name="Equation" r:id="rId8" imgW="152334" imgH="228501" progId="Equation.DSMT4">
                  <p:embed/>
                </p:oleObj>
              </mc:Choice>
              <mc:Fallback>
                <p:oleObj name="Equation" r:id="rId8" imgW="152334" imgH="228501"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62400" y="5105400"/>
                        <a:ext cx="387350" cy="582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555849297"/>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30" name="Object 2"/>
          <p:cNvGraphicFramePr>
            <a:graphicFrameLocks noChangeAspect="1"/>
          </p:cNvGraphicFramePr>
          <p:nvPr>
            <p:extLst/>
          </p:nvPr>
        </p:nvGraphicFramePr>
        <p:xfrm>
          <a:off x="3300412" y="2011363"/>
          <a:ext cx="4319588" cy="1036637"/>
        </p:xfrm>
        <a:graphic>
          <a:graphicData uri="http://schemas.openxmlformats.org/presentationml/2006/ole">
            <mc:AlternateContent xmlns:mc="http://schemas.openxmlformats.org/markup-compatibility/2006">
              <mc:Choice xmlns:v="urn:schemas-microsoft-com:vml" Requires="v">
                <p:oleObj spid="_x0000_s24590" name="Equation" r:id="rId3" imgW="1701800" imgH="406400" progId="Equation.DSMT4">
                  <p:embed/>
                </p:oleObj>
              </mc:Choice>
              <mc:Fallback>
                <p:oleObj name="Equation" r:id="rId3" imgW="1701800" imgH="4064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412" y="2011363"/>
                        <a:ext cx="4319588" cy="1036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31" name="Object 3"/>
          <p:cNvGraphicFramePr>
            <a:graphicFrameLocks noChangeAspect="1"/>
          </p:cNvGraphicFramePr>
          <p:nvPr>
            <p:extLst/>
          </p:nvPr>
        </p:nvGraphicFramePr>
        <p:xfrm>
          <a:off x="3276600" y="3124200"/>
          <a:ext cx="5119688" cy="896938"/>
        </p:xfrm>
        <a:graphic>
          <a:graphicData uri="http://schemas.openxmlformats.org/presentationml/2006/ole">
            <mc:AlternateContent xmlns:mc="http://schemas.openxmlformats.org/markup-compatibility/2006">
              <mc:Choice xmlns:v="urn:schemas-microsoft-com:vml" Requires="v">
                <p:oleObj spid="_x0000_s24591" name="Equation" r:id="rId5" imgW="2819400" imgH="431800" progId="Equation.DSMT4">
                  <p:embed/>
                </p:oleObj>
              </mc:Choice>
              <mc:Fallback>
                <p:oleObj name="Equation" r:id="rId5" imgW="2819400" imgH="431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600" y="3124200"/>
                        <a:ext cx="5119688" cy="896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32" name="Rectangle 4"/>
          <p:cNvSpPr>
            <a:spLocks noChangeArrowheads="1"/>
          </p:cNvSpPr>
          <p:nvPr/>
        </p:nvSpPr>
        <p:spPr bwMode="auto">
          <a:xfrm>
            <a:off x="457200" y="457200"/>
            <a:ext cx="8458200" cy="550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zh-CN" altLang="en-US" sz="3600" b="1" dirty="0">
                <a:solidFill>
                  <a:srgbClr val="000000"/>
                </a:solidFill>
                <a:latin typeface="楷体_GB2312" pitchFamily="49" charset="-122"/>
                <a:ea typeface="楷体_GB2312" pitchFamily="49" charset="-122"/>
              </a:rPr>
              <a:t>迭代</a:t>
            </a:r>
            <a:r>
              <a:rPr lang="zh-CN" altLang="en-US" sz="3600" b="1" dirty="0" smtClean="0">
                <a:solidFill>
                  <a:srgbClr val="000000"/>
                </a:solidFill>
                <a:latin typeface="楷体_GB2312" pitchFamily="49" charset="-122"/>
                <a:ea typeface="楷体_GB2312" pitchFamily="49" charset="-122"/>
              </a:rPr>
              <a:t>算法</a:t>
            </a:r>
            <a:endParaRPr lang="en-US" altLang="zh-CN" sz="3600" b="1" dirty="0" smtClean="0">
              <a:solidFill>
                <a:srgbClr val="000000"/>
              </a:solidFill>
              <a:latin typeface="楷体_GB2312" pitchFamily="49" charset="-122"/>
              <a:ea typeface="楷体_GB2312" pitchFamily="49" charset="-122"/>
            </a:endParaRPr>
          </a:p>
          <a:p>
            <a:pPr fontAlgn="base">
              <a:spcBef>
                <a:spcPct val="0"/>
              </a:spcBef>
              <a:spcAft>
                <a:spcPct val="0"/>
              </a:spcAft>
            </a:pPr>
            <a:endParaRPr lang="zh-CN" altLang="en-US" sz="3600" b="1" dirty="0">
              <a:solidFill>
                <a:srgbClr val="000000"/>
              </a:solidFill>
              <a:latin typeface="楷体_GB2312" pitchFamily="49" charset="-122"/>
              <a:ea typeface="楷体_GB2312" pitchFamily="49" charset="-122"/>
            </a:endParaRPr>
          </a:p>
          <a:p>
            <a:pPr fontAlgn="base">
              <a:spcBef>
                <a:spcPct val="0"/>
              </a:spcBef>
              <a:spcAft>
                <a:spcPct val="0"/>
              </a:spcAft>
            </a:pPr>
            <a:r>
              <a:rPr lang="zh-CN" altLang="en-US" sz="2800" b="1" dirty="0">
                <a:solidFill>
                  <a:srgbClr val="000000"/>
                </a:solidFill>
                <a:latin typeface="楷体_GB2312" pitchFamily="49" charset="-122"/>
                <a:ea typeface="楷体_GB2312" pitchFamily="49" charset="-122"/>
              </a:rPr>
              <a:t>   </a:t>
            </a:r>
            <a:endParaRPr lang="en-US" altLang="zh-CN" sz="2800" b="1" dirty="0" smtClean="0">
              <a:solidFill>
                <a:srgbClr val="000000"/>
              </a:solidFill>
              <a:latin typeface="楷体_GB2312" pitchFamily="49" charset="-122"/>
              <a:ea typeface="楷体_GB2312" pitchFamily="49" charset="-122"/>
            </a:endParaRPr>
          </a:p>
          <a:p>
            <a:pPr fontAlgn="base">
              <a:spcBef>
                <a:spcPct val="0"/>
              </a:spcBef>
              <a:spcAft>
                <a:spcPct val="0"/>
              </a:spcAft>
            </a:pPr>
            <a:r>
              <a:rPr lang="zh-CN" altLang="en-US" sz="2800" b="1" dirty="0" smtClean="0">
                <a:solidFill>
                  <a:srgbClr val="000000"/>
                </a:solidFill>
                <a:latin typeface="楷体_GB2312" pitchFamily="49" charset="-122"/>
                <a:ea typeface="楷体_GB2312" pitchFamily="49" charset="-122"/>
              </a:rPr>
              <a:t>（</a:t>
            </a:r>
            <a:r>
              <a:rPr lang="en-US" altLang="zh-CN" sz="2800" b="1" dirty="0">
                <a:solidFill>
                  <a:srgbClr val="000000"/>
                </a:solidFill>
                <a:latin typeface="楷体_GB2312" pitchFamily="49" charset="-122"/>
                <a:ea typeface="楷体_GB2312" pitchFamily="49" charset="-122"/>
              </a:rPr>
              <a:t>1</a:t>
            </a:r>
            <a:r>
              <a:rPr lang="zh-CN" altLang="en-US" sz="2800" b="1" dirty="0">
                <a:solidFill>
                  <a:srgbClr val="000000"/>
                </a:solidFill>
                <a:latin typeface="楷体_GB2312" pitchFamily="49" charset="-122"/>
                <a:ea typeface="楷体_GB2312" pitchFamily="49" charset="-122"/>
              </a:rPr>
              <a:t>）</a:t>
            </a:r>
            <a:r>
              <a:rPr lang="zh-CN" altLang="en-US" sz="2800" b="1" dirty="0" smtClean="0">
                <a:solidFill>
                  <a:srgbClr val="000000"/>
                </a:solidFill>
                <a:latin typeface="楷体_GB2312" pitchFamily="49" charset="-122"/>
                <a:ea typeface="楷体_GB2312" pitchFamily="49" charset="-122"/>
              </a:rPr>
              <a:t>初 始 化：</a:t>
            </a:r>
            <a:endParaRPr lang="en-US" altLang="zh-CN" sz="2800" b="1" dirty="0" smtClean="0">
              <a:solidFill>
                <a:srgbClr val="000000"/>
              </a:solidFill>
              <a:latin typeface="楷体_GB2312" pitchFamily="49" charset="-122"/>
              <a:ea typeface="楷体_GB2312" pitchFamily="49" charset="-122"/>
            </a:endParaRPr>
          </a:p>
          <a:p>
            <a:pPr fontAlgn="base">
              <a:spcBef>
                <a:spcPct val="0"/>
              </a:spcBef>
              <a:spcAft>
                <a:spcPct val="0"/>
              </a:spcAft>
            </a:pPr>
            <a:endParaRPr lang="zh-CN" altLang="en-US" sz="2800" b="1" dirty="0">
              <a:solidFill>
                <a:srgbClr val="000000"/>
              </a:solidFill>
              <a:latin typeface="楷体_GB2312" pitchFamily="49" charset="-122"/>
              <a:ea typeface="楷体_GB2312" pitchFamily="49" charset="-122"/>
            </a:endParaRPr>
          </a:p>
          <a:p>
            <a:pPr fontAlgn="base">
              <a:spcBef>
                <a:spcPct val="0"/>
              </a:spcBef>
              <a:spcAft>
                <a:spcPct val="0"/>
              </a:spcAft>
            </a:pPr>
            <a:r>
              <a:rPr lang="zh-CN" altLang="en-US" sz="2800" b="1" dirty="0">
                <a:solidFill>
                  <a:srgbClr val="000000"/>
                </a:solidFill>
                <a:latin typeface="楷体_GB2312" pitchFamily="49" charset="-122"/>
                <a:ea typeface="楷体_GB2312" pitchFamily="49" charset="-122"/>
              </a:rPr>
              <a:t>    </a:t>
            </a:r>
          </a:p>
          <a:p>
            <a:pPr fontAlgn="base">
              <a:spcBef>
                <a:spcPct val="0"/>
              </a:spcBef>
              <a:spcAft>
                <a:spcPct val="0"/>
              </a:spcAft>
            </a:pPr>
            <a:r>
              <a:rPr lang="zh-CN" altLang="en-US" sz="2800" b="1" dirty="0" smtClean="0">
                <a:solidFill>
                  <a:srgbClr val="000000"/>
                </a:solidFill>
                <a:latin typeface="楷体_GB2312" pitchFamily="49" charset="-122"/>
                <a:ea typeface="楷体_GB2312" pitchFamily="49" charset="-122"/>
              </a:rPr>
              <a:t>（</a:t>
            </a:r>
            <a:r>
              <a:rPr lang="en-US" altLang="zh-CN" sz="2800" b="1" dirty="0">
                <a:solidFill>
                  <a:srgbClr val="000000"/>
                </a:solidFill>
                <a:latin typeface="楷体_GB2312" pitchFamily="49" charset="-122"/>
                <a:ea typeface="楷体_GB2312" pitchFamily="49" charset="-122"/>
              </a:rPr>
              <a:t>2</a:t>
            </a:r>
            <a:r>
              <a:rPr lang="zh-CN" altLang="en-US" sz="2800" b="1" dirty="0">
                <a:solidFill>
                  <a:srgbClr val="000000"/>
                </a:solidFill>
                <a:latin typeface="楷体_GB2312" pitchFamily="49" charset="-122"/>
                <a:ea typeface="楷体_GB2312" pitchFamily="49" charset="-122"/>
              </a:rPr>
              <a:t>）迭代计算：</a:t>
            </a:r>
          </a:p>
          <a:p>
            <a:pPr fontAlgn="base">
              <a:spcBef>
                <a:spcPct val="0"/>
              </a:spcBef>
              <a:spcAft>
                <a:spcPct val="0"/>
              </a:spcAft>
            </a:pPr>
            <a:r>
              <a:rPr lang="zh-CN" altLang="en-US" sz="2800" b="1" dirty="0">
                <a:solidFill>
                  <a:srgbClr val="000000"/>
                </a:solidFill>
                <a:latin typeface="楷体_GB2312" pitchFamily="49" charset="-122"/>
                <a:ea typeface="楷体_GB2312" pitchFamily="49" charset="-122"/>
              </a:rPr>
              <a:t>    </a:t>
            </a:r>
          </a:p>
          <a:p>
            <a:pPr fontAlgn="base">
              <a:spcBef>
                <a:spcPct val="0"/>
              </a:spcBef>
              <a:spcAft>
                <a:spcPct val="0"/>
              </a:spcAft>
            </a:pPr>
            <a:r>
              <a:rPr lang="zh-CN" altLang="en-US" sz="2800" b="1" dirty="0">
                <a:solidFill>
                  <a:srgbClr val="000000"/>
                </a:solidFill>
                <a:latin typeface="楷体_GB2312" pitchFamily="49" charset="-122"/>
                <a:ea typeface="楷体_GB2312" pitchFamily="49" charset="-122"/>
              </a:rPr>
              <a:t>   </a:t>
            </a:r>
            <a:r>
              <a:rPr lang="zh-CN" altLang="en-US" sz="2800" b="1" dirty="0" smtClean="0">
                <a:solidFill>
                  <a:srgbClr val="000000"/>
                </a:solidFill>
                <a:latin typeface="楷体_GB2312" pitchFamily="49" charset="-122"/>
                <a:ea typeface="楷体_GB2312" pitchFamily="49" charset="-122"/>
              </a:rPr>
              <a:t>    </a:t>
            </a:r>
            <a:endParaRPr lang="zh-CN" altLang="en-US" sz="2800" b="1" dirty="0">
              <a:solidFill>
                <a:srgbClr val="000000"/>
              </a:solidFill>
              <a:latin typeface="楷体_GB2312" pitchFamily="49" charset="-122"/>
              <a:ea typeface="楷体_GB2312" pitchFamily="49" charset="-122"/>
            </a:endParaRPr>
          </a:p>
          <a:p>
            <a:pPr fontAlgn="base">
              <a:spcBef>
                <a:spcPct val="0"/>
              </a:spcBef>
              <a:spcAft>
                <a:spcPct val="0"/>
              </a:spcAft>
            </a:pPr>
            <a:r>
              <a:rPr lang="zh-CN" altLang="en-US" sz="2800" b="1" dirty="0" smtClean="0">
                <a:solidFill>
                  <a:srgbClr val="000000"/>
                </a:solidFill>
                <a:latin typeface="楷体_GB2312" pitchFamily="49" charset="-122"/>
                <a:ea typeface="楷体_GB2312" pitchFamily="49" charset="-122"/>
              </a:rPr>
              <a:t>（</a:t>
            </a:r>
            <a:r>
              <a:rPr lang="en-US" altLang="zh-CN" sz="2800" b="1" dirty="0" smtClean="0">
                <a:solidFill>
                  <a:srgbClr val="000000"/>
                </a:solidFill>
                <a:latin typeface="楷体_GB2312" pitchFamily="49" charset="-122"/>
                <a:ea typeface="楷体_GB2312" pitchFamily="49" charset="-122"/>
              </a:rPr>
              <a:t>3</a:t>
            </a:r>
            <a:r>
              <a:rPr lang="zh-CN" altLang="en-US" sz="2800" b="1" dirty="0">
                <a:solidFill>
                  <a:srgbClr val="000000"/>
                </a:solidFill>
                <a:latin typeface="楷体_GB2312" pitchFamily="49" charset="-122"/>
                <a:ea typeface="楷体_GB2312" pitchFamily="49" charset="-122"/>
              </a:rPr>
              <a:t>）最后计算</a:t>
            </a:r>
            <a:r>
              <a:rPr lang="zh-CN" altLang="en-US" sz="2800" b="1" dirty="0" smtClean="0">
                <a:solidFill>
                  <a:srgbClr val="000000"/>
                </a:solidFill>
                <a:latin typeface="楷体_GB2312" pitchFamily="49" charset="-122"/>
                <a:ea typeface="楷体_GB2312" pitchFamily="49" charset="-122"/>
              </a:rPr>
              <a:t>：</a:t>
            </a:r>
            <a:endParaRPr lang="en-US" altLang="zh-CN" sz="2800" b="1" dirty="0" smtClean="0">
              <a:solidFill>
                <a:srgbClr val="000000"/>
              </a:solidFill>
              <a:latin typeface="楷体_GB2312" pitchFamily="49" charset="-122"/>
              <a:ea typeface="楷体_GB2312" pitchFamily="49" charset="-122"/>
            </a:endParaRPr>
          </a:p>
          <a:p>
            <a:pPr fontAlgn="base">
              <a:spcBef>
                <a:spcPct val="0"/>
              </a:spcBef>
              <a:spcAft>
                <a:spcPct val="0"/>
              </a:spcAft>
            </a:pPr>
            <a:endParaRPr lang="en-US" altLang="zh-CN" sz="2800" b="1" dirty="0">
              <a:solidFill>
                <a:srgbClr val="000000"/>
              </a:solidFill>
              <a:latin typeface="楷体_GB2312" pitchFamily="49" charset="-122"/>
              <a:ea typeface="楷体_GB2312" pitchFamily="49" charset="-122"/>
            </a:endParaRPr>
          </a:p>
          <a:p>
            <a:pPr fontAlgn="base">
              <a:spcBef>
                <a:spcPct val="0"/>
              </a:spcBef>
              <a:spcAft>
                <a:spcPct val="0"/>
              </a:spcAft>
            </a:pPr>
            <a:r>
              <a:rPr lang="zh-CN" altLang="en-US" sz="2800" b="1" dirty="0" smtClean="0">
                <a:solidFill>
                  <a:srgbClr val="000000"/>
                </a:solidFill>
                <a:latin typeface="楷体_GB2312" pitchFamily="49" charset="-122"/>
                <a:ea typeface="楷体_GB2312" pitchFamily="49" charset="-122"/>
              </a:rPr>
              <a:t>（</a:t>
            </a:r>
            <a:r>
              <a:rPr lang="en-US" altLang="zh-CN" sz="2800" b="1" dirty="0" smtClean="0">
                <a:solidFill>
                  <a:srgbClr val="000000"/>
                </a:solidFill>
                <a:latin typeface="楷体_GB2312" pitchFamily="49" charset="-122"/>
                <a:ea typeface="楷体_GB2312" pitchFamily="49" charset="-122"/>
              </a:rPr>
              <a:t>4</a:t>
            </a:r>
            <a:r>
              <a:rPr lang="zh-CN" altLang="en-US" sz="2800" b="1" dirty="0" smtClean="0">
                <a:solidFill>
                  <a:srgbClr val="000000"/>
                </a:solidFill>
                <a:latin typeface="楷体_GB2312" pitchFamily="49" charset="-122"/>
                <a:ea typeface="楷体_GB2312" pitchFamily="49" charset="-122"/>
              </a:rPr>
              <a:t>）路径回溯，确定最佳状态序列   </a:t>
            </a:r>
            <a:endParaRPr lang="zh-CN" altLang="en-US" sz="2800" b="1" dirty="0">
              <a:solidFill>
                <a:srgbClr val="000000"/>
              </a:solidFill>
              <a:latin typeface="楷体_GB2312" pitchFamily="49" charset="-122"/>
              <a:ea typeface="楷体_GB2312" pitchFamily="49" charset="-122"/>
            </a:endParaRPr>
          </a:p>
        </p:txBody>
      </p:sp>
      <p:graphicFrame>
        <p:nvGraphicFramePr>
          <p:cNvPr id="22533" name="Object 5"/>
          <p:cNvGraphicFramePr>
            <a:graphicFrameLocks noChangeAspect="1"/>
          </p:cNvGraphicFramePr>
          <p:nvPr>
            <p:extLst/>
          </p:nvPr>
        </p:nvGraphicFramePr>
        <p:xfrm>
          <a:off x="3325813" y="4572000"/>
          <a:ext cx="2770187" cy="1000125"/>
        </p:xfrm>
        <a:graphic>
          <a:graphicData uri="http://schemas.openxmlformats.org/presentationml/2006/ole">
            <mc:AlternateContent xmlns:mc="http://schemas.openxmlformats.org/markup-compatibility/2006">
              <mc:Choice xmlns:v="urn:schemas-microsoft-com:vml" Requires="v">
                <p:oleObj spid="_x0000_s24592" name="Equation" r:id="rId7" imgW="1524000" imgH="482600" progId="Equation.DSMT4">
                  <p:embed/>
                </p:oleObj>
              </mc:Choice>
              <mc:Fallback>
                <p:oleObj name="Equation" r:id="rId7" imgW="1524000" imgH="482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25813" y="4572000"/>
                        <a:ext cx="2770187" cy="1000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34" name="Object 6"/>
          <p:cNvGraphicFramePr>
            <a:graphicFrameLocks noChangeAspect="1"/>
          </p:cNvGraphicFramePr>
          <p:nvPr>
            <p:extLst/>
          </p:nvPr>
        </p:nvGraphicFramePr>
        <p:xfrm>
          <a:off x="5076825" y="5302250"/>
          <a:ext cx="271463" cy="422275"/>
        </p:xfrm>
        <a:graphic>
          <a:graphicData uri="http://schemas.openxmlformats.org/presentationml/2006/ole">
            <mc:AlternateContent xmlns:mc="http://schemas.openxmlformats.org/markup-compatibility/2006">
              <mc:Choice xmlns:v="urn:schemas-microsoft-com:vml" Requires="v">
                <p:oleObj spid="_x0000_s24593" name="Equation" r:id="rId9" imgW="114102" imgH="177492" progId="Equation.DSMT4">
                  <p:embed/>
                </p:oleObj>
              </mc:Choice>
              <mc:Fallback>
                <p:oleObj name="Equation" r:id="rId9" imgW="114102" imgH="177492"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76825" y="5302250"/>
                        <a:ext cx="271463"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477474685"/>
      </p:ext>
    </p:extLst>
  </p:cSld>
  <p:clrMapOvr>
    <a:masterClrMapping/>
  </p:clrMapOvr>
  <p:transition spd="slow"/>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3400" y="685800"/>
            <a:ext cx="8001000" cy="609600"/>
          </a:xfrm>
        </p:spPr>
        <p:txBody>
          <a:bodyPr/>
          <a:lstStyle/>
          <a:p>
            <a:r>
              <a:rPr lang="zh-CN" altLang="en-US" sz="4000" b="1" dirty="0">
                <a:ea typeface="华文楷体" pitchFamily="2" charset="-122"/>
              </a:rPr>
              <a:t>例子：三个硬币隐马尔可夫模型</a:t>
            </a:r>
            <a:endParaRPr lang="zh-CN" altLang="en-US" dirty="0"/>
          </a:p>
        </p:txBody>
      </p:sp>
      <p:sp>
        <p:nvSpPr>
          <p:cNvPr id="4" name="日期占位符 3"/>
          <p:cNvSpPr>
            <a:spLocks noGrp="1"/>
          </p:cNvSpPr>
          <p:nvPr>
            <p:ph type="dt" sz="half" idx="10"/>
          </p:nvPr>
        </p:nvSpPr>
        <p:spPr/>
        <p:txBody>
          <a:bodyPr/>
          <a:lstStyle/>
          <a:p>
            <a:pPr>
              <a:defRPr/>
            </a:pPr>
            <a:fld id="{532ABBA1-5672-4AE4-8EA2-4E2CF256075D}" type="datetime1">
              <a:rPr lang="zh-CN" altLang="en-US" smtClean="0">
                <a:solidFill>
                  <a:srgbClr val="000000"/>
                </a:solidFill>
              </a:rPr>
              <a:pPr>
                <a:defRPr/>
              </a:pPr>
              <a:t>2018-05-13</a:t>
            </a:fld>
            <a:endParaRPr lang="en-US" altLang="zh-CN">
              <a:solidFill>
                <a:srgbClr val="000000"/>
              </a:solidFill>
            </a:endParaRPr>
          </a:p>
        </p:txBody>
      </p:sp>
      <p:sp>
        <p:nvSpPr>
          <p:cNvPr id="5" name="灯片编号占位符 4"/>
          <p:cNvSpPr>
            <a:spLocks noGrp="1"/>
          </p:cNvSpPr>
          <p:nvPr>
            <p:ph type="sldNum" sz="quarter" idx="12"/>
          </p:nvPr>
        </p:nvSpPr>
        <p:spPr/>
        <p:txBody>
          <a:bodyPr/>
          <a:lstStyle/>
          <a:p>
            <a:pPr>
              <a:defRPr/>
            </a:pPr>
            <a:fld id="{5CCA2B29-A87C-4865-B288-E9320F63FB91}" type="slidenum">
              <a:rPr lang="en-US" altLang="zh-CN" smtClean="0">
                <a:solidFill>
                  <a:srgbClr val="000000"/>
                </a:solidFill>
              </a:rPr>
              <a:pPr>
                <a:defRPr/>
              </a:pPr>
              <a:t>75</a:t>
            </a:fld>
            <a:endParaRPr lang="en-US" altLang="zh-CN">
              <a:solidFill>
                <a:srgbClr val="000000"/>
              </a:solidFill>
            </a:endParaRPr>
          </a:p>
        </p:txBody>
      </p:sp>
      <p:sp>
        <p:nvSpPr>
          <p:cNvPr id="6" name="Oval 2"/>
          <p:cNvSpPr>
            <a:spLocks noChangeArrowheads="1"/>
          </p:cNvSpPr>
          <p:nvPr/>
        </p:nvSpPr>
        <p:spPr bwMode="auto">
          <a:xfrm>
            <a:off x="609600" y="2667000"/>
            <a:ext cx="685800" cy="685800"/>
          </a:xfrm>
          <a:prstGeom prst="ellipse">
            <a:avLst/>
          </a:prstGeom>
          <a:solidFill>
            <a:srgbClr val="FFFF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pPr>
            <a:r>
              <a:rPr kumimoji="1" lang="zh-CN" altLang="en-US" sz="2400" i="1">
                <a:solidFill>
                  <a:srgbClr val="000000"/>
                </a:solidFill>
                <a:latin typeface="Times New Roman" pitchFamily="18" charset="0"/>
              </a:rPr>
              <a:t>1</a:t>
            </a:r>
          </a:p>
        </p:txBody>
      </p:sp>
      <p:sp>
        <p:nvSpPr>
          <p:cNvPr id="7" name="Oval 3"/>
          <p:cNvSpPr>
            <a:spLocks noChangeArrowheads="1"/>
          </p:cNvSpPr>
          <p:nvPr/>
        </p:nvSpPr>
        <p:spPr bwMode="auto">
          <a:xfrm>
            <a:off x="3505200" y="2667000"/>
            <a:ext cx="685800" cy="685800"/>
          </a:xfrm>
          <a:prstGeom prst="ellipse">
            <a:avLst/>
          </a:prstGeom>
          <a:solidFill>
            <a:srgbClr val="FFFF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pPr>
            <a:r>
              <a:rPr kumimoji="1" lang="zh-CN" altLang="en-US" sz="2400" i="1">
                <a:solidFill>
                  <a:srgbClr val="000000"/>
                </a:solidFill>
                <a:latin typeface="Times New Roman" pitchFamily="18" charset="0"/>
              </a:rPr>
              <a:t>2</a:t>
            </a:r>
          </a:p>
        </p:txBody>
      </p:sp>
      <p:sp>
        <p:nvSpPr>
          <p:cNvPr id="8" name="Oval 4"/>
          <p:cNvSpPr>
            <a:spLocks noChangeArrowheads="1"/>
          </p:cNvSpPr>
          <p:nvPr/>
        </p:nvSpPr>
        <p:spPr bwMode="auto">
          <a:xfrm>
            <a:off x="2057400" y="4495800"/>
            <a:ext cx="685800" cy="685800"/>
          </a:xfrm>
          <a:prstGeom prst="ellipse">
            <a:avLst/>
          </a:prstGeom>
          <a:solidFill>
            <a:srgbClr val="FFFFFF"/>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pPr>
            <a:r>
              <a:rPr kumimoji="1" lang="zh-CN" altLang="en-US" sz="2400" i="1">
                <a:solidFill>
                  <a:srgbClr val="000000"/>
                </a:solidFill>
                <a:latin typeface="Times New Roman" pitchFamily="18" charset="0"/>
              </a:rPr>
              <a:t>3</a:t>
            </a:r>
          </a:p>
        </p:txBody>
      </p:sp>
      <p:sp>
        <p:nvSpPr>
          <p:cNvPr id="9" name="Line 5"/>
          <p:cNvSpPr>
            <a:spLocks noChangeShapeType="1"/>
          </p:cNvSpPr>
          <p:nvPr/>
        </p:nvSpPr>
        <p:spPr bwMode="auto">
          <a:xfrm>
            <a:off x="1400175" y="2886075"/>
            <a:ext cx="2057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zh-CN" altLang="en-US">
              <a:solidFill>
                <a:srgbClr val="000000"/>
              </a:solidFill>
            </a:endParaRPr>
          </a:p>
        </p:txBody>
      </p:sp>
      <p:sp>
        <p:nvSpPr>
          <p:cNvPr id="10" name="Line 6"/>
          <p:cNvSpPr>
            <a:spLocks noChangeShapeType="1"/>
          </p:cNvSpPr>
          <p:nvPr/>
        </p:nvSpPr>
        <p:spPr bwMode="auto">
          <a:xfrm rot="10800000">
            <a:off x="1371600" y="3124200"/>
            <a:ext cx="2057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zh-CN" altLang="en-US">
              <a:solidFill>
                <a:srgbClr val="000000"/>
              </a:solidFill>
            </a:endParaRPr>
          </a:p>
        </p:txBody>
      </p:sp>
      <p:sp>
        <p:nvSpPr>
          <p:cNvPr id="11" name="Line 7"/>
          <p:cNvSpPr>
            <a:spLocks noChangeShapeType="1"/>
          </p:cNvSpPr>
          <p:nvPr/>
        </p:nvSpPr>
        <p:spPr bwMode="auto">
          <a:xfrm rot="2700000">
            <a:off x="990600" y="3886200"/>
            <a:ext cx="1524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zh-CN" altLang="en-US">
              <a:solidFill>
                <a:srgbClr val="000000"/>
              </a:solidFill>
            </a:endParaRPr>
          </a:p>
        </p:txBody>
      </p:sp>
      <p:sp>
        <p:nvSpPr>
          <p:cNvPr id="12" name="Line 8"/>
          <p:cNvSpPr>
            <a:spLocks noChangeShapeType="1"/>
          </p:cNvSpPr>
          <p:nvPr/>
        </p:nvSpPr>
        <p:spPr bwMode="auto">
          <a:xfrm rot="13500000">
            <a:off x="762000" y="3962400"/>
            <a:ext cx="1524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zh-CN" altLang="en-US">
              <a:solidFill>
                <a:srgbClr val="000000"/>
              </a:solidFill>
            </a:endParaRPr>
          </a:p>
        </p:txBody>
      </p:sp>
      <p:sp>
        <p:nvSpPr>
          <p:cNvPr id="13" name="Line 9"/>
          <p:cNvSpPr>
            <a:spLocks noChangeShapeType="1"/>
          </p:cNvSpPr>
          <p:nvPr/>
        </p:nvSpPr>
        <p:spPr bwMode="auto">
          <a:xfrm rot="18900000">
            <a:off x="2362200" y="3886200"/>
            <a:ext cx="1524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zh-CN" altLang="en-US">
              <a:solidFill>
                <a:srgbClr val="000000"/>
              </a:solidFill>
            </a:endParaRPr>
          </a:p>
        </p:txBody>
      </p:sp>
      <p:sp>
        <p:nvSpPr>
          <p:cNvPr id="14" name="Line 10"/>
          <p:cNvSpPr>
            <a:spLocks noChangeShapeType="1"/>
          </p:cNvSpPr>
          <p:nvPr/>
        </p:nvSpPr>
        <p:spPr bwMode="auto">
          <a:xfrm rot="8100000">
            <a:off x="2514600" y="4038600"/>
            <a:ext cx="1524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zh-CN" altLang="en-US">
              <a:solidFill>
                <a:srgbClr val="000000"/>
              </a:solidFill>
            </a:endParaRPr>
          </a:p>
        </p:txBody>
      </p:sp>
      <p:sp>
        <p:nvSpPr>
          <p:cNvPr id="15" name="Text Box 11"/>
          <p:cNvSpPr txBox="1">
            <a:spLocks noChangeArrowheads="1"/>
          </p:cNvSpPr>
          <p:nvPr/>
        </p:nvSpPr>
        <p:spPr bwMode="auto">
          <a:xfrm>
            <a:off x="2057400" y="2438400"/>
            <a:ext cx="106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fontAlgn="base" hangingPunct="0">
              <a:spcBef>
                <a:spcPct val="50000"/>
              </a:spcBef>
              <a:spcAft>
                <a:spcPct val="0"/>
              </a:spcAft>
            </a:pPr>
            <a:r>
              <a:rPr kumimoji="1" lang="en-US" altLang="zh-CN" sz="2400" i="1">
                <a:solidFill>
                  <a:srgbClr val="000000"/>
                </a:solidFill>
                <a:latin typeface="Times New Roman" pitchFamily="18" charset="0"/>
              </a:rPr>
              <a:t>a</a:t>
            </a:r>
            <a:r>
              <a:rPr kumimoji="1" lang="en-US" altLang="zh-CN" sz="2400" i="1" baseline="-25000">
                <a:solidFill>
                  <a:srgbClr val="000000"/>
                </a:solidFill>
                <a:latin typeface="Times New Roman" pitchFamily="18" charset="0"/>
              </a:rPr>
              <a:t>12</a:t>
            </a:r>
          </a:p>
        </p:txBody>
      </p:sp>
      <p:sp>
        <p:nvSpPr>
          <p:cNvPr id="16" name="Text Box 12"/>
          <p:cNvSpPr txBox="1">
            <a:spLocks noChangeArrowheads="1"/>
          </p:cNvSpPr>
          <p:nvPr/>
        </p:nvSpPr>
        <p:spPr bwMode="auto">
          <a:xfrm>
            <a:off x="2057400" y="3048000"/>
            <a:ext cx="106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fontAlgn="base" hangingPunct="0">
              <a:spcBef>
                <a:spcPct val="50000"/>
              </a:spcBef>
              <a:spcAft>
                <a:spcPct val="0"/>
              </a:spcAft>
            </a:pPr>
            <a:r>
              <a:rPr kumimoji="1" lang="en-US" altLang="zh-CN" sz="2400" i="1">
                <a:solidFill>
                  <a:srgbClr val="000000"/>
                </a:solidFill>
                <a:latin typeface="Times New Roman" pitchFamily="18" charset="0"/>
              </a:rPr>
              <a:t>a</a:t>
            </a:r>
            <a:r>
              <a:rPr kumimoji="1" lang="en-US" altLang="zh-CN" sz="2400" i="1" baseline="-25000">
                <a:solidFill>
                  <a:srgbClr val="000000"/>
                </a:solidFill>
                <a:latin typeface="Times New Roman" pitchFamily="18" charset="0"/>
              </a:rPr>
              <a:t>21</a:t>
            </a:r>
          </a:p>
        </p:txBody>
      </p:sp>
      <p:sp>
        <p:nvSpPr>
          <p:cNvPr id="17" name="Text Box 13"/>
          <p:cNvSpPr txBox="1">
            <a:spLocks noChangeArrowheads="1"/>
          </p:cNvSpPr>
          <p:nvPr/>
        </p:nvSpPr>
        <p:spPr bwMode="auto">
          <a:xfrm>
            <a:off x="3533775" y="1676400"/>
            <a:ext cx="106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fontAlgn="base" hangingPunct="0">
              <a:spcBef>
                <a:spcPct val="50000"/>
              </a:spcBef>
              <a:spcAft>
                <a:spcPct val="0"/>
              </a:spcAft>
            </a:pPr>
            <a:r>
              <a:rPr kumimoji="1" lang="en-US" altLang="zh-CN" sz="2400" i="1">
                <a:solidFill>
                  <a:srgbClr val="000000"/>
                </a:solidFill>
                <a:latin typeface="Times New Roman" pitchFamily="18" charset="0"/>
              </a:rPr>
              <a:t>a</a:t>
            </a:r>
            <a:r>
              <a:rPr kumimoji="1" lang="en-US" altLang="zh-CN" sz="2400" i="1" baseline="-25000">
                <a:solidFill>
                  <a:srgbClr val="000000"/>
                </a:solidFill>
                <a:latin typeface="Times New Roman" pitchFamily="18" charset="0"/>
              </a:rPr>
              <a:t>22</a:t>
            </a:r>
          </a:p>
        </p:txBody>
      </p:sp>
      <p:sp>
        <p:nvSpPr>
          <p:cNvPr id="18" name="Text Box 14"/>
          <p:cNvSpPr txBox="1">
            <a:spLocks noChangeArrowheads="1"/>
          </p:cNvSpPr>
          <p:nvPr/>
        </p:nvSpPr>
        <p:spPr bwMode="auto">
          <a:xfrm>
            <a:off x="609600" y="1676400"/>
            <a:ext cx="106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fontAlgn="base" hangingPunct="0">
              <a:spcBef>
                <a:spcPct val="50000"/>
              </a:spcBef>
              <a:spcAft>
                <a:spcPct val="0"/>
              </a:spcAft>
            </a:pPr>
            <a:r>
              <a:rPr kumimoji="1" lang="en-US" altLang="zh-CN" sz="2400" i="1">
                <a:solidFill>
                  <a:srgbClr val="000000"/>
                </a:solidFill>
                <a:latin typeface="Times New Roman" pitchFamily="18" charset="0"/>
              </a:rPr>
              <a:t>a</a:t>
            </a:r>
            <a:r>
              <a:rPr kumimoji="1" lang="en-US" altLang="zh-CN" sz="2400" i="1" baseline="-25000">
                <a:solidFill>
                  <a:srgbClr val="000000"/>
                </a:solidFill>
                <a:latin typeface="Times New Roman" pitchFamily="18" charset="0"/>
              </a:rPr>
              <a:t>11</a:t>
            </a:r>
          </a:p>
        </p:txBody>
      </p:sp>
      <p:sp>
        <p:nvSpPr>
          <p:cNvPr id="19" name="Text Box 15"/>
          <p:cNvSpPr txBox="1">
            <a:spLocks noChangeArrowheads="1"/>
          </p:cNvSpPr>
          <p:nvPr/>
        </p:nvSpPr>
        <p:spPr bwMode="auto">
          <a:xfrm>
            <a:off x="3352800" y="3962400"/>
            <a:ext cx="106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fontAlgn="base" hangingPunct="0">
              <a:spcBef>
                <a:spcPct val="50000"/>
              </a:spcBef>
              <a:spcAft>
                <a:spcPct val="0"/>
              </a:spcAft>
            </a:pPr>
            <a:r>
              <a:rPr kumimoji="1" lang="en-US" altLang="zh-CN" sz="2400" i="1">
                <a:solidFill>
                  <a:srgbClr val="000000"/>
                </a:solidFill>
                <a:latin typeface="Times New Roman" pitchFamily="18" charset="0"/>
              </a:rPr>
              <a:t>a</a:t>
            </a:r>
            <a:r>
              <a:rPr kumimoji="1" lang="en-US" altLang="zh-CN" sz="2400" i="1" baseline="-25000">
                <a:solidFill>
                  <a:srgbClr val="000000"/>
                </a:solidFill>
                <a:latin typeface="Times New Roman" pitchFamily="18" charset="0"/>
              </a:rPr>
              <a:t>23</a:t>
            </a:r>
          </a:p>
        </p:txBody>
      </p:sp>
      <p:sp>
        <p:nvSpPr>
          <p:cNvPr id="20" name="Text Box 16"/>
          <p:cNvSpPr txBox="1">
            <a:spLocks noChangeArrowheads="1"/>
          </p:cNvSpPr>
          <p:nvPr/>
        </p:nvSpPr>
        <p:spPr bwMode="auto">
          <a:xfrm>
            <a:off x="2590800" y="3505200"/>
            <a:ext cx="106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fontAlgn="base" hangingPunct="0">
              <a:spcBef>
                <a:spcPct val="50000"/>
              </a:spcBef>
              <a:spcAft>
                <a:spcPct val="0"/>
              </a:spcAft>
            </a:pPr>
            <a:r>
              <a:rPr kumimoji="1" lang="en-US" altLang="zh-CN" sz="2400" i="1">
                <a:solidFill>
                  <a:srgbClr val="000000"/>
                </a:solidFill>
                <a:latin typeface="Times New Roman" pitchFamily="18" charset="0"/>
              </a:rPr>
              <a:t>a</a:t>
            </a:r>
            <a:r>
              <a:rPr kumimoji="1" lang="en-US" altLang="zh-CN" sz="2400" i="1" baseline="-25000">
                <a:solidFill>
                  <a:srgbClr val="000000"/>
                </a:solidFill>
                <a:latin typeface="Times New Roman" pitchFamily="18" charset="0"/>
              </a:rPr>
              <a:t>32</a:t>
            </a:r>
          </a:p>
        </p:txBody>
      </p:sp>
      <p:sp>
        <p:nvSpPr>
          <p:cNvPr id="21" name="Text Box 17"/>
          <p:cNvSpPr txBox="1">
            <a:spLocks noChangeArrowheads="1"/>
          </p:cNvSpPr>
          <p:nvPr/>
        </p:nvSpPr>
        <p:spPr bwMode="auto">
          <a:xfrm>
            <a:off x="1676400" y="3505200"/>
            <a:ext cx="106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fontAlgn="base" hangingPunct="0">
              <a:spcBef>
                <a:spcPct val="50000"/>
              </a:spcBef>
              <a:spcAft>
                <a:spcPct val="0"/>
              </a:spcAft>
            </a:pPr>
            <a:r>
              <a:rPr kumimoji="1" lang="en-US" altLang="zh-CN" sz="2400" i="1">
                <a:solidFill>
                  <a:srgbClr val="000000"/>
                </a:solidFill>
                <a:latin typeface="Times New Roman" pitchFamily="18" charset="0"/>
              </a:rPr>
              <a:t>a</a:t>
            </a:r>
            <a:r>
              <a:rPr kumimoji="1" lang="en-US" altLang="zh-CN" sz="2400" i="1" baseline="-25000">
                <a:solidFill>
                  <a:srgbClr val="000000"/>
                </a:solidFill>
                <a:latin typeface="Times New Roman" pitchFamily="18" charset="0"/>
              </a:rPr>
              <a:t>13</a:t>
            </a:r>
          </a:p>
        </p:txBody>
      </p:sp>
      <p:sp>
        <p:nvSpPr>
          <p:cNvPr id="22" name="Text Box 18"/>
          <p:cNvSpPr txBox="1">
            <a:spLocks noChangeArrowheads="1"/>
          </p:cNvSpPr>
          <p:nvPr/>
        </p:nvSpPr>
        <p:spPr bwMode="auto">
          <a:xfrm>
            <a:off x="1066800" y="3886200"/>
            <a:ext cx="106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fontAlgn="base" hangingPunct="0">
              <a:spcBef>
                <a:spcPct val="50000"/>
              </a:spcBef>
              <a:spcAft>
                <a:spcPct val="0"/>
              </a:spcAft>
            </a:pPr>
            <a:r>
              <a:rPr kumimoji="1" lang="en-US" altLang="zh-CN" sz="2400" i="1">
                <a:solidFill>
                  <a:srgbClr val="000000"/>
                </a:solidFill>
                <a:latin typeface="Times New Roman" pitchFamily="18" charset="0"/>
              </a:rPr>
              <a:t>a</a:t>
            </a:r>
            <a:r>
              <a:rPr kumimoji="1" lang="en-US" altLang="zh-CN" sz="2400" i="1" baseline="-25000">
                <a:solidFill>
                  <a:srgbClr val="000000"/>
                </a:solidFill>
                <a:latin typeface="Times New Roman" pitchFamily="18" charset="0"/>
              </a:rPr>
              <a:t>31</a:t>
            </a:r>
          </a:p>
        </p:txBody>
      </p:sp>
      <p:sp>
        <p:nvSpPr>
          <p:cNvPr id="23" name="Text Box 19"/>
          <p:cNvSpPr txBox="1">
            <a:spLocks noChangeArrowheads="1"/>
          </p:cNvSpPr>
          <p:nvPr/>
        </p:nvSpPr>
        <p:spPr bwMode="auto">
          <a:xfrm>
            <a:off x="2209800" y="5638800"/>
            <a:ext cx="106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fontAlgn="base" hangingPunct="0">
              <a:spcBef>
                <a:spcPct val="50000"/>
              </a:spcBef>
              <a:spcAft>
                <a:spcPct val="0"/>
              </a:spcAft>
            </a:pPr>
            <a:r>
              <a:rPr kumimoji="1" lang="en-US" altLang="zh-CN" sz="2400" i="1">
                <a:solidFill>
                  <a:srgbClr val="000000"/>
                </a:solidFill>
                <a:latin typeface="Times New Roman" pitchFamily="18" charset="0"/>
              </a:rPr>
              <a:t>a</a:t>
            </a:r>
            <a:r>
              <a:rPr kumimoji="1" lang="en-US" altLang="zh-CN" sz="2400" i="1" baseline="-25000">
                <a:solidFill>
                  <a:srgbClr val="000000"/>
                </a:solidFill>
                <a:latin typeface="Times New Roman" pitchFamily="18" charset="0"/>
              </a:rPr>
              <a:t>33</a:t>
            </a:r>
          </a:p>
        </p:txBody>
      </p:sp>
      <p:sp>
        <p:nvSpPr>
          <p:cNvPr id="24" name="Oval 20"/>
          <p:cNvSpPr>
            <a:spLocks noChangeArrowheads="1"/>
          </p:cNvSpPr>
          <p:nvPr/>
        </p:nvSpPr>
        <p:spPr bwMode="auto">
          <a:xfrm>
            <a:off x="685800" y="2133600"/>
            <a:ext cx="457200" cy="5334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25" name="Line 21"/>
          <p:cNvSpPr>
            <a:spLocks noChangeShapeType="1"/>
          </p:cNvSpPr>
          <p:nvPr/>
        </p:nvSpPr>
        <p:spPr bwMode="auto">
          <a:xfrm rot="5400000">
            <a:off x="613569" y="2442369"/>
            <a:ext cx="1444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zh-CN" altLang="en-US">
              <a:solidFill>
                <a:srgbClr val="000000"/>
              </a:solidFill>
            </a:endParaRPr>
          </a:p>
        </p:txBody>
      </p:sp>
      <p:sp>
        <p:nvSpPr>
          <p:cNvPr id="26" name="Oval 22"/>
          <p:cNvSpPr>
            <a:spLocks noChangeArrowheads="1"/>
          </p:cNvSpPr>
          <p:nvPr/>
        </p:nvSpPr>
        <p:spPr bwMode="auto">
          <a:xfrm>
            <a:off x="3609975" y="2133600"/>
            <a:ext cx="457200" cy="5334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27" name="Line 23"/>
          <p:cNvSpPr>
            <a:spLocks noChangeShapeType="1"/>
          </p:cNvSpPr>
          <p:nvPr/>
        </p:nvSpPr>
        <p:spPr bwMode="auto">
          <a:xfrm rot="5400000">
            <a:off x="3537744" y="2442369"/>
            <a:ext cx="1444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zh-CN" altLang="en-US">
              <a:solidFill>
                <a:srgbClr val="000000"/>
              </a:solidFill>
            </a:endParaRPr>
          </a:p>
        </p:txBody>
      </p:sp>
      <p:sp>
        <p:nvSpPr>
          <p:cNvPr id="28" name="Oval 24"/>
          <p:cNvSpPr>
            <a:spLocks noChangeArrowheads="1"/>
          </p:cNvSpPr>
          <p:nvPr/>
        </p:nvSpPr>
        <p:spPr bwMode="auto">
          <a:xfrm>
            <a:off x="2181225" y="5181600"/>
            <a:ext cx="457200" cy="5334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29" name="Line 25"/>
          <p:cNvSpPr>
            <a:spLocks noChangeShapeType="1"/>
          </p:cNvSpPr>
          <p:nvPr/>
        </p:nvSpPr>
        <p:spPr bwMode="auto">
          <a:xfrm rot="16200000">
            <a:off x="2551906" y="5406232"/>
            <a:ext cx="1444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zh-CN" altLang="en-US">
              <a:solidFill>
                <a:srgbClr val="000000"/>
              </a:solidFill>
            </a:endParaRPr>
          </a:p>
        </p:txBody>
      </p:sp>
      <p:sp>
        <p:nvSpPr>
          <p:cNvPr id="30" name="Text Box 26"/>
          <p:cNvSpPr txBox="1">
            <a:spLocks noChangeArrowheads="1"/>
          </p:cNvSpPr>
          <p:nvPr/>
        </p:nvSpPr>
        <p:spPr bwMode="auto">
          <a:xfrm>
            <a:off x="4876800" y="3032125"/>
            <a:ext cx="3962400" cy="268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50000"/>
              </a:spcBef>
              <a:spcAft>
                <a:spcPct val="0"/>
              </a:spcAft>
              <a:buFont typeface="Wingdings" pitchFamily="2" charset="2"/>
              <a:buChar char="v"/>
            </a:pPr>
            <a:r>
              <a:rPr kumimoji="1" lang="zh-CN" altLang="en-US" sz="2000" dirty="0">
                <a:solidFill>
                  <a:srgbClr val="000000"/>
                </a:solidFill>
                <a:latin typeface="Times New Roman" pitchFamily="18" charset="0"/>
              </a:rPr>
              <a:t> 每个硬币代表一个状态;</a:t>
            </a:r>
          </a:p>
          <a:p>
            <a:pPr eaLnBrk="0" fontAlgn="base" hangingPunct="0">
              <a:spcBef>
                <a:spcPct val="50000"/>
              </a:spcBef>
              <a:spcAft>
                <a:spcPct val="0"/>
              </a:spcAft>
              <a:buFont typeface="Wingdings" pitchFamily="2" charset="2"/>
              <a:buChar char="v"/>
            </a:pPr>
            <a:r>
              <a:rPr kumimoji="1" lang="zh-CN" altLang="en-US" sz="2000" dirty="0">
                <a:solidFill>
                  <a:srgbClr val="000000"/>
                </a:solidFill>
                <a:latin typeface="Times New Roman" pitchFamily="18" charset="0"/>
              </a:rPr>
              <a:t> 每个状态有两个观测值:</a:t>
            </a:r>
          </a:p>
          <a:p>
            <a:pPr eaLnBrk="0" fontAlgn="base" hangingPunct="0">
              <a:spcBef>
                <a:spcPct val="50000"/>
              </a:spcBef>
              <a:spcAft>
                <a:spcPct val="0"/>
              </a:spcAft>
              <a:buFont typeface="Wingdings" pitchFamily="2" charset="2"/>
              <a:buNone/>
            </a:pPr>
            <a:r>
              <a:rPr kumimoji="1" lang="zh-CN" altLang="en-US" sz="2000" dirty="0">
                <a:solidFill>
                  <a:srgbClr val="000000"/>
                </a:solidFill>
                <a:latin typeface="Times New Roman" pitchFamily="18" charset="0"/>
              </a:rPr>
              <a:t>            正面 </a:t>
            </a:r>
            <a:r>
              <a:rPr kumimoji="1" lang="en-US" altLang="zh-CN" sz="2000" dirty="0">
                <a:solidFill>
                  <a:srgbClr val="000000"/>
                </a:solidFill>
                <a:latin typeface="Times New Roman" pitchFamily="18" charset="0"/>
              </a:rPr>
              <a:t>H </a:t>
            </a:r>
            <a:r>
              <a:rPr kumimoji="1" lang="zh-CN" altLang="en-US" sz="2000" dirty="0">
                <a:solidFill>
                  <a:srgbClr val="000000"/>
                </a:solidFill>
                <a:latin typeface="Times New Roman" pitchFamily="18" charset="0"/>
              </a:rPr>
              <a:t>和反面 </a:t>
            </a:r>
            <a:r>
              <a:rPr kumimoji="1" lang="en-US" altLang="zh-CN" sz="2000" dirty="0">
                <a:solidFill>
                  <a:srgbClr val="000000"/>
                </a:solidFill>
                <a:latin typeface="Times New Roman" pitchFamily="18" charset="0"/>
              </a:rPr>
              <a:t>T;</a:t>
            </a:r>
          </a:p>
          <a:p>
            <a:pPr eaLnBrk="0" fontAlgn="base" hangingPunct="0">
              <a:spcBef>
                <a:spcPct val="50000"/>
              </a:spcBef>
              <a:spcAft>
                <a:spcPct val="0"/>
              </a:spcAft>
              <a:buFont typeface="Wingdings" pitchFamily="2" charset="2"/>
              <a:buChar char="v"/>
            </a:pPr>
            <a:r>
              <a:rPr kumimoji="1" lang="zh-CN" altLang="en-US" sz="2000" dirty="0">
                <a:solidFill>
                  <a:srgbClr val="000000"/>
                </a:solidFill>
                <a:latin typeface="Times New Roman" pitchFamily="18" charset="0"/>
              </a:rPr>
              <a:t> 每个状态产生</a:t>
            </a:r>
            <a:r>
              <a:rPr kumimoji="1" lang="en-US" altLang="zh-CN" sz="2000" dirty="0">
                <a:solidFill>
                  <a:srgbClr val="000000"/>
                </a:solidFill>
                <a:latin typeface="Times New Roman" pitchFamily="18" charset="0"/>
              </a:rPr>
              <a:t>H</a:t>
            </a:r>
            <a:r>
              <a:rPr kumimoji="1" lang="zh-CN" altLang="en-US" sz="2000" dirty="0">
                <a:solidFill>
                  <a:srgbClr val="000000"/>
                </a:solidFill>
                <a:latin typeface="Times New Roman" pitchFamily="18" charset="0"/>
              </a:rPr>
              <a:t>的概率为</a:t>
            </a:r>
            <a:r>
              <a:rPr kumimoji="1" lang="en-US" altLang="zh-CN" sz="2000" dirty="0">
                <a:solidFill>
                  <a:srgbClr val="000000"/>
                </a:solidFill>
                <a:latin typeface="Times New Roman" pitchFamily="18" charset="0"/>
              </a:rPr>
              <a:t>P(H);</a:t>
            </a:r>
          </a:p>
          <a:p>
            <a:pPr eaLnBrk="0" fontAlgn="base" hangingPunct="0">
              <a:spcBef>
                <a:spcPct val="50000"/>
              </a:spcBef>
              <a:spcAft>
                <a:spcPct val="0"/>
              </a:spcAft>
              <a:buFont typeface="Wingdings" pitchFamily="2" charset="2"/>
              <a:buChar char="v"/>
            </a:pPr>
            <a:r>
              <a:rPr kumimoji="1" lang="zh-CN" altLang="en-US" sz="2000" dirty="0">
                <a:solidFill>
                  <a:srgbClr val="000000"/>
                </a:solidFill>
                <a:latin typeface="Times New Roman" pitchFamily="18" charset="0"/>
              </a:rPr>
              <a:t> 每个状态产生</a:t>
            </a:r>
            <a:r>
              <a:rPr kumimoji="1" lang="en-US" altLang="zh-CN" sz="2000" dirty="0">
                <a:solidFill>
                  <a:srgbClr val="000000"/>
                </a:solidFill>
                <a:latin typeface="Times New Roman" pitchFamily="18" charset="0"/>
              </a:rPr>
              <a:t>T</a:t>
            </a:r>
            <a:r>
              <a:rPr kumimoji="1" lang="zh-CN" altLang="en-US" sz="2000" dirty="0">
                <a:solidFill>
                  <a:srgbClr val="000000"/>
                </a:solidFill>
                <a:latin typeface="Times New Roman" pitchFamily="18" charset="0"/>
              </a:rPr>
              <a:t>的概率为1-</a:t>
            </a:r>
            <a:r>
              <a:rPr kumimoji="1" lang="en-US" altLang="zh-CN" sz="2000" dirty="0">
                <a:solidFill>
                  <a:srgbClr val="000000"/>
                </a:solidFill>
                <a:latin typeface="Times New Roman" pitchFamily="18" charset="0"/>
              </a:rPr>
              <a:t>P(H)</a:t>
            </a:r>
          </a:p>
          <a:p>
            <a:pPr eaLnBrk="0" fontAlgn="base" hangingPunct="0">
              <a:spcBef>
                <a:spcPct val="50000"/>
              </a:spcBef>
              <a:spcAft>
                <a:spcPct val="0"/>
              </a:spcAft>
              <a:buFont typeface="Wingdings" pitchFamily="2" charset="2"/>
              <a:buChar char="Ø"/>
            </a:pPr>
            <a:endParaRPr kumimoji="1" lang="zh-CN" altLang="en-US" sz="2000" dirty="0">
              <a:solidFill>
                <a:srgbClr val="000000"/>
              </a:solidFill>
              <a:latin typeface="Times New Roman" pitchFamily="18" charset="0"/>
            </a:endParaRPr>
          </a:p>
        </p:txBody>
      </p:sp>
      <p:graphicFrame>
        <p:nvGraphicFramePr>
          <p:cNvPr id="31" name="Object 27"/>
          <p:cNvGraphicFramePr>
            <a:graphicFrameLocks noChangeAspect="1"/>
          </p:cNvGraphicFramePr>
          <p:nvPr>
            <p:extLst/>
          </p:nvPr>
        </p:nvGraphicFramePr>
        <p:xfrm>
          <a:off x="4953000" y="2266950"/>
          <a:ext cx="3689350" cy="388938"/>
        </p:xfrm>
        <a:graphic>
          <a:graphicData uri="http://schemas.openxmlformats.org/presentationml/2006/ole">
            <mc:AlternateContent xmlns:mc="http://schemas.openxmlformats.org/markup-compatibility/2006">
              <mc:Choice xmlns:v="urn:schemas-microsoft-com:vml" Requires="v">
                <p:oleObj spid="_x0000_s25605" name="公式" r:id="rId3" imgW="2209680" imgH="228600" progId="Equation.3">
                  <p:embed/>
                </p:oleObj>
              </mc:Choice>
              <mc:Fallback>
                <p:oleObj name="公式" r:id="rId3" imgW="2209680" imgH="228600" progId="Equation.3">
                  <p:embed/>
                  <p:pic>
                    <p:nvPicPr>
                      <p:cNvPr id="0" name=""/>
                      <p:cNvPicPr>
                        <a:picLocks noChangeAspect="1" noChangeArrowheads="1"/>
                      </p:cNvPicPr>
                      <p:nvPr/>
                    </p:nvPicPr>
                    <p:blipFill>
                      <a:blip r:embed="rId4"/>
                      <a:srcRect/>
                      <a:stretch>
                        <a:fillRect/>
                      </a:stretch>
                    </p:blipFill>
                    <p:spPr bwMode="auto">
                      <a:xfrm>
                        <a:off x="4953000" y="2266950"/>
                        <a:ext cx="3689350" cy="388938"/>
                      </a:xfrm>
                      <a:prstGeom prst="rect">
                        <a:avLst/>
                      </a:prstGeom>
                      <a:solidFill>
                        <a:srgbClr val="FFFF99"/>
                      </a:solidFill>
                      <a:ln w="9525">
                        <a:solidFill>
                          <a:schemeClr val="bg2"/>
                        </a:solidFill>
                        <a:miter lim="800000"/>
                        <a:headEnd/>
                        <a:tailEnd/>
                      </a:ln>
                    </p:spPr>
                  </p:pic>
                </p:oleObj>
              </mc:Fallback>
            </mc:AlternateContent>
          </a:graphicData>
        </a:graphic>
      </p:graphicFrame>
    </p:spTree>
    <p:extLst>
      <p:ext uri="{BB962C8B-B14F-4D97-AF65-F5344CB8AC3E}">
        <p14:creationId xmlns:p14="http://schemas.microsoft.com/office/powerpoint/2010/main" val="374462603"/>
      </p:ext>
    </p:extLst>
  </p:cSld>
  <p:clrMapOvr>
    <a:masterClrMapping/>
  </p:clrMapOvr>
  <p:transition spd="slow"/>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532ABBA1-5672-4AE4-8EA2-4E2CF256075D}" type="datetime1">
              <a:rPr lang="zh-CN" altLang="en-US" smtClean="0">
                <a:solidFill>
                  <a:srgbClr val="000000"/>
                </a:solidFill>
              </a:rPr>
              <a:pPr>
                <a:defRPr/>
              </a:pPr>
              <a:t>2018-05-13</a:t>
            </a:fld>
            <a:endParaRPr lang="en-US" altLang="zh-CN">
              <a:solidFill>
                <a:srgbClr val="000000"/>
              </a:solidFill>
            </a:endParaRPr>
          </a:p>
        </p:txBody>
      </p:sp>
      <p:sp>
        <p:nvSpPr>
          <p:cNvPr id="5" name="灯片编号占位符 4"/>
          <p:cNvSpPr>
            <a:spLocks noGrp="1"/>
          </p:cNvSpPr>
          <p:nvPr>
            <p:ph type="sldNum" sz="quarter" idx="12"/>
          </p:nvPr>
        </p:nvSpPr>
        <p:spPr/>
        <p:txBody>
          <a:bodyPr/>
          <a:lstStyle/>
          <a:p>
            <a:pPr>
              <a:defRPr/>
            </a:pPr>
            <a:fld id="{5CCA2B29-A87C-4865-B288-E9320F63FB91}" type="slidenum">
              <a:rPr lang="en-US" altLang="zh-CN" smtClean="0">
                <a:solidFill>
                  <a:srgbClr val="000000"/>
                </a:solidFill>
              </a:rPr>
              <a:pPr>
                <a:defRPr/>
              </a:pPr>
              <a:t>76</a:t>
            </a:fld>
            <a:endParaRPr lang="en-US" altLang="zh-CN">
              <a:solidFill>
                <a:srgbClr val="000000"/>
              </a:solidFill>
            </a:endParaRPr>
          </a:p>
        </p:txBody>
      </p:sp>
      <p:grpSp>
        <p:nvGrpSpPr>
          <p:cNvPr id="6" name="Group 3"/>
          <p:cNvGrpSpPr>
            <a:grpSpLocks/>
          </p:cNvGrpSpPr>
          <p:nvPr/>
        </p:nvGrpSpPr>
        <p:grpSpPr bwMode="auto">
          <a:xfrm>
            <a:off x="609600" y="228600"/>
            <a:ext cx="5051425" cy="1089025"/>
            <a:chOff x="514" y="1104"/>
            <a:chExt cx="3422" cy="882"/>
          </a:xfrm>
        </p:grpSpPr>
        <p:grpSp>
          <p:nvGrpSpPr>
            <p:cNvPr id="7" name="Group 4"/>
            <p:cNvGrpSpPr>
              <a:grpSpLocks/>
            </p:cNvGrpSpPr>
            <p:nvPr/>
          </p:nvGrpSpPr>
          <p:grpSpPr bwMode="auto">
            <a:xfrm>
              <a:off x="514" y="1104"/>
              <a:ext cx="3422" cy="864"/>
              <a:chOff x="-3" y="-3"/>
              <a:chExt cx="3758" cy="1158"/>
            </a:xfrm>
          </p:grpSpPr>
          <p:grpSp>
            <p:nvGrpSpPr>
              <p:cNvPr id="10" name="Group 5"/>
              <p:cNvGrpSpPr>
                <a:grpSpLocks/>
              </p:cNvGrpSpPr>
              <p:nvPr/>
            </p:nvGrpSpPr>
            <p:grpSpPr bwMode="auto">
              <a:xfrm>
                <a:off x="0" y="0"/>
                <a:ext cx="3752" cy="1152"/>
                <a:chOff x="0" y="0"/>
                <a:chExt cx="3752" cy="1152"/>
              </a:xfrm>
            </p:grpSpPr>
            <p:grpSp>
              <p:nvGrpSpPr>
                <p:cNvPr id="12" name="Group 6"/>
                <p:cNvGrpSpPr>
                  <a:grpSpLocks/>
                </p:cNvGrpSpPr>
                <p:nvPr/>
              </p:nvGrpSpPr>
              <p:grpSpPr bwMode="auto">
                <a:xfrm>
                  <a:off x="0" y="0"/>
                  <a:ext cx="938" cy="384"/>
                  <a:chOff x="0" y="0"/>
                  <a:chExt cx="938" cy="384"/>
                </a:xfrm>
              </p:grpSpPr>
              <p:sp>
                <p:nvSpPr>
                  <p:cNvPr id="46" name="Rectangle 7"/>
                  <p:cNvSpPr>
                    <a:spLocks noChangeArrowheads="1"/>
                  </p:cNvSpPr>
                  <p:nvPr/>
                </p:nvSpPr>
                <p:spPr bwMode="auto">
                  <a:xfrm>
                    <a:off x="43" y="0"/>
                    <a:ext cx="85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fontAlgn="base">
                      <a:spcBef>
                        <a:spcPct val="0"/>
                      </a:spcBef>
                      <a:spcAft>
                        <a:spcPct val="0"/>
                      </a:spcAft>
                    </a:pPr>
                    <a:r>
                      <a:rPr lang="zh-CN" altLang="en-US" sz="1000">
                        <a:solidFill>
                          <a:srgbClr val="000000"/>
                        </a:solidFill>
                        <a:latin typeface="Arial"/>
                      </a:rPr>
                      <a:t> </a:t>
                    </a:r>
                    <a:endParaRPr lang="zh-CN" altLang="en-US" sz="1000">
                      <a:solidFill>
                        <a:srgbClr val="000000"/>
                      </a:solidFill>
                      <a:latin typeface="Times New Roman" pitchFamily="18" charset="0"/>
                    </a:endParaRPr>
                  </a:p>
                  <a:p>
                    <a:pPr algn="just" eaLnBrk="0" fontAlgn="base" hangingPunct="0">
                      <a:spcBef>
                        <a:spcPct val="0"/>
                      </a:spcBef>
                      <a:spcAft>
                        <a:spcPct val="0"/>
                      </a:spcAft>
                    </a:pPr>
                    <a:endParaRPr lang="zh-CN" altLang="en-US" sz="2400">
                      <a:solidFill>
                        <a:srgbClr val="000000"/>
                      </a:solidFill>
                      <a:latin typeface="Times New Roman" pitchFamily="18" charset="0"/>
                    </a:endParaRPr>
                  </a:p>
                </p:txBody>
              </p:sp>
              <p:sp>
                <p:nvSpPr>
                  <p:cNvPr id="47" name="Rectangle 8"/>
                  <p:cNvSpPr>
                    <a:spLocks noChangeArrowheads="1"/>
                  </p:cNvSpPr>
                  <p:nvPr/>
                </p:nvSpPr>
                <p:spPr bwMode="auto">
                  <a:xfrm>
                    <a:off x="0" y="0"/>
                    <a:ext cx="93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zh-CN" altLang="en-US">
                      <a:solidFill>
                        <a:srgbClr val="000000"/>
                      </a:solidFill>
                    </a:endParaRPr>
                  </a:p>
                </p:txBody>
              </p:sp>
            </p:grpSp>
            <p:grpSp>
              <p:nvGrpSpPr>
                <p:cNvPr id="13" name="Group 9"/>
                <p:cNvGrpSpPr>
                  <a:grpSpLocks/>
                </p:cNvGrpSpPr>
                <p:nvPr/>
              </p:nvGrpSpPr>
              <p:grpSpPr bwMode="auto">
                <a:xfrm>
                  <a:off x="938" y="0"/>
                  <a:ext cx="938" cy="384"/>
                  <a:chOff x="938" y="0"/>
                  <a:chExt cx="938" cy="384"/>
                </a:xfrm>
              </p:grpSpPr>
              <p:sp>
                <p:nvSpPr>
                  <p:cNvPr id="44" name="Rectangle 10"/>
                  <p:cNvSpPr>
                    <a:spLocks noChangeArrowheads="1"/>
                  </p:cNvSpPr>
                  <p:nvPr/>
                </p:nvSpPr>
                <p:spPr bwMode="auto">
                  <a:xfrm>
                    <a:off x="981" y="0"/>
                    <a:ext cx="85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fontAlgn="base">
                      <a:spcBef>
                        <a:spcPct val="0"/>
                      </a:spcBef>
                      <a:spcAft>
                        <a:spcPct val="0"/>
                      </a:spcAft>
                    </a:pPr>
                    <a:r>
                      <a:rPr lang="zh-CN" altLang="en-US" sz="1600">
                        <a:solidFill>
                          <a:srgbClr val="000000"/>
                        </a:solidFill>
                        <a:latin typeface="Times New Roman" pitchFamily="18" charset="0"/>
                      </a:rPr>
                      <a:t>状态</a:t>
                    </a:r>
                    <a:r>
                      <a:rPr lang="zh-CN" altLang="en-US" sz="1600">
                        <a:solidFill>
                          <a:srgbClr val="000000"/>
                        </a:solidFill>
                      </a:rPr>
                      <a:t>1</a:t>
                    </a:r>
                  </a:p>
                  <a:p>
                    <a:pPr algn="just" eaLnBrk="0" fontAlgn="base" hangingPunct="0">
                      <a:spcBef>
                        <a:spcPct val="0"/>
                      </a:spcBef>
                      <a:spcAft>
                        <a:spcPct val="0"/>
                      </a:spcAft>
                    </a:pPr>
                    <a:endParaRPr lang="zh-CN" altLang="en-US" sz="1600">
                      <a:solidFill>
                        <a:srgbClr val="000000"/>
                      </a:solidFill>
                    </a:endParaRPr>
                  </a:p>
                </p:txBody>
              </p:sp>
              <p:sp>
                <p:nvSpPr>
                  <p:cNvPr id="45" name="Rectangle 11"/>
                  <p:cNvSpPr>
                    <a:spLocks noChangeArrowheads="1"/>
                  </p:cNvSpPr>
                  <p:nvPr/>
                </p:nvSpPr>
                <p:spPr bwMode="auto">
                  <a:xfrm>
                    <a:off x="938" y="0"/>
                    <a:ext cx="93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zh-CN" altLang="en-US">
                      <a:solidFill>
                        <a:srgbClr val="000000"/>
                      </a:solidFill>
                    </a:endParaRPr>
                  </a:p>
                </p:txBody>
              </p:sp>
            </p:grpSp>
            <p:grpSp>
              <p:nvGrpSpPr>
                <p:cNvPr id="14" name="Group 12"/>
                <p:cNvGrpSpPr>
                  <a:grpSpLocks/>
                </p:cNvGrpSpPr>
                <p:nvPr/>
              </p:nvGrpSpPr>
              <p:grpSpPr bwMode="auto">
                <a:xfrm>
                  <a:off x="1876" y="0"/>
                  <a:ext cx="938" cy="384"/>
                  <a:chOff x="1876" y="0"/>
                  <a:chExt cx="938" cy="384"/>
                </a:xfrm>
              </p:grpSpPr>
              <p:sp>
                <p:nvSpPr>
                  <p:cNvPr id="42" name="Rectangle 13"/>
                  <p:cNvSpPr>
                    <a:spLocks noChangeArrowheads="1"/>
                  </p:cNvSpPr>
                  <p:nvPr/>
                </p:nvSpPr>
                <p:spPr bwMode="auto">
                  <a:xfrm>
                    <a:off x="1919" y="0"/>
                    <a:ext cx="85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fontAlgn="base">
                      <a:spcBef>
                        <a:spcPct val="0"/>
                      </a:spcBef>
                      <a:spcAft>
                        <a:spcPct val="0"/>
                      </a:spcAft>
                    </a:pPr>
                    <a:r>
                      <a:rPr lang="zh-CN" altLang="en-US" sz="1600">
                        <a:solidFill>
                          <a:srgbClr val="000000"/>
                        </a:solidFill>
                        <a:latin typeface="Times New Roman" pitchFamily="18" charset="0"/>
                      </a:rPr>
                      <a:t>状态</a:t>
                    </a:r>
                    <a:r>
                      <a:rPr lang="zh-CN" altLang="en-US" sz="1600">
                        <a:solidFill>
                          <a:srgbClr val="000000"/>
                        </a:solidFill>
                      </a:rPr>
                      <a:t>2</a:t>
                    </a:r>
                  </a:p>
                  <a:p>
                    <a:pPr algn="just" eaLnBrk="0" fontAlgn="base" hangingPunct="0">
                      <a:spcBef>
                        <a:spcPct val="0"/>
                      </a:spcBef>
                      <a:spcAft>
                        <a:spcPct val="0"/>
                      </a:spcAft>
                    </a:pPr>
                    <a:endParaRPr lang="zh-CN" altLang="en-US" sz="2400">
                      <a:solidFill>
                        <a:srgbClr val="000000"/>
                      </a:solidFill>
                    </a:endParaRPr>
                  </a:p>
                </p:txBody>
              </p:sp>
              <p:sp>
                <p:nvSpPr>
                  <p:cNvPr id="43" name="Rectangle 14"/>
                  <p:cNvSpPr>
                    <a:spLocks noChangeArrowheads="1"/>
                  </p:cNvSpPr>
                  <p:nvPr/>
                </p:nvSpPr>
                <p:spPr bwMode="auto">
                  <a:xfrm>
                    <a:off x="1876" y="0"/>
                    <a:ext cx="93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zh-CN" altLang="en-US">
                      <a:solidFill>
                        <a:srgbClr val="000000"/>
                      </a:solidFill>
                    </a:endParaRPr>
                  </a:p>
                </p:txBody>
              </p:sp>
            </p:grpSp>
            <p:grpSp>
              <p:nvGrpSpPr>
                <p:cNvPr id="15" name="Group 15"/>
                <p:cNvGrpSpPr>
                  <a:grpSpLocks/>
                </p:cNvGrpSpPr>
                <p:nvPr/>
              </p:nvGrpSpPr>
              <p:grpSpPr bwMode="auto">
                <a:xfrm>
                  <a:off x="2814" y="0"/>
                  <a:ext cx="938" cy="384"/>
                  <a:chOff x="2814" y="0"/>
                  <a:chExt cx="938" cy="384"/>
                </a:xfrm>
              </p:grpSpPr>
              <p:sp>
                <p:nvSpPr>
                  <p:cNvPr id="40" name="Rectangle 16"/>
                  <p:cNvSpPr>
                    <a:spLocks noChangeArrowheads="1"/>
                  </p:cNvSpPr>
                  <p:nvPr/>
                </p:nvSpPr>
                <p:spPr bwMode="auto">
                  <a:xfrm>
                    <a:off x="2857" y="0"/>
                    <a:ext cx="85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fontAlgn="base">
                      <a:spcBef>
                        <a:spcPct val="0"/>
                      </a:spcBef>
                      <a:spcAft>
                        <a:spcPct val="0"/>
                      </a:spcAft>
                    </a:pPr>
                    <a:r>
                      <a:rPr lang="zh-CN" altLang="en-US" sz="1600">
                        <a:solidFill>
                          <a:srgbClr val="000000"/>
                        </a:solidFill>
                        <a:latin typeface="Times New Roman" pitchFamily="18" charset="0"/>
                      </a:rPr>
                      <a:t>状态</a:t>
                    </a:r>
                    <a:r>
                      <a:rPr lang="zh-CN" altLang="en-US" sz="1600">
                        <a:solidFill>
                          <a:srgbClr val="000000"/>
                        </a:solidFill>
                      </a:rPr>
                      <a:t>3</a:t>
                    </a:r>
                  </a:p>
                  <a:p>
                    <a:pPr algn="just" eaLnBrk="0" fontAlgn="base" hangingPunct="0">
                      <a:spcBef>
                        <a:spcPct val="0"/>
                      </a:spcBef>
                      <a:spcAft>
                        <a:spcPct val="0"/>
                      </a:spcAft>
                    </a:pPr>
                    <a:endParaRPr lang="zh-CN" altLang="en-US" sz="2400">
                      <a:solidFill>
                        <a:srgbClr val="000000"/>
                      </a:solidFill>
                    </a:endParaRPr>
                  </a:p>
                </p:txBody>
              </p:sp>
              <p:sp>
                <p:nvSpPr>
                  <p:cNvPr id="41" name="Rectangle 17"/>
                  <p:cNvSpPr>
                    <a:spLocks noChangeArrowheads="1"/>
                  </p:cNvSpPr>
                  <p:nvPr/>
                </p:nvSpPr>
                <p:spPr bwMode="auto">
                  <a:xfrm>
                    <a:off x="2814" y="0"/>
                    <a:ext cx="93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zh-CN" altLang="en-US">
                      <a:solidFill>
                        <a:srgbClr val="000000"/>
                      </a:solidFill>
                    </a:endParaRPr>
                  </a:p>
                </p:txBody>
              </p:sp>
            </p:grpSp>
            <p:grpSp>
              <p:nvGrpSpPr>
                <p:cNvPr id="16" name="Group 18"/>
                <p:cNvGrpSpPr>
                  <a:grpSpLocks/>
                </p:cNvGrpSpPr>
                <p:nvPr/>
              </p:nvGrpSpPr>
              <p:grpSpPr bwMode="auto">
                <a:xfrm>
                  <a:off x="0" y="384"/>
                  <a:ext cx="938" cy="384"/>
                  <a:chOff x="0" y="384"/>
                  <a:chExt cx="938" cy="384"/>
                </a:xfrm>
              </p:grpSpPr>
              <p:sp>
                <p:nvSpPr>
                  <p:cNvPr id="38" name="Rectangle 19"/>
                  <p:cNvSpPr>
                    <a:spLocks noChangeArrowheads="1" noTextEdit="1"/>
                  </p:cNvSpPr>
                  <p:nvPr/>
                </p:nvSpPr>
                <p:spPr bwMode="auto">
                  <a:xfrm>
                    <a:off x="43" y="384"/>
                    <a:ext cx="85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0"/>
                      </a:spcBef>
                      <a:spcAft>
                        <a:spcPct val="0"/>
                      </a:spcAft>
                    </a:pPr>
                    <a:endParaRPr lang="zh-CN" altLang="en-US">
                      <a:solidFill>
                        <a:srgbClr val="000000"/>
                      </a:solidFill>
                    </a:endParaRPr>
                  </a:p>
                </p:txBody>
              </p:sp>
              <p:sp>
                <p:nvSpPr>
                  <p:cNvPr id="39" name="Rectangle 20"/>
                  <p:cNvSpPr>
                    <a:spLocks noChangeArrowheads="1"/>
                  </p:cNvSpPr>
                  <p:nvPr/>
                </p:nvSpPr>
                <p:spPr bwMode="auto">
                  <a:xfrm>
                    <a:off x="0" y="384"/>
                    <a:ext cx="93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zh-CN" altLang="en-US">
                      <a:solidFill>
                        <a:srgbClr val="000000"/>
                      </a:solidFill>
                    </a:endParaRPr>
                  </a:p>
                </p:txBody>
              </p:sp>
            </p:grpSp>
            <p:grpSp>
              <p:nvGrpSpPr>
                <p:cNvPr id="17" name="Group 21"/>
                <p:cNvGrpSpPr>
                  <a:grpSpLocks/>
                </p:cNvGrpSpPr>
                <p:nvPr/>
              </p:nvGrpSpPr>
              <p:grpSpPr bwMode="auto">
                <a:xfrm>
                  <a:off x="938" y="384"/>
                  <a:ext cx="938" cy="384"/>
                  <a:chOff x="938" y="384"/>
                  <a:chExt cx="938" cy="384"/>
                </a:xfrm>
              </p:grpSpPr>
              <p:sp>
                <p:nvSpPr>
                  <p:cNvPr id="36" name="Rectangle 22"/>
                  <p:cNvSpPr>
                    <a:spLocks noChangeArrowheads="1"/>
                  </p:cNvSpPr>
                  <p:nvPr/>
                </p:nvSpPr>
                <p:spPr bwMode="auto">
                  <a:xfrm>
                    <a:off x="981" y="384"/>
                    <a:ext cx="85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fontAlgn="base">
                      <a:spcBef>
                        <a:spcPct val="0"/>
                      </a:spcBef>
                      <a:spcAft>
                        <a:spcPct val="0"/>
                      </a:spcAft>
                    </a:pPr>
                    <a:r>
                      <a:rPr lang="zh-CN" altLang="en-US" sz="1600">
                        <a:solidFill>
                          <a:srgbClr val="000000"/>
                        </a:solidFill>
                      </a:rPr>
                      <a:t>0.5</a:t>
                    </a:r>
                  </a:p>
                  <a:p>
                    <a:pPr algn="just" eaLnBrk="0" fontAlgn="base" hangingPunct="0">
                      <a:spcBef>
                        <a:spcPct val="0"/>
                      </a:spcBef>
                      <a:spcAft>
                        <a:spcPct val="0"/>
                      </a:spcAft>
                    </a:pPr>
                    <a:endParaRPr lang="zh-CN" altLang="en-US" sz="1600">
                      <a:solidFill>
                        <a:srgbClr val="000000"/>
                      </a:solidFill>
                      <a:latin typeface="Times New Roman" pitchFamily="18" charset="0"/>
                    </a:endParaRPr>
                  </a:p>
                </p:txBody>
              </p:sp>
              <p:sp>
                <p:nvSpPr>
                  <p:cNvPr id="37" name="Rectangle 23"/>
                  <p:cNvSpPr>
                    <a:spLocks noChangeArrowheads="1"/>
                  </p:cNvSpPr>
                  <p:nvPr/>
                </p:nvSpPr>
                <p:spPr bwMode="auto">
                  <a:xfrm>
                    <a:off x="938" y="384"/>
                    <a:ext cx="93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zh-CN" altLang="en-US">
                      <a:solidFill>
                        <a:srgbClr val="000000"/>
                      </a:solidFill>
                    </a:endParaRPr>
                  </a:p>
                </p:txBody>
              </p:sp>
            </p:grpSp>
            <p:grpSp>
              <p:nvGrpSpPr>
                <p:cNvPr id="18" name="Group 24"/>
                <p:cNvGrpSpPr>
                  <a:grpSpLocks/>
                </p:cNvGrpSpPr>
                <p:nvPr/>
              </p:nvGrpSpPr>
              <p:grpSpPr bwMode="auto">
                <a:xfrm>
                  <a:off x="1876" y="384"/>
                  <a:ext cx="938" cy="384"/>
                  <a:chOff x="1876" y="384"/>
                  <a:chExt cx="938" cy="384"/>
                </a:xfrm>
              </p:grpSpPr>
              <p:sp>
                <p:nvSpPr>
                  <p:cNvPr id="34" name="Rectangle 25"/>
                  <p:cNvSpPr>
                    <a:spLocks noChangeArrowheads="1"/>
                  </p:cNvSpPr>
                  <p:nvPr/>
                </p:nvSpPr>
                <p:spPr bwMode="auto">
                  <a:xfrm>
                    <a:off x="1919" y="384"/>
                    <a:ext cx="85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fontAlgn="base">
                      <a:spcBef>
                        <a:spcPct val="0"/>
                      </a:spcBef>
                      <a:spcAft>
                        <a:spcPct val="0"/>
                      </a:spcAft>
                    </a:pPr>
                    <a:r>
                      <a:rPr lang="zh-CN" altLang="en-US" sz="1600">
                        <a:solidFill>
                          <a:srgbClr val="000000"/>
                        </a:solidFill>
                      </a:rPr>
                      <a:t>0.75</a:t>
                    </a:r>
                  </a:p>
                  <a:p>
                    <a:pPr algn="just" eaLnBrk="0" fontAlgn="base" hangingPunct="0">
                      <a:spcBef>
                        <a:spcPct val="0"/>
                      </a:spcBef>
                      <a:spcAft>
                        <a:spcPct val="0"/>
                      </a:spcAft>
                    </a:pPr>
                    <a:endParaRPr lang="zh-CN" altLang="en-US" sz="1600">
                      <a:solidFill>
                        <a:srgbClr val="000000"/>
                      </a:solidFill>
                    </a:endParaRPr>
                  </a:p>
                </p:txBody>
              </p:sp>
              <p:sp>
                <p:nvSpPr>
                  <p:cNvPr id="35" name="Rectangle 26"/>
                  <p:cNvSpPr>
                    <a:spLocks noChangeArrowheads="1"/>
                  </p:cNvSpPr>
                  <p:nvPr/>
                </p:nvSpPr>
                <p:spPr bwMode="auto">
                  <a:xfrm>
                    <a:off x="1876" y="384"/>
                    <a:ext cx="93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zh-CN" altLang="en-US">
                      <a:solidFill>
                        <a:srgbClr val="000000"/>
                      </a:solidFill>
                    </a:endParaRPr>
                  </a:p>
                </p:txBody>
              </p:sp>
            </p:grpSp>
            <p:grpSp>
              <p:nvGrpSpPr>
                <p:cNvPr id="19" name="Group 27"/>
                <p:cNvGrpSpPr>
                  <a:grpSpLocks/>
                </p:cNvGrpSpPr>
                <p:nvPr/>
              </p:nvGrpSpPr>
              <p:grpSpPr bwMode="auto">
                <a:xfrm>
                  <a:off x="2814" y="384"/>
                  <a:ext cx="938" cy="384"/>
                  <a:chOff x="2814" y="384"/>
                  <a:chExt cx="938" cy="384"/>
                </a:xfrm>
              </p:grpSpPr>
              <p:sp>
                <p:nvSpPr>
                  <p:cNvPr id="32" name="Rectangle 28"/>
                  <p:cNvSpPr>
                    <a:spLocks noChangeArrowheads="1"/>
                  </p:cNvSpPr>
                  <p:nvPr/>
                </p:nvSpPr>
                <p:spPr bwMode="auto">
                  <a:xfrm>
                    <a:off x="2857" y="384"/>
                    <a:ext cx="85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fontAlgn="base">
                      <a:spcBef>
                        <a:spcPct val="0"/>
                      </a:spcBef>
                      <a:spcAft>
                        <a:spcPct val="0"/>
                      </a:spcAft>
                    </a:pPr>
                    <a:r>
                      <a:rPr lang="zh-CN" altLang="en-US" sz="1600">
                        <a:solidFill>
                          <a:srgbClr val="000000"/>
                        </a:solidFill>
                      </a:rPr>
                      <a:t>0.25</a:t>
                    </a:r>
                  </a:p>
                  <a:p>
                    <a:pPr algn="just" eaLnBrk="0" fontAlgn="base" hangingPunct="0">
                      <a:spcBef>
                        <a:spcPct val="0"/>
                      </a:spcBef>
                      <a:spcAft>
                        <a:spcPct val="0"/>
                      </a:spcAft>
                    </a:pPr>
                    <a:endParaRPr lang="zh-CN" altLang="en-US" sz="1600">
                      <a:solidFill>
                        <a:srgbClr val="000000"/>
                      </a:solidFill>
                      <a:latin typeface="Times New Roman" pitchFamily="18" charset="0"/>
                    </a:endParaRPr>
                  </a:p>
                </p:txBody>
              </p:sp>
              <p:sp>
                <p:nvSpPr>
                  <p:cNvPr id="33" name="Rectangle 29"/>
                  <p:cNvSpPr>
                    <a:spLocks noChangeArrowheads="1"/>
                  </p:cNvSpPr>
                  <p:nvPr/>
                </p:nvSpPr>
                <p:spPr bwMode="auto">
                  <a:xfrm>
                    <a:off x="2814" y="384"/>
                    <a:ext cx="93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zh-CN" altLang="en-US">
                      <a:solidFill>
                        <a:srgbClr val="000000"/>
                      </a:solidFill>
                    </a:endParaRPr>
                  </a:p>
                </p:txBody>
              </p:sp>
            </p:grpSp>
            <p:grpSp>
              <p:nvGrpSpPr>
                <p:cNvPr id="20" name="Group 30"/>
                <p:cNvGrpSpPr>
                  <a:grpSpLocks/>
                </p:cNvGrpSpPr>
                <p:nvPr/>
              </p:nvGrpSpPr>
              <p:grpSpPr bwMode="auto">
                <a:xfrm>
                  <a:off x="0" y="768"/>
                  <a:ext cx="938" cy="384"/>
                  <a:chOff x="0" y="768"/>
                  <a:chExt cx="938" cy="384"/>
                </a:xfrm>
              </p:grpSpPr>
              <p:sp>
                <p:nvSpPr>
                  <p:cNvPr id="30" name="Rectangle 31"/>
                  <p:cNvSpPr>
                    <a:spLocks noChangeArrowheads="1" noTextEdit="1"/>
                  </p:cNvSpPr>
                  <p:nvPr/>
                </p:nvSpPr>
                <p:spPr bwMode="auto">
                  <a:xfrm>
                    <a:off x="43" y="768"/>
                    <a:ext cx="85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0"/>
                      </a:spcBef>
                      <a:spcAft>
                        <a:spcPct val="0"/>
                      </a:spcAft>
                    </a:pPr>
                    <a:endParaRPr lang="zh-CN" altLang="en-US">
                      <a:solidFill>
                        <a:srgbClr val="000000"/>
                      </a:solidFill>
                    </a:endParaRPr>
                  </a:p>
                </p:txBody>
              </p:sp>
              <p:sp>
                <p:nvSpPr>
                  <p:cNvPr id="31" name="Rectangle 32"/>
                  <p:cNvSpPr>
                    <a:spLocks noChangeArrowheads="1"/>
                  </p:cNvSpPr>
                  <p:nvPr/>
                </p:nvSpPr>
                <p:spPr bwMode="auto">
                  <a:xfrm>
                    <a:off x="0" y="768"/>
                    <a:ext cx="93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zh-CN" altLang="en-US">
                      <a:solidFill>
                        <a:srgbClr val="000000"/>
                      </a:solidFill>
                    </a:endParaRPr>
                  </a:p>
                </p:txBody>
              </p:sp>
            </p:grpSp>
            <p:grpSp>
              <p:nvGrpSpPr>
                <p:cNvPr id="21" name="Group 33"/>
                <p:cNvGrpSpPr>
                  <a:grpSpLocks/>
                </p:cNvGrpSpPr>
                <p:nvPr/>
              </p:nvGrpSpPr>
              <p:grpSpPr bwMode="auto">
                <a:xfrm>
                  <a:off x="938" y="768"/>
                  <a:ext cx="938" cy="384"/>
                  <a:chOff x="938" y="768"/>
                  <a:chExt cx="938" cy="384"/>
                </a:xfrm>
              </p:grpSpPr>
              <p:sp>
                <p:nvSpPr>
                  <p:cNvPr id="28" name="Rectangle 34"/>
                  <p:cNvSpPr>
                    <a:spLocks noChangeArrowheads="1"/>
                  </p:cNvSpPr>
                  <p:nvPr/>
                </p:nvSpPr>
                <p:spPr bwMode="auto">
                  <a:xfrm>
                    <a:off x="981" y="768"/>
                    <a:ext cx="85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fontAlgn="base">
                      <a:spcBef>
                        <a:spcPct val="0"/>
                      </a:spcBef>
                      <a:spcAft>
                        <a:spcPct val="0"/>
                      </a:spcAft>
                    </a:pPr>
                    <a:r>
                      <a:rPr lang="zh-CN" altLang="en-US" sz="1600">
                        <a:solidFill>
                          <a:srgbClr val="000000"/>
                        </a:solidFill>
                      </a:rPr>
                      <a:t>0.5</a:t>
                    </a:r>
                  </a:p>
                  <a:p>
                    <a:pPr algn="just" eaLnBrk="0" fontAlgn="base" hangingPunct="0">
                      <a:spcBef>
                        <a:spcPct val="0"/>
                      </a:spcBef>
                      <a:spcAft>
                        <a:spcPct val="0"/>
                      </a:spcAft>
                    </a:pPr>
                    <a:endParaRPr lang="zh-CN" altLang="en-US" sz="2400">
                      <a:solidFill>
                        <a:srgbClr val="000000"/>
                      </a:solidFill>
                      <a:latin typeface="Times New Roman" pitchFamily="18" charset="0"/>
                    </a:endParaRPr>
                  </a:p>
                </p:txBody>
              </p:sp>
              <p:sp>
                <p:nvSpPr>
                  <p:cNvPr id="29" name="Rectangle 35"/>
                  <p:cNvSpPr>
                    <a:spLocks noChangeArrowheads="1"/>
                  </p:cNvSpPr>
                  <p:nvPr/>
                </p:nvSpPr>
                <p:spPr bwMode="auto">
                  <a:xfrm>
                    <a:off x="938" y="768"/>
                    <a:ext cx="93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zh-CN" altLang="en-US">
                      <a:solidFill>
                        <a:srgbClr val="000000"/>
                      </a:solidFill>
                    </a:endParaRPr>
                  </a:p>
                </p:txBody>
              </p:sp>
            </p:grpSp>
            <p:grpSp>
              <p:nvGrpSpPr>
                <p:cNvPr id="22" name="Group 36"/>
                <p:cNvGrpSpPr>
                  <a:grpSpLocks/>
                </p:cNvGrpSpPr>
                <p:nvPr/>
              </p:nvGrpSpPr>
              <p:grpSpPr bwMode="auto">
                <a:xfrm>
                  <a:off x="1876" y="768"/>
                  <a:ext cx="938" cy="384"/>
                  <a:chOff x="1876" y="768"/>
                  <a:chExt cx="938" cy="384"/>
                </a:xfrm>
              </p:grpSpPr>
              <p:sp>
                <p:nvSpPr>
                  <p:cNvPr id="26" name="Rectangle 37"/>
                  <p:cNvSpPr>
                    <a:spLocks noChangeArrowheads="1"/>
                  </p:cNvSpPr>
                  <p:nvPr/>
                </p:nvSpPr>
                <p:spPr bwMode="auto">
                  <a:xfrm>
                    <a:off x="1919" y="768"/>
                    <a:ext cx="85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fontAlgn="base">
                      <a:spcBef>
                        <a:spcPct val="0"/>
                      </a:spcBef>
                      <a:spcAft>
                        <a:spcPct val="0"/>
                      </a:spcAft>
                    </a:pPr>
                    <a:r>
                      <a:rPr lang="zh-CN" altLang="en-US" sz="1600">
                        <a:solidFill>
                          <a:srgbClr val="000000"/>
                        </a:solidFill>
                      </a:rPr>
                      <a:t>0.25</a:t>
                    </a:r>
                  </a:p>
                  <a:p>
                    <a:pPr algn="just" eaLnBrk="0" fontAlgn="base" hangingPunct="0">
                      <a:spcBef>
                        <a:spcPct val="0"/>
                      </a:spcBef>
                      <a:spcAft>
                        <a:spcPct val="0"/>
                      </a:spcAft>
                    </a:pPr>
                    <a:endParaRPr lang="zh-CN" altLang="en-US" sz="2400">
                      <a:solidFill>
                        <a:srgbClr val="000000"/>
                      </a:solidFill>
                      <a:latin typeface="Times New Roman" pitchFamily="18" charset="0"/>
                    </a:endParaRPr>
                  </a:p>
                </p:txBody>
              </p:sp>
              <p:sp>
                <p:nvSpPr>
                  <p:cNvPr id="27" name="Rectangle 38"/>
                  <p:cNvSpPr>
                    <a:spLocks noChangeArrowheads="1"/>
                  </p:cNvSpPr>
                  <p:nvPr/>
                </p:nvSpPr>
                <p:spPr bwMode="auto">
                  <a:xfrm>
                    <a:off x="1876" y="768"/>
                    <a:ext cx="93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zh-CN" altLang="en-US">
                      <a:solidFill>
                        <a:srgbClr val="000000"/>
                      </a:solidFill>
                    </a:endParaRPr>
                  </a:p>
                </p:txBody>
              </p:sp>
            </p:grpSp>
            <p:grpSp>
              <p:nvGrpSpPr>
                <p:cNvPr id="23" name="Group 39"/>
                <p:cNvGrpSpPr>
                  <a:grpSpLocks/>
                </p:cNvGrpSpPr>
                <p:nvPr/>
              </p:nvGrpSpPr>
              <p:grpSpPr bwMode="auto">
                <a:xfrm>
                  <a:off x="2814" y="768"/>
                  <a:ext cx="938" cy="384"/>
                  <a:chOff x="2814" y="768"/>
                  <a:chExt cx="938" cy="384"/>
                </a:xfrm>
              </p:grpSpPr>
              <p:sp>
                <p:nvSpPr>
                  <p:cNvPr id="24" name="Rectangle 40"/>
                  <p:cNvSpPr>
                    <a:spLocks noChangeArrowheads="1"/>
                  </p:cNvSpPr>
                  <p:nvPr/>
                </p:nvSpPr>
                <p:spPr bwMode="auto">
                  <a:xfrm>
                    <a:off x="2857" y="768"/>
                    <a:ext cx="85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fontAlgn="base">
                      <a:spcBef>
                        <a:spcPct val="0"/>
                      </a:spcBef>
                      <a:spcAft>
                        <a:spcPct val="0"/>
                      </a:spcAft>
                    </a:pPr>
                    <a:r>
                      <a:rPr lang="zh-CN" altLang="en-US" sz="1600">
                        <a:solidFill>
                          <a:srgbClr val="000000"/>
                        </a:solidFill>
                      </a:rPr>
                      <a:t>0.75</a:t>
                    </a:r>
                  </a:p>
                  <a:p>
                    <a:pPr algn="just" eaLnBrk="0" fontAlgn="base" hangingPunct="0">
                      <a:spcBef>
                        <a:spcPct val="0"/>
                      </a:spcBef>
                      <a:spcAft>
                        <a:spcPct val="0"/>
                      </a:spcAft>
                    </a:pPr>
                    <a:endParaRPr lang="zh-CN" altLang="en-US" sz="1600">
                      <a:solidFill>
                        <a:srgbClr val="000000"/>
                      </a:solidFill>
                      <a:latin typeface="Times New Roman" pitchFamily="18" charset="0"/>
                    </a:endParaRPr>
                  </a:p>
                </p:txBody>
              </p:sp>
              <p:sp>
                <p:nvSpPr>
                  <p:cNvPr id="25" name="Rectangle 41"/>
                  <p:cNvSpPr>
                    <a:spLocks noChangeArrowheads="1"/>
                  </p:cNvSpPr>
                  <p:nvPr/>
                </p:nvSpPr>
                <p:spPr bwMode="auto">
                  <a:xfrm>
                    <a:off x="2814" y="768"/>
                    <a:ext cx="93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zh-CN" altLang="en-US">
                      <a:solidFill>
                        <a:srgbClr val="000000"/>
                      </a:solidFill>
                    </a:endParaRPr>
                  </a:p>
                </p:txBody>
              </p:sp>
            </p:grpSp>
          </p:grpSp>
          <p:sp>
            <p:nvSpPr>
              <p:cNvPr id="11" name="Rectangle 42"/>
              <p:cNvSpPr>
                <a:spLocks noChangeArrowheads="1"/>
              </p:cNvSpPr>
              <p:nvPr/>
            </p:nvSpPr>
            <p:spPr bwMode="auto">
              <a:xfrm>
                <a:off x="-3" y="-3"/>
                <a:ext cx="3758" cy="1158"/>
              </a:xfrm>
              <a:prstGeom prst="rect">
                <a:avLst/>
              </a:prstGeom>
              <a:noFill/>
              <a:ln w="9525">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zh-CN" altLang="en-US">
                  <a:solidFill>
                    <a:srgbClr val="000000"/>
                  </a:solidFill>
                </a:endParaRPr>
              </a:p>
            </p:txBody>
          </p:sp>
        </p:grpSp>
        <p:sp>
          <p:nvSpPr>
            <p:cNvPr id="8" name="Text Box 43"/>
            <p:cNvSpPr txBox="1">
              <a:spLocks noChangeArrowheads="1"/>
            </p:cNvSpPr>
            <p:nvPr/>
          </p:nvSpPr>
          <p:spPr bwMode="auto">
            <a:xfrm>
              <a:off x="672" y="1440"/>
              <a:ext cx="624" cy="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en-US" altLang="zh-CN">
                  <a:solidFill>
                    <a:srgbClr val="000000"/>
                  </a:solidFill>
                </a:rPr>
                <a:t>P(H)</a:t>
              </a:r>
            </a:p>
          </p:txBody>
        </p:sp>
        <p:sp>
          <p:nvSpPr>
            <p:cNvPr id="9" name="Text Box 44"/>
            <p:cNvSpPr txBox="1">
              <a:spLocks noChangeArrowheads="1"/>
            </p:cNvSpPr>
            <p:nvPr/>
          </p:nvSpPr>
          <p:spPr bwMode="auto">
            <a:xfrm>
              <a:off x="672" y="1689"/>
              <a:ext cx="624" cy="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en-US" altLang="zh-CN">
                  <a:solidFill>
                    <a:srgbClr val="000000"/>
                  </a:solidFill>
                </a:rPr>
                <a:t>P(T)</a:t>
              </a:r>
            </a:p>
          </p:txBody>
        </p:sp>
      </p:grpSp>
      <p:sp>
        <p:nvSpPr>
          <p:cNvPr id="90" name="Text Box 45"/>
          <p:cNvSpPr txBox="1">
            <a:spLocks noChangeArrowheads="1"/>
          </p:cNvSpPr>
          <p:nvPr/>
        </p:nvSpPr>
        <p:spPr bwMode="auto">
          <a:xfrm>
            <a:off x="609600" y="1752600"/>
            <a:ext cx="72390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Font typeface="Wingdings" pitchFamily="2" charset="2"/>
              <a:buChar char="Ø"/>
            </a:pPr>
            <a:r>
              <a:rPr lang="en-US" altLang="zh-CN" sz="2000" i="1" dirty="0">
                <a:solidFill>
                  <a:srgbClr val="000000"/>
                </a:solidFill>
                <a:latin typeface="Arial" charset="0"/>
              </a:rPr>
              <a:t> </a:t>
            </a:r>
            <a:r>
              <a:rPr lang="zh-CN" altLang="en-US" sz="2000" dirty="0">
                <a:solidFill>
                  <a:srgbClr val="000000"/>
                </a:solidFill>
                <a:latin typeface="Arial" charset="0"/>
              </a:rPr>
              <a:t>观测序列</a:t>
            </a:r>
            <a:r>
              <a:rPr lang="en-US" altLang="zh-CN" sz="2000" i="1" dirty="0">
                <a:solidFill>
                  <a:srgbClr val="000000"/>
                </a:solidFill>
                <a:latin typeface="Arial" charset="0"/>
              </a:rPr>
              <a:t>O=(HHHHTHTT)</a:t>
            </a:r>
          </a:p>
          <a:p>
            <a:pPr fontAlgn="base">
              <a:spcBef>
                <a:spcPct val="50000"/>
              </a:spcBef>
              <a:spcAft>
                <a:spcPct val="0"/>
              </a:spcAft>
              <a:buFont typeface="Wingdings" pitchFamily="2" charset="2"/>
              <a:buChar char="Ø"/>
            </a:pPr>
            <a:r>
              <a:rPr lang="zh-CN" altLang="en-US" sz="2000" dirty="0">
                <a:solidFill>
                  <a:srgbClr val="000000"/>
                </a:solidFill>
                <a:latin typeface="Arial" charset="0"/>
              </a:rPr>
              <a:t> 设初始状态概率和状态转移概率都是</a:t>
            </a:r>
            <a:r>
              <a:rPr lang="zh-CN" altLang="en-US" sz="2000" i="1" dirty="0" smtClean="0">
                <a:solidFill>
                  <a:srgbClr val="000000"/>
                </a:solidFill>
                <a:latin typeface="Arial" charset="0"/>
              </a:rPr>
              <a:t>1/3</a:t>
            </a:r>
            <a:endParaRPr lang="zh-CN" altLang="en-US" sz="2000" dirty="0">
              <a:solidFill>
                <a:srgbClr val="000000"/>
              </a:solidFill>
              <a:latin typeface="Arial" charset="0"/>
            </a:endParaRPr>
          </a:p>
        </p:txBody>
      </p:sp>
      <p:sp>
        <p:nvSpPr>
          <p:cNvPr id="91" name="Oval 46"/>
          <p:cNvSpPr>
            <a:spLocks noChangeArrowheads="1"/>
          </p:cNvSpPr>
          <p:nvPr/>
        </p:nvSpPr>
        <p:spPr bwMode="auto">
          <a:xfrm>
            <a:off x="762000" y="2986087"/>
            <a:ext cx="381000" cy="381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zh-CN">
                <a:solidFill>
                  <a:srgbClr val="DDDDDD"/>
                </a:solidFill>
              </a:rPr>
              <a:t>s</a:t>
            </a:r>
            <a:r>
              <a:rPr lang="en-US" altLang="zh-CN" baseline="-25000">
                <a:solidFill>
                  <a:srgbClr val="DDDDDD"/>
                </a:solidFill>
              </a:rPr>
              <a:t>1</a:t>
            </a:r>
          </a:p>
        </p:txBody>
      </p:sp>
      <p:sp>
        <p:nvSpPr>
          <p:cNvPr id="92" name="Oval 47"/>
          <p:cNvSpPr>
            <a:spLocks noChangeArrowheads="1"/>
          </p:cNvSpPr>
          <p:nvPr/>
        </p:nvSpPr>
        <p:spPr bwMode="auto">
          <a:xfrm>
            <a:off x="762000" y="3976687"/>
            <a:ext cx="381000" cy="381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zh-CN">
                <a:solidFill>
                  <a:srgbClr val="DDDDDD"/>
                </a:solidFill>
              </a:rPr>
              <a:t>s</a:t>
            </a:r>
            <a:r>
              <a:rPr lang="en-US" altLang="zh-CN" baseline="-25000">
                <a:solidFill>
                  <a:srgbClr val="DDDDDD"/>
                </a:solidFill>
              </a:rPr>
              <a:t>2</a:t>
            </a:r>
            <a:endParaRPr lang="zh-CN" altLang="en-US" baseline="-25000">
              <a:solidFill>
                <a:srgbClr val="DDDDDD"/>
              </a:solidFill>
            </a:endParaRPr>
          </a:p>
        </p:txBody>
      </p:sp>
      <p:sp>
        <p:nvSpPr>
          <p:cNvPr id="93" name="Oval 48"/>
          <p:cNvSpPr>
            <a:spLocks noChangeArrowheads="1"/>
          </p:cNvSpPr>
          <p:nvPr/>
        </p:nvSpPr>
        <p:spPr bwMode="auto">
          <a:xfrm>
            <a:off x="762000" y="4967287"/>
            <a:ext cx="381000" cy="381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zh-CN">
                <a:solidFill>
                  <a:srgbClr val="DDDDDD"/>
                </a:solidFill>
              </a:rPr>
              <a:t>s</a:t>
            </a:r>
            <a:r>
              <a:rPr lang="en-US" altLang="zh-CN" baseline="-25000">
                <a:solidFill>
                  <a:srgbClr val="DDDDDD"/>
                </a:solidFill>
              </a:rPr>
              <a:t>3</a:t>
            </a:r>
            <a:endParaRPr lang="zh-CN" altLang="en-US" baseline="-25000">
              <a:solidFill>
                <a:srgbClr val="DDDDDD"/>
              </a:solidFill>
            </a:endParaRPr>
          </a:p>
        </p:txBody>
      </p:sp>
      <p:sp>
        <p:nvSpPr>
          <p:cNvPr id="94" name="Oval 49"/>
          <p:cNvSpPr>
            <a:spLocks noChangeArrowheads="1"/>
          </p:cNvSpPr>
          <p:nvPr/>
        </p:nvSpPr>
        <p:spPr bwMode="auto">
          <a:xfrm>
            <a:off x="1828800" y="2986087"/>
            <a:ext cx="381000" cy="381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zh-CN">
                <a:solidFill>
                  <a:srgbClr val="DDDDDD"/>
                </a:solidFill>
              </a:rPr>
              <a:t>s</a:t>
            </a:r>
            <a:r>
              <a:rPr lang="en-US" altLang="zh-CN" baseline="-25000">
                <a:solidFill>
                  <a:srgbClr val="DDDDDD"/>
                </a:solidFill>
              </a:rPr>
              <a:t>1</a:t>
            </a:r>
          </a:p>
        </p:txBody>
      </p:sp>
      <p:sp>
        <p:nvSpPr>
          <p:cNvPr id="95" name="Oval 50"/>
          <p:cNvSpPr>
            <a:spLocks noChangeArrowheads="1"/>
          </p:cNvSpPr>
          <p:nvPr/>
        </p:nvSpPr>
        <p:spPr bwMode="auto">
          <a:xfrm>
            <a:off x="1828800" y="3976687"/>
            <a:ext cx="381000" cy="381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zh-CN">
                <a:solidFill>
                  <a:srgbClr val="DDDDDD"/>
                </a:solidFill>
              </a:rPr>
              <a:t>s</a:t>
            </a:r>
            <a:r>
              <a:rPr lang="en-US" altLang="zh-CN" baseline="-25000">
                <a:solidFill>
                  <a:srgbClr val="DDDDDD"/>
                </a:solidFill>
              </a:rPr>
              <a:t>2</a:t>
            </a:r>
            <a:endParaRPr lang="zh-CN" altLang="en-US" baseline="-25000">
              <a:solidFill>
                <a:srgbClr val="DDDDDD"/>
              </a:solidFill>
            </a:endParaRPr>
          </a:p>
        </p:txBody>
      </p:sp>
      <p:sp>
        <p:nvSpPr>
          <p:cNvPr id="96" name="Oval 51"/>
          <p:cNvSpPr>
            <a:spLocks noChangeArrowheads="1"/>
          </p:cNvSpPr>
          <p:nvPr/>
        </p:nvSpPr>
        <p:spPr bwMode="auto">
          <a:xfrm>
            <a:off x="1828800" y="4967287"/>
            <a:ext cx="381000" cy="381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zh-CN">
                <a:solidFill>
                  <a:srgbClr val="DDDDDD"/>
                </a:solidFill>
              </a:rPr>
              <a:t>s</a:t>
            </a:r>
            <a:r>
              <a:rPr lang="en-US" altLang="zh-CN" baseline="-25000">
                <a:solidFill>
                  <a:srgbClr val="DDDDDD"/>
                </a:solidFill>
              </a:rPr>
              <a:t>3</a:t>
            </a:r>
            <a:endParaRPr lang="zh-CN" altLang="en-US" baseline="-25000">
              <a:solidFill>
                <a:srgbClr val="DDDDDD"/>
              </a:solidFill>
            </a:endParaRPr>
          </a:p>
        </p:txBody>
      </p:sp>
      <p:sp>
        <p:nvSpPr>
          <p:cNvPr id="97" name="Oval 52"/>
          <p:cNvSpPr>
            <a:spLocks noChangeArrowheads="1"/>
          </p:cNvSpPr>
          <p:nvPr/>
        </p:nvSpPr>
        <p:spPr bwMode="auto">
          <a:xfrm>
            <a:off x="2895600" y="2986087"/>
            <a:ext cx="381000" cy="381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zh-CN">
                <a:solidFill>
                  <a:srgbClr val="DDDDDD"/>
                </a:solidFill>
              </a:rPr>
              <a:t>s</a:t>
            </a:r>
            <a:r>
              <a:rPr lang="en-US" altLang="zh-CN" baseline="-25000">
                <a:solidFill>
                  <a:srgbClr val="DDDDDD"/>
                </a:solidFill>
              </a:rPr>
              <a:t>1</a:t>
            </a:r>
          </a:p>
        </p:txBody>
      </p:sp>
      <p:sp>
        <p:nvSpPr>
          <p:cNvPr id="98" name="Oval 53"/>
          <p:cNvSpPr>
            <a:spLocks noChangeArrowheads="1"/>
          </p:cNvSpPr>
          <p:nvPr/>
        </p:nvSpPr>
        <p:spPr bwMode="auto">
          <a:xfrm>
            <a:off x="2895600" y="3976687"/>
            <a:ext cx="381000" cy="381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zh-CN">
                <a:solidFill>
                  <a:srgbClr val="DDDDDD"/>
                </a:solidFill>
              </a:rPr>
              <a:t>s</a:t>
            </a:r>
            <a:r>
              <a:rPr lang="en-US" altLang="zh-CN" baseline="-25000">
                <a:solidFill>
                  <a:srgbClr val="DDDDDD"/>
                </a:solidFill>
              </a:rPr>
              <a:t>2</a:t>
            </a:r>
            <a:endParaRPr lang="zh-CN" altLang="en-US" baseline="-25000">
              <a:solidFill>
                <a:srgbClr val="DDDDDD"/>
              </a:solidFill>
            </a:endParaRPr>
          </a:p>
        </p:txBody>
      </p:sp>
      <p:sp>
        <p:nvSpPr>
          <p:cNvPr id="99" name="Oval 54"/>
          <p:cNvSpPr>
            <a:spLocks noChangeArrowheads="1"/>
          </p:cNvSpPr>
          <p:nvPr/>
        </p:nvSpPr>
        <p:spPr bwMode="auto">
          <a:xfrm>
            <a:off x="2895600" y="4967287"/>
            <a:ext cx="381000" cy="381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zh-CN">
                <a:solidFill>
                  <a:srgbClr val="DDDDDD"/>
                </a:solidFill>
              </a:rPr>
              <a:t>s</a:t>
            </a:r>
            <a:r>
              <a:rPr lang="en-US" altLang="zh-CN" baseline="-25000">
                <a:solidFill>
                  <a:srgbClr val="DDDDDD"/>
                </a:solidFill>
              </a:rPr>
              <a:t>3</a:t>
            </a:r>
            <a:endParaRPr lang="zh-CN" altLang="en-US" baseline="-25000">
              <a:solidFill>
                <a:srgbClr val="DDDDDD"/>
              </a:solidFill>
            </a:endParaRPr>
          </a:p>
        </p:txBody>
      </p:sp>
      <p:sp>
        <p:nvSpPr>
          <p:cNvPr id="100" name="Oval 55"/>
          <p:cNvSpPr>
            <a:spLocks noChangeArrowheads="1"/>
          </p:cNvSpPr>
          <p:nvPr/>
        </p:nvSpPr>
        <p:spPr bwMode="auto">
          <a:xfrm>
            <a:off x="3886200" y="2986087"/>
            <a:ext cx="381000" cy="381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zh-CN">
                <a:solidFill>
                  <a:srgbClr val="DDDDDD"/>
                </a:solidFill>
              </a:rPr>
              <a:t>s</a:t>
            </a:r>
            <a:r>
              <a:rPr lang="en-US" altLang="zh-CN" baseline="-25000">
                <a:solidFill>
                  <a:srgbClr val="DDDDDD"/>
                </a:solidFill>
              </a:rPr>
              <a:t>1</a:t>
            </a:r>
          </a:p>
        </p:txBody>
      </p:sp>
      <p:sp>
        <p:nvSpPr>
          <p:cNvPr id="101" name="Oval 56"/>
          <p:cNvSpPr>
            <a:spLocks noChangeArrowheads="1"/>
          </p:cNvSpPr>
          <p:nvPr/>
        </p:nvSpPr>
        <p:spPr bwMode="auto">
          <a:xfrm>
            <a:off x="3886200" y="3976687"/>
            <a:ext cx="381000" cy="381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zh-CN">
                <a:solidFill>
                  <a:srgbClr val="DDDDDD"/>
                </a:solidFill>
              </a:rPr>
              <a:t>s</a:t>
            </a:r>
            <a:r>
              <a:rPr lang="en-US" altLang="zh-CN" baseline="-25000">
                <a:solidFill>
                  <a:srgbClr val="DDDDDD"/>
                </a:solidFill>
              </a:rPr>
              <a:t>2</a:t>
            </a:r>
            <a:endParaRPr lang="zh-CN" altLang="en-US" baseline="-25000">
              <a:solidFill>
                <a:srgbClr val="DDDDDD"/>
              </a:solidFill>
            </a:endParaRPr>
          </a:p>
        </p:txBody>
      </p:sp>
      <p:sp>
        <p:nvSpPr>
          <p:cNvPr id="102" name="Oval 57"/>
          <p:cNvSpPr>
            <a:spLocks noChangeArrowheads="1"/>
          </p:cNvSpPr>
          <p:nvPr/>
        </p:nvSpPr>
        <p:spPr bwMode="auto">
          <a:xfrm>
            <a:off x="3886200" y="4967287"/>
            <a:ext cx="381000" cy="381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zh-CN">
                <a:solidFill>
                  <a:srgbClr val="DDDDDD"/>
                </a:solidFill>
              </a:rPr>
              <a:t>s</a:t>
            </a:r>
            <a:r>
              <a:rPr lang="en-US" altLang="zh-CN" baseline="-25000">
                <a:solidFill>
                  <a:srgbClr val="DDDDDD"/>
                </a:solidFill>
              </a:rPr>
              <a:t>3</a:t>
            </a:r>
            <a:endParaRPr lang="zh-CN" altLang="en-US" baseline="-25000">
              <a:solidFill>
                <a:srgbClr val="DDDDDD"/>
              </a:solidFill>
            </a:endParaRPr>
          </a:p>
        </p:txBody>
      </p:sp>
      <p:sp>
        <p:nvSpPr>
          <p:cNvPr id="103" name="Oval 58"/>
          <p:cNvSpPr>
            <a:spLocks noChangeArrowheads="1"/>
          </p:cNvSpPr>
          <p:nvPr/>
        </p:nvSpPr>
        <p:spPr bwMode="auto">
          <a:xfrm>
            <a:off x="4953000" y="2986087"/>
            <a:ext cx="381000" cy="381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zh-CN">
                <a:solidFill>
                  <a:srgbClr val="DDDDDD"/>
                </a:solidFill>
              </a:rPr>
              <a:t>s</a:t>
            </a:r>
            <a:r>
              <a:rPr lang="en-US" altLang="zh-CN" baseline="-25000">
                <a:solidFill>
                  <a:srgbClr val="DDDDDD"/>
                </a:solidFill>
              </a:rPr>
              <a:t>1</a:t>
            </a:r>
          </a:p>
        </p:txBody>
      </p:sp>
      <p:sp>
        <p:nvSpPr>
          <p:cNvPr id="104" name="Oval 59"/>
          <p:cNvSpPr>
            <a:spLocks noChangeArrowheads="1"/>
          </p:cNvSpPr>
          <p:nvPr/>
        </p:nvSpPr>
        <p:spPr bwMode="auto">
          <a:xfrm>
            <a:off x="4953000" y="3976687"/>
            <a:ext cx="381000" cy="381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zh-CN">
                <a:solidFill>
                  <a:srgbClr val="DDDDDD"/>
                </a:solidFill>
              </a:rPr>
              <a:t>s</a:t>
            </a:r>
            <a:r>
              <a:rPr lang="en-US" altLang="zh-CN" baseline="-25000">
                <a:solidFill>
                  <a:srgbClr val="DDDDDD"/>
                </a:solidFill>
              </a:rPr>
              <a:t>2</a:t>
            </a:r>
            <a:endParaRPr lang="zh-CN" altLang="en-US" baseline="-25000">
              <a:solidFill>
                <a:srgbClr val="DDDDDD"/>
              </a:solidFill>
            </a:endParaRPr>
          </a:p>
        </p:txBody>
      </p:sp>
      <p:sp>
        <p:nvSpPr>
          <p:cNvPr id="105" name="Oval 60"/>
          <p:cNvSpPr>
            <a:spLocks noChangeArrowheads="1"/>
          </p:cNvSpPr>
          <p:nvPr/>
        </p:nvSpPr>
        <p:spPr bwMode="auto">
          <a:xfrm>
            <a:off x="4953000" y="4967287"/>
            <a:ext cx="381000" cy="381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zh-CN">
                <a:solidFill>
                  <a:srgbClr val="DDDDDD"/>
                </a:solidFill>
              </a:rPr>
              <a:t>s</a:t>
            </a:r>
            <a:r>
              <a:rPr lang="en-US" altLang="zh-CN" baseline="-25000">
                <a:solidFill>
                  <a:srgbClr val="DDDDDD"/>
                </a:solidFill>
              </a:rPr>
              <a:t>3</a:t>
            </a:r>
            <a:endParaRPr lang="zh-CN" altLang="en-US" baseline="-25000">
              <a:solidFill>
                <a:srgbClr val="DDDDDD"/>
              </a:solidFill>
            </a:endParaRPr>
          </a:p>
        </p:txBody>
      </p:sp>
      <p:sp>
        <p:nvSpPr>
          <p:cNvPr id="106" name="Oval 61"/>
          <p:cNvSpPr>
            <a:spLocks noChangeArrowheads="1"/>
          </p:cNvSpPr>
          <p:nvPr/>
        </p:nvSpPr>
        <p:spPr bwMode="auto">
          <a:xfrm>
            <a:off x="5943600" y="2986087"/>
            <a:ext cx="381000" cy="381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zh-CN">
                <a:solidFill>
                  <a:srgbClr val="DDDDDD"/>
                </a:solidFill>
              </a:rPr>
              <a:t>s</a:t>
            </a:r>
            <a:r>
              <a:rPr lang="en-US" altLang="zh-CN" baseline="-25000">
                <a:solidFill>
                  <a:srgbClr val="DDDDDD"/>
                </a:solidFill>
              </a:rPr>
              <a:t>1</a:t>
            </a:r>
          </a:p>
        </p:txBody>
      </p:sp>
      <p:sp>
        <p:nvSpPr>
          <p:cNvPr id="107" name="Oval 62"/>
          <p:cNvSpPr>
            <a:spLocks noChangeArrowheads="1"/>
          </p:cNvSpPr>
          <p:nvPr/>
        </p:nvSpPr>
        <p:spPr bwMode="auto">
          <a:xfrm>
            <a:off x="5943600" y="3976687"/>
            <a:ext cx="381000" cy="381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zh-CN">
                <a:solidFill>
                  <a:srgbClr val="DDDDDD"/>
                </a:solidFill>
              </a:rPr>
              <a:t>s</a:t>
            </a:r>
            <a:r>
              <a:rPr lang="en-US" altLang="zh-CN" baseline="-25000">
                <a:solidFill>
                  <a:srgbClr val="DDDDDD"/>
                </a:solidFill>
              </a:rPr>
              <a:t>2</a:t>
            </a:r>
            <a:endParaRPr lang="zh-CN" altLang="en-US" baseline="-25000">
              <a:solidFill>
                <a:srgbClr val="DDDDDD"/>
              </a:solidFill>
            </a:endParaRPr>
          </a:p>
        </p:txBody>
      </p:sp>
      <p:sp>
        <p:nvSpPr>
          <p:cNvPr id="108" name="Oval 63"/>
          <p:cNvSpPr>
            <a:spLocks noChangeArrowheads="1"/>
          </p:cNvSpPr>
          <p:nvPr/>
        </p:nvSpPr>
        <p:spPr bwMode="auto">
          <a:xfrm>
            <a:off x="5943600" y="4967287"/>
            <a:ext cx="381000" cy="381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zh-CN">
                <a:solidFill>
                  <a:srgbClr val="DDDDDD"/>
                </a:solidFill>
              </a:rPr>
              <a:t>s</a:t>
            </a:r>
            <a:r>
              <a:rPr lang="en-US" altLang="zh-CN" baseline="-25000">
                <a:solidFill>
                  <a:srgbClr val="DDDDDD"/>
                </a:solidFill>
              </a:rPr>
              <a:t>3</a:t>
            </a:r>
            <a:endParaRPr lang="zh-CN" altLang="en-US" baseline="-25000">
              <a:solidFill>
                <a:srgbClr val="DDDDDD"/>
              </a:solidFill>
            </a:endParaRPr>
          </a:p>
        </p:txBody>
      </p:sp>
      <p:sp>
        <p:nvSpPr>
          <p:cNvPr id="109" name="Oval 64"/>
          <p:cNvSpPr>
            <a:spLocks noChangeArrowheads="1"/>
          </p:cNvSpPr>
          <p:nvPr/>
        </p:nvSpPr>
        <p:spPr bwMode="auto">
          <a:xfrm>
            <a:off x="6934200" y="2986087"/>
            <a:ext cx="381000" cy="381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zh-CN">
                <a:solidFill>
                  <a:srgbClr val="DDDDDD"/>
                </a:solidFill>
              </a:rPr>
              <a:t>s</a:t>
            </a:r>
            <a:r>
              <a:rPr lang="en-US" altLang="zh-CN" baseline="-25000">
                <a:solidFill>
                  <a:srgbClr val="DDDDDD"/>
                </a:solidFill>
              </a:rPr>
              <a:t>1</a:t>
            </a:r>
          </a:p>
        </p:txBody>
      </p:sp>
      <p:sp>
        <p:nvSpPr>
          <p:cNvPr id="110" name="Oval 65"/>
          <p:cNvSpPr>
            <a:spLocks noChangeArrowheads="1"/>
          </p:cNvSpPr>
          <p:nvPr/>
        </p:nvSpPr>
        <p:spPr bwMode="auto">
          <a:xfrm>
            <a:off x="6934200" y="3976687"/>
            <a:ext cx="381000" cy="381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zh-CN">
                <a:solidFill>
                  <a:srgbClr val="DDDDDD"/>
                </a:solidFill>
              </a:rPr>
              <a:t>s</a:t>
            </a:r>
            <a:r>
              <a:rPr lang="en-US" altLang="zh-CN" baseline="-25000">
                <a:solidFill>
                  <a:srgbClr val="DDDDDD"/>
                </a:solidFill>
              </a:rPr>
              <a:t>2</a:t>
            </a:r>
            <a:endParaRPr lang="zh-CN" altLang="en-US" baseline="-25000">
              <a:solidFill>
                <a:srgbClr val="DDDDDD"/>
              </a:solidFill>
            </a:endParaRPr>
          </a:p>
        </p:txBody>
      </p:sp>
      <p:sp>
        <p:nvSpPr>
          <p:cNvPr id="111" name="Oval 66"/>
          <p:cNvSpPr>
            <a:spLocks noChangeArrowheads="1"/>
          </p:cNvSpPr>
          <p:nvPr/>
        </p:nvSpPr>
        <p:spPr bwMode="auto">
          <a:xfrm>
            <a:off x="6934200" y="4967287"/>
            <a:ext cx="381000" cy="381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zh-CN">
                <a:solidFill>
                  <a:srgbClr val="DDDDDD"/>
                </a:solidFill>
              </a:rPr>
              <a:t>s</a:t>
            </a:r>
            <a:r>
              <a:rPr lang="en-US" altLang="zh-CN" baseline="-25000">
                <a:solidFill>
                  <a:srgbClr val="DDDDDD"/>
                </a:solidFill>
              </a:rPr>
              <a:t>3</a:t>
            </a:r>
            <a:endParaRPr lang="zh-CN" altLang="en-US" baseline="-25000">
              <a:solidFill>
                <a:srgbClr val="DDDDDD"/>
              </a:solidFill>
            </a:endParaRPr>
          </a:p>
        </p:txBody>
      </p:sp>
      <p:sp>
        <p:nvSpPr>
          <p:cNvPr id="112" name="Oval 67"/>
          <p:cNvSpPr>
            <a:spLocks noChangeArrowheads="1"/>
          </p:cNvSpPr>
          <p:nvPr/>
        </p:nvSpPr>
        <p:spPr bwMode="auto">
          <a:xfrm>
            <a:off x="7924800" y="2986087"/>
            <a:ext cx="381000" cy="381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zh-CN">
                <a:solidFill>
                  <a:srgbClr val="DDDDDD"/>
                </a:solidFill>
              </a:rPr>
              <a:t>s</a:t>
            </a:r>
            <a:r>
              <a:rPr lang="en-US" altLang="zh-CN" baseline="-25000">
                <a:solidFill>
                  <a:srgbClr val="DDDDDD"/>
                </a:solidFill>
              </a:rPr>
              <a:t>1</a:t>
            </a:r>
          </a:p>
        </p:txBody>
      </p:sp>
      <p:sp>
        <p:nvSpPr>
          <p:cNvPr id="113" name="Oval 68"/>
          <p:cNvSpPr>
            <a:spLocks noChangeArrowheads="1"/>
          </p:cNvSpPr>
          <p:nvPr/>
        </p:nvSpPr>
        <p:spPr bwMode="auto">
          <a:xfrm>
            <a:off x="7924800" y="3976687"/>
            <a:ext cx="381000" cy="381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zh-CN">
                <a:solidFill>
                  <a:srgbClr val="DDDDDD"/>
                </a:solidFill>
              </a:rPr>
              <a:t>s</a:t>
            </a:r>
            <a:r>
              <a:rPr lang="en-US" altLang="zh-CN" baseline="-25000">
                <a:solidFill>
                  <a:srgbClr val="DDDDDD"/>
                </a:solidFill>
              </a:rPr>
              <a:t>2</a:t>
            </a:r>
            <a:endParaRPr lang="zh-CN" altLang="en-US" baseline="-25000">
              <a:solidFill>
                <a:srgbClr val="DDDDDD"/>
              </a:solidFill>
            </a:endParaRPr>
          </a:p>
        </p:txBody>
      </p:sp>
      <p:sp>
        <p:nvSpPr>
          <p:cNvPr id="114" name="Oval 69"/>
          <p:cNvSpPr>
            <a:spLocks noChangeArrowheads="1"/>
          </p:cNvSpPr>
          <p:nvPr/>
        </p:nvSpPr>
        <p:spPr bwMode="auto">
          <a:xfrm>
            <a:off x="7924800" y="4967287"/>
            <a:ext cx="381000" cy="381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zh-CN">
                <a:solidFill>
                  <a:srgbClr val="DDDDDD"/>
                </a:solidFill>
              </a:rPr>
              <a:t>s</a:t>
            </a:r>
            <a:r>
              <a:rPr lang="en-US" altLang="zh-CN" baseline="-25000">
                <a:solidFill>
                  <a:srgbClr val="DDDDDD"/>
                </a:solidFill>
              </a:rPr>
              <a:t>3</a:t>
            </a:r>
            <a:endParaRPr lang="zh-CN" altLang="en-US" baseline="-25000">
              <a:solidFill>
                <a:srgbClr val="DDDDDD"/>
              </a:solidFill>
            </a:endParaRPr>
          </a:p>
        </p:txBody>
      </p:sp>
      <p:sp>
        <p:nvSpPr>
          <p:cNvPr id="115" name="Text Box 70"/>
          <p:cNvSpPr txBox="1">
            <a:spLocks noChangeArrowheads="1"/>
          </p:cNvSpPr>
          <p:nvPr/>
        </p:nvSpPr>
        <p:spPr bwMode="auto">
          <a:xfrm>
            <a:off x="685800" y="336708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zh-CN" altLang="en-US">
                <a:solidFill>
                  <a:srgbClr val="000000"/>
                </a:solidFill>
                <a:latin typeface="Times New Roman" pitchFamily="18" charset="0"/>
              </a:rPr>
              <a:t>0.5</a:t>
            </a:r>
          </a:p>
        </p:txBody>
      </p:sp>
      <p:sp>
        <p:nvSpPr>
          <p:cNvPr id="116" name="Text Box 71"/>
          <p:cNvSpPr txBox="1">
            <a:spLocks noChangeArrowheads="1"/>
          </p:cNvSpPr>
          <p:nvPr/>
        </p:nvSpPr>
        <p:spPr bwMode="auto">
          <a:xfrm>
            <a:off x="609600" y="4357687"/>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zh-CN" altLang="en-US">
                <a:solidFill>
                  <a:srgbClr val="000000"/>
                </a:solidFill>
                <a:latin typeface="Times New Roman" pitchFamily="18" charset="0"/>
              </a:rPr>
              <a:t>0.75</a:t>
            </a:r>
          </a:p>
        </p:txBody>
      </p:sp>
      <p:sp>
        <p:nvSpPr>
          <p:cNvPr id="117" name="Text Box 75"/>
          <p:cNvSpPr txBox="1">
            <a:spLocks noChangeArrowheads="1"/>
          </p:cNvSpPr>
          <p:nvPr/>
        </p:nvSpPr>
        <p:spPr bwMode="auto">
          <a:xfrm>
            <a:off x="609600" y="5348287"/>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zh-CN" altLang="en-US">
                <a:solidFill>
                  <a:srgbClr val="000000"/>
                </a:solidFill>
                <a:latin typeface="Times New Roman" pitchFamily="18" charset="0"/>
              </a:rPr>
              <a:t>0.25</a:t>
            </a:r>
          </a:p>
        </p:txBody>
      </p:sp>
      <p:sp>
        <p:nvSpPr>
          <p:cNvPr id="118" name="Text Box 76"/>
          <p:cNvSpPr txBox="1">
            <a:spLocks noChangeArrowheads="1"/>
          </p:cNvSpPr>
          <p:nvPr/>
        </p:nvSpPr>
        <p:spPr bwMode="auto">
          <a:xfrm>
            <a:off x="1447800" y="3367087"/>
            <a:ext cx="1066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zh-CN" altLang="en-US">
                <a:solidFill>
                  <a:srgbClr val="000000"/>
                </a:solidFill>
                <a:latin typeface="Times New Roman" pitchFamily="18" charset="0"/>
              </a:rPr>
              <a:t>0.75*0.5</a:t>
            </a:r>
            <a:endParaRPr lang="en-US" altLang="zh-CN">
              <a:solidFill>
                <a:srgbClr val="000000"/>
              </a:solidFill>
              <a:latin typeface="Times New Roman" pitchFamily="18" charset="0"/>
            </a:endParaRPr>
          </a:p>
        </p:txBody>
      </p:sp>
      <p:sp>
        <p:nvSpPr>
          <p:cNvPr id="119" name="Text Box 77"/>
          <p:cNvSpPr txBox="1">
            <a:spLocks noChangeArrowheads="1"/>
          </p:cNvSpPr>
          <p:nvPr/>
        </p:nvSpPr>
        <p:spPr bwMode="auto">
          <a:xfrm>
            <a:off x="1676400" y="4357687"/>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zh-CN" altLang="en-US">
                <a:solidFill>
                  <a:srgbClr val="000000"/>
                </a:solidFill>
                <a:latin typeface="Times New Roman" pitchFamily="18" charset="0"/>
              </a:rPr>
              <a:t>0.75</a:t>
            </a:r>
            <a:r>
              <a:rPr lang="zh-CN" altLang="en-US" baseline="30000">
                <a:solidFill>
                  <a:srgbClr val="000000"/>
                </a:solidFill>
                <a:latin typeface="Times New Roman" pitchFamily="18" charset="0"/>
              </a:rPr>
              <a:t>2</a:t>
            </a:r>
          </a:p>
        </p:txBody>
      </p:sp>
      <p:sp>
        <p:nvSpPr>
          <p:cNvPr id="120" name="Text Box 78"/>
          <p:cNvSpPr txBox="1">
            <a:spLocks noChangeArrowheads="1"/>
          </p:cNvSpPr>
          <p:nvPr/>
        </p:nvSpPr>
        <p:spPr bwMode="auto">
          <a:xfrm>
            <a:off x="1371600" y="5348287"/>
            <a:ext cx="1143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zh-CN" altLang="en-US">
                <a:solidFill>
                  <a:srgbClr val="000000"/>
                </a:solidFill>
                <a:latin typeface="Times New Roman" pitchFamily="18" charset="0"/>
              </a:rPr>
              <a:t>0.75*0.25</a:t>
            </a:r>
          </a:p>
        </p:txBody>
      </p:sp>
      <p:sp>
        <p:nvSpPr>
          <p:cNvPr id="121" name="Text Box 79"/>
          <p:cNvSpPr txBox="1">
            <a:spLocks noChangeArrowheads="1"/>
          </p:cNvSpPr>
          <p:nvPr/>
        </p:nvSpPr>
        <p:spPr bwMode="auto">
          <a:xfrm>
            <a:off x="2514600" y="3367087"/>
            <a:ext cx="1295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zh-CN" altLang="en-US">
                <a:solidFill>
                  <a:srgbClr val="000000"/>
                </a:solidFill>
                <a:latin typeface="Times New Roman" pitchFamily="18" charset="0"/>
              </a:rPr>
              <a:t>0.75</a:t>
            </a:r>
            <a:r>
              <a:rPr lang="zh-CN" altLang="en-US" baseline="30000">
                <a:solidFill>
                  <a:srgbClr val="000000"/>
                </a:solidFill>
                <a:latin typeface="Times New Roman" pitchFamily="18" charset="0"/>
              </a:rPr>
              <a:t>2</a:t>
            </a:r>
            <a:r>
              <a:rPr lang="zh-CN" altLang="en-US">
                <a:solidFill>
                  <a:srgbClr val="000000"/>
                </a:solidFill>
                <a:latin typeface="Times New Roman" pitchFamily="18" charset="0"/>
              </a:rPr>
              <a:t>*0.5</a:t>
            </a:r>
          </a:p>
        </p:txBody>
      </p:sp>
      <p:sp>
        <p:nvSpPr>
          <p:cNvPr id="122" name="Text Box 80"/>
          <p:cNvSpPr txBox="1">
            <a:spLocks noChangeArrowheads="1"/>
          </p:cNvSpPr>
          <p:nvPr/>
        </p:nvSpPr>
        <p:spPr bwMode="auto">
          <a:xfrm>
            <a:off x="2743200" y="4357687"/>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zh-CN" altLang="en-US">
                <a:solidFill>
                  <a:srgbClr val="000000"/>
                </a:solidFill>
                <a:latin typeface="Times New Roman" pitchFamily="18" charset="0"/>
              </a:rPr>
              <a:t>0.75</a:t>
            </a:r>
            <a:r>
              <a:rPr lang="zh-CN" altLang="en-US" baseline="30000">
                <a:solidFill>
                  <a:srgbClr val="000000"/>
                </a:solidFill>
                <a:latin typeface="Times New Roman" pitchFamily="18" charset="0"/>
              </a:rPr>
              <a:t>3</a:t>
            </a:r>
          </a:p>
        </p:txBody>
      </p:sp>
      <p:sp>
        <p:nvSpPr>
          <p:cNvPr id="123" name="Text Box 81"/>
          <p:cNvSpPr txBox="1">
            <a:spLocks noChangeArrowheads="1"/>
          </p:cNvSpPr>
          <p:nvPr/>
        </p:nvSpPr>
        <p:spPr bwMode="auto">
          <a:xfrm>
            <a:off x="2438400" y="5348287"/>
            <a:ext cx="1295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zh-CN" altLang="en-US">
                <a:solidFill>
                  <a:srgbClr val="000000"/>
                </a:solidFill>
                <a:latin typeface="Times New Roman" pitchFamily="18" charset="0"/>
              </a:rPr>
              <a:t>0.75</a:t>
            </a:r>
            <a:r>
              <a:rPr lang="zh-CN" altLang="en-US" baseline="30000">
                <a:solidFill>
                  <a:srgbClr val="000000"/>
                </a:solidFill>
                <a:latin typeface="Times New Roman" pitchFamily="18" charset="0"/>
              </a:rPr>
              <a:t>2</a:t>
            </a:r>
            <a:r>
              <a:rPr lang="zh-CN" altLang="en-US">
                <a:solidFill>
                  <a:srgbClr val="000000"/>
                </a:solidFill>
                <a:latin typeface="Times New Roman" pitchFamily="18" charset="0"/>
              </a:rPr>
              <a:t>*0.25</a:t>
            </a:r>
          </a:p>
        </p:txBody>
      </p:sp>
      <p:sp>
        <p:nvSpPr>
          <p:cNvPr id="124" name="Text Box 82"/>
          <p:cNvSpPr txBox="1">
            <a:spLocks noChangeArrowheads="1"/>
          </p:cNvSpPr>
          <p:nvPr/>
        </p:nvSpPr>
        <p:spPr bwMode="auto">
          <a:xfrm>
            <a:off x="3581400" y="3381375"/>
            <a:ext cx="1371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zh-CN" altLang="en-US">
                <a:solidFill>
                  <a:srgbClr val="000000"/>
                </a:solidFill>
                <a:latin typeface="Times New Roman" pitchFamily="18" charset="0"/>
              </a:rPr>
              <a:t>0.75</a:t>
            </a:r>
            <a:r>
              <a:rPr lang="zh-CN" altLang="en-US" baseline="30000">
                <a:solidFill>
                  <a:srgbClr val="000000"/>
                </a:solidFill>
                <a:latin typeface="Times New Roman" pitchFamily="18" charset="0"/>
              </a:rPr>
              <a:t>3</a:t>
            </a:r>
            <a:r>
              <a:rPr lang="zh-CN" altLang="en-US">
                <a:solidFill>
                  <a:srgbClr val="000000"/>
                </a:solidFill>
                <a:latin typeface="Times New Roman" pitchFamily="18" charset="0"/>
              </a:rPr>
              <a:t>*0.5</a:t>
            </a:r>
          </a:p>
        </p:txBody>
      </p:sp>
      <p:sp>
        <p:nvSpPr>
          <p:cNvPr id="125" name="Text Box 83"/>
          <p:cNvSpPr txBox="1">
            <a:spLocks noChangeArrowheads="1"/>
          </p:cNvSpPr>
          <p:nvPr/>
        </p:nvSpPr>
        <p:spPr bwMode="auto">
          <a:xfrm>
            <a:off x="3733800" y="4371975"/>
            <a:ext cx="762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zh-CN" altLang="en-US">
                <a:solidFill>
                  <a:srgbClr val="000000"/>
                </a:solidFill>
                <a:latin typeface="Times New Roman" pitchFamily="18" charset="0"/>
              </a:rPr>
              <a:t>0.75</a:t>
            </a:r>
            <a:r>
              <a:rPr lang="zh-CN" altLang="en-US" baseline="30000">
                <a:solidFill>
                  <a:srgbClr val="000000"/>
                </a:solidFill>
                <a:latin typeface="Times New Roman" pitchFamily="18" charset="0"/>
              </a:rPr>
              <a:t>4</a:t>
            </a:r>
          </a:p>
        </p:txBody>
      </p:sp>
      <p:sp>
        <p:nvSpPr>
          <p:cNvPr id="126" name="Text Box 84"/>
          <p:cNvSpPr txBox="1">
            <a:spLocks noChangeArrowheads="1"/>
          </p:cNvSpPr>
          <p:nvPr/>
        </p:nvSpPr>
        <p:spPr bwMode="auto">
          <a:xfrm>
            <a:off x="3581400" y="5348287"/>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zh-CN" altLang="en-US">
                <a:solidFill>
                  <a:srgbClr val="000000"/>
                </a:solidFill>
                <a:latin typeface="Times New Roman" pitchFamily="18" charset="0"/>
              </a:rPr>
              <a:t>0.75</a:t>
            </a:r>
            <a:r>
              <a:rPr lang="zh-CN" altLang="en-US" baseline="30000">
                <a:solidFill>
                  <a:srgbClr val="000000"/>
                </a:solidFill>
                <a:latin typeface="Times New Roman" pitchFamily="18" charset="0"/>
              </a:rPr>
              <a:t>3</a:t>
            </a:r>
            <a:r>
              <a:rPr lang="zh-CN" altLang="en-US">
                <a:solidFill>
                  <a:srgbClr val="000000"/>
                </a:solidFill>
                <a:latin typeface="Times New Roman" pitchFamily="18" charset="0"/>
              </a:rPr>
              <a:t>*0.25</a:t>
            </a:r>
          </a:p>
        </p:txBody>
      </p:sp>
      <p:sp>
        <p:nvSpPr>
          <p:cNvPr id="127" name="Text Box 85"/>
          <p:cNvSpPr txBox="1">
            <a:spLocks noChangeArrowheads="1"/>
          </p:cNvSpPr>
          <p:nvPr/>
        </p:nvSpPr>
        <p:spPr bwMode="auto">
          <a:xfrm>
            <a:off x="4572000" y="3367087"/>
            <a:ext cx="1143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zh-CN" altLang="en-US">
                <a:solidFill>
                  <a:srgbClr val="000000"/>
                </a:solidFill>
                <a:latin typeface="Times New Roman" pitchFamily="18" charset="0"/>
              </a:rPr>
              <a:t>0.75</a:t>
            </a:r>
            <a:r>
              <a:rPr lang="zh-CN" altLang="en-US" baseline="30000">
                <a:solidFill>
                  <a:srgbClr val="000000"/>
                </a:solidFill>
                <a:latin typeface="Times New Roman" pitchFamily="18" charset="0"/>
              </a:rPr>
              <a:t>4</a:t>
            </a:r>
            <a:r>
              <a:rPr lang="zh-CN" altLang="en-US">
                <a:solidFill>
                  <a:srgbClr val="000000"/>
                </a:solidFill>
                <a:latin typeface="Times New Roman" pitchFamily="18" charset="0"/>
              </a:rPr>
              <a:t>*0.5</a:t>
            </a:r>
          </a:p>
        </p:txBody>
      </p:sp>
      <p:sp>
        <p:nvSpPr>
          <p:cNvPr id="128" name="Text Box 86"/>
          <p:cNvSpPr txBox="1">
            <a:spLocks noChangeArrowheads="1"/>
          </p:cNvSpPr>
          <p:nvPr/>
        </p:nvSpPr>
        <p:spPr bwMode="auto">
          <a:xfrm>
            <a:off x="4495800" y="4357687"/>
            <a:ext cx="1295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zh-CN" altLang="en-US">
                <a:solidFill>
                  <a:srgbClr val="000000"/>
                </a:solidFill>
                <a:latin typeface="Times New Roman" pitchFamily="18" charset="0"/>
              </a:rPr>
              <a:t>0.75</a:t>
            </a:r>
            <a:r>
              <a:rPr lang="zh-CN" altLang="en-US" baseline="30000">
                <a:solidFill>
                  <a:srgbClr val="000000"/>
                </a:solidFill>
                <a:latin typeface="Times New Roman" pitchFamily="18" charset="0"/>
              </a:rPr>
              <a:t>4</a:t>
            </a:r>
            <a:r>
              <a:rPr lang="zh-CN" altLang="en-US">
                <a:solidFill>
                  <a:srgbClr val="000000"/>
                </a:solidFill>
                <a:latin typeface="Times New Roman" pitchFamily="18" charset="0"/>
              </a:rPr>
              <a:t>*0.25</a:t>
            </a:r>
          </a:p>
        </p:txBody>
      </p:sp>
      <p:sp>
        <p:nvSpPr>
          <p:cNvPr id="129" name="Text Box 87"/>
          <p:cNvSpPr txBox="1">
            <a:spLocks noChangeArrowheads="1"/>
          </p:cNvSpPr>
          <p:nvPr/>
        </p:nvSpPr>
        <p:spPr bwMode="auto">
          <a:xfrm>
            <a:off x="4800600" y="5348287"/>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zh-CN" altLang="en-US">
                <a:solidFill>
                  <a:srgbClr val="000000"/>
                </a:solidFill>
                <a:latin typeface="Times New Roman" pitchFamily="18" charset="0"/>
              </a:rPr>
              <a:t>0.75</a:t>
            </a:r>
            <a:r>
              <a:rPr lang="zh-CN" altLang="en-US" baseline="30000">
                <a:solidFill>
                  <a:srgbClr val="000000"/>
                </a:solidFill>
                <a:latin typeface="Times New Roman" pitchFamily="18" charset="0"/>
              </a:rPr>
              <a:t>5</a:t>
            </a:r>
          </a:p>
        </p:txBody>
      </p:sp>
      <p:sp>
        <p:nvSpPr>
          <p:cNvPr id="130" name="Text Box 88"/>
          <p:cNvSpPr txBox="1">
            <a:spLocks noChangeArrowheads="1"/>
          </p:cNvSpPr>
          <p:nvPr/>
        </p:nvSpPr>
        <p:spPr bwMode="auto">
          <a:xfrm>
            <a:off x="5562600" y="3367087"/>
            <a:ext cx="1143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zh-CN" altLang="en-US">
                <a:solidFill>
                  <a:srgbClr val="000000"/>
                </a:solidFill>
                <a:latin typeface="Times New Roman" pitchFamily="18" charset="0"/>
              </a:rPr>
              <a:t>0.75</a:t>
            </a:r>
            <a:r>
              <a:rPr lang="zh-CN" altLang="en-US" baseline="30000">
                <a:solidFill>
                  <a:srgbClr val="000000"/>
                </a:solidFill>
                <a:latin typeface="Times New Roman" pitchFamily="18" charset="0"/>
              </a:rPr>
              <a:t>5</a:t>
            </a:r>
            <a:r>
              <a:rPr lang="zh-CN" altLang="en-US">
                <a:solidFill>
                  <a:srgbClr val="000000"/>
                </a:solidFill>
                <a:latin typeface="Times New Roman" pitchFamily="18" charset="0"/>
              </a:rPr>
              <a:t>*0.5</a:t>
            </a:r>
          </a:p>
        </p:txBody>
      </p:sp>
      <p:sp>
        <p:nvSpPr>
          <p:cNvPr id="131" name="Text Box 89"/>
          <p:cNvSpPr txBox="1">
            <a:spLocks noChangeArrowheads="1"/>
          </p:cNvSpPr>
          <p:nvPr/>
        </p:nvSpPr>
        <p:spPr bwMode="auto">
          <a:xfrm>
            <a:off x="5791200" y="4357687"/>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zh-CN" altLang="en-US">
                <a:solidFill>
                  <a:srgbClr val="000000"/>
                </a:solidFill>
                <a:latin typeface="Times New Roman" pitchFamily="18" charset="0"/>
              </a:rPr>
              <a:t>0.75</a:t>
            </a:r>
            <a:r>
              <a:rPr lang="zh-CN" altLang="en-US" baseline="30000">
                <a:solidFill>
                  <a:srgbClr val="000000"/>
                </a:solidFill>
                <a:latin typeface="Times New Roman" pitchFamily="18" charset="0"/>
              </a:rPr>
              <a:t>6</a:t>
            </a:r>
          </a:p>
        </p:txBody>
      </p:sp>
      <p:sp>
        <p:nvSpPr>
          <p:cNvPr id="132" name="Text Box 90"/>
          <p:cNvSpPr txBox="1">
            <a:spLocks noChangeArrowheads="1"/>
          </p:cNvSpPr>
          <p:nvPr/>
        </p:nvSpPr>
        <p:spPr bwMode="auto">
          <a:xfrm>
            <a:off x="5562600" y="5348287"/>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zh-CN" altLang="en-US">
                <a:solidFill>
                  <a:srgbClr val="000000"/>
                </a:solidFill>
                <a:latin typeface="Times New Roman" pitchFamily="18" charset="0"/>
              </a:rPr>
              <a:t>0.75</a:t>
            </a:r>
            <a:r>
              <a:rPr lang="zh-CN" altLang="en-US" baseline="30000">
                <a:solidFill>
                  <a:srgbClr val="000000"/>
                </a:solidFill>
                <a:latin typeface="Times New Roman" pitchFamily="18" charset="0"/>
              </a:rPr>
              <a:t>5</a:t>
            </a:r>
            <a:r>
              <a:rPr lang="zh-CN" altLang="en-US">
                <a:solidFill>
                  <a:srgbClr val="000000"/>
                </a:solidFill>
                <a:latin typeface="Times New Roman" pitchFamily="18" charset="0"/>
              </a:rPr>
              <a:t>*0.25</a:t>
            </a:r>
          </a:p>
        </p:txBody>
      </p:sp>
      <p:sp>
        <p:nvSpPr>
          <p:cNvPr id="133" name="Text Box 91"/>
          <p:cNvSpPr txBox="1">
            <a:spLocks noChangeArrowheads="1"/>
          </p:cNvSpPr>
          <p:nvPr/>
        </p:nvSpPr>
        <p:spPr bwMode="auto">
          <a:xfrm>
            <a:off x="6553200" y="3367087"/>
            <a:ext cx="1066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zh-CN" altLang="en-US">
                <a:solidFill>
                  <a:srgbClr val="000000"/>
                </a:solidFill>
                <a:latin typeface="Times New Roman" pitchFamily="18" charset="0"/>
              </a:rPr>
              <a:t>0.75</a:t>
            </a:r>
            <a:r>
              <a:rPr lang="zh-CN" altLang="en-US" baseline="30000">
                <a:solidFill>
                  <a:srgbClr val="000000"/>
                </a:solidFill>
                <a:latin typeface="Times New Roman" pitchFamily="18" charset="0"/>
              </a:rPr>
              <a:t>6</a:t>
            </a:r>
            <a:r>
              <a:rPr lang="zh-CN" altLang="en-US">
                <a:solidFill>
                  <a:srgbClr val="000000"/>
                </a:solidFill>
                <a:latin typeface="Times New Roman" pitchFamily="18" charset="0"/>
              </a:rPr>
              <a:t>*0.5</a:t>
            </a:r>
          </a:p>
        </p:txBody>
      </p:sp>
      <p:sp>
        <p:nvSpPr>
          <p:cNvPr id="134" name="Text Box 92"/>
          <p:cNvSpPr txBox="1">
            <a:spLocks noChangeArrowheads="1"/>
          </p:cNvSpPr>
          <p:nvPr/>
        </p:nvSpPr>
        <p:spPr bwMode="auto">
          <a:xfrm>
            <a:off x="6553200" y="4357687"/>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zh-CN" altLang="en-US">
                <a:solidFill>
                  <a:srgbClr val="000000"/>
                </a:solidFill>
                <a:latin typeface="Times New Roman" pitchFamily="18" charset="0"/>
              </a:rPr>
              <a:t>0.75</a:t>
            </a:r>
            <a:r>
              <a:rPr lang="zh-CN" altLang="en-US" baseline="30000">
                <a:solidFill>
                  <a:srgbClr val="000000"/>
                </a:solidFill>
                <a:latin typeface="Times New Roman" pitchFamily="18" charset="0"/>
              </a:rPr>
              <a:t>6</a:t>
            </a:r>
            <a:r>
              <a:rPr lang="zh-CN" altLang="en-US">
                <a:solidFill>
                  <a:srgbClr val="000000"/>
                </a:solidFill>
                <a:latin typeface="Times New Roman" pitchFamily="18" charset="0"/>
              </a:rPr>
              <a:t>*0.25</a:t>
            </a:r>
          </a:p>
        </p:txBody>
      </p:sp>
      <p:sp>
        <p:nvSpPr>
          <p:cNvPr id="135" name="Text Box 93"/>
          <p:cNvSpPr txBox="1">
            <a:spLocks noChangeArrowheads="1"/>
          </p:cNvSpPr>
          <p:nvPr/>
        </p:nvSpPr>
        <p:spPr bwMode="auto">
          <a:xfrm>
            <a:off x="6781800" y="5348287"/>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zh-CN" altLang="en-US">
                <a:solidFill>
                  <a:srgbClr val="000000"/>
                </a:solidFill>
                <a:latin typeface="Times New Roman" pitchFamily="18" charset="0"/>
              </a:rPr>
              <a:t>0.75</a:t>
            </a:r>
            <a:r>
              <a:rPr lang="zh-CN" altLang="en-US" baseline="30000">
                <a:solidFill>
                  <a:srgbClr val="000000"/>
                </a:solidFill>
                <a:latin typeface="Times New Roman" pitchFamily="18" charset="0"/>
              </a:rPr>
              <a:t>7</a:t>
            </a:r>
          </a:p>
        </p:txBody>
      </p:sp>
      <p:sp>
        <p:nvSpPr>
          <p:cNvPr id="136" name="Text Box 94"/>
          <p:cNvSpPr txBox="1">
            <a:spLocks noChangeArrowheads="1"/>
          </p:cNvSpPr>
          <p:nvPr/>
        </p:nvSpPr>
        <p:spPr bwMode="auto">
          <a:xfrm>
            <a:off x="7620000" y="3367087"/>
            <a:ext cx="1143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zh-CN" altLang="en-US">
                <a:solidFill>
                  <a:srgbClr val="000000"/>
                </a:solidFill>
                <a:latin typeface="Times New Roman" pitchFamily="18" charset="0"/>
              </a:rPr>
              <a:t>0.75</a:t>
            </a:r>
            <a:r>
              <a:rPr lang="zh-CN" altLang="en-US" baseline="30000">
                <a:solidFill>
                  <a:srgbClr val="000000"/>
                </a:solidFill>
                <a:latin typeface="Times New Roman" pitchFamily="18" charset="0"/>
              </a:rPr>
              <a:t>7</a:t>
            </a:r>
            <a:r>
              <a:rPr lang="zh-CN" altLang="en-US">
                <a:solidFill>
                  <a:srgbClr val="000000"/>
                </a:solidFill>
                <a:latin typeface="Times New Roman" pitchFamily="18" charset="0"/>
              </a:rPr>
              <a:t>*0.5</a:t>
            </a:r>
          </a:p>
        </p:txBody>
      </p:sp>
      <p:sp>
        <p:nvSpPr>
          <p:cNvPr id="137" name="Text Box 95"/>
          <p:cNvSpPr txBox="1">
            <a:spLocks noChangeArrowheads="1"/>
          </p:cNvSpPr>
          <p:nvPr/>
        </p:nvSpPr>
        <p:spPr bwMode="auto">
          <a:xfrm>
            <a:off x="7620000" y="4357687"/>
            <a:ext cx="1371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zh-CN" altLang="en-US">
                <a:solidFill>
                  <a:srgbClr val="000000"/>
                </a:solidFill>
                <a:latin typeface="Times New Roman" pitchFamily="18" charset="0"/>
              </a:rPr>
              <a:t>0.75</a:t>
            </a:r>
            <a:r>
              <a:rPr lang="zh-CN" altLang="en-US" baseline="30000">
                <a:solidFill>
                  <a:srgbClr val="000000"/>
                </a:solidFill>
                <a:latin typeface="Times New Roman" pitchFamily="18" charset="0"/>
              </a:rPr>
              <a:t>7</a:t>
            </a:r>
            <a:r>
              <a:rPr lang="zh-CN" altLang="en-US">
                <a:solidFill>
                  <a:srgbClr val="000000"/>
                </a:solidFill>
                <a:latin typeface="Times New Roman" pitchFamily="18" charset="0"/>
              </a:rPr>
              <a:t>*0.25</a:t>
            </a:r>
          </a:p>
        </p:txBody>
      </p:sp>
      <p:sp>
        <p:nvSpPr>
          <p:cNvPr id="138" name="Text Box 96"/>
          <p:cNvSpPr txBox="1">
            <a:spLocks noChangeArrowheads="1"/>
          </p:cNvSpPr>
          <p:nvPr/>
        </p:nvSpPr>
        <p:spPr bwMode="auto">
          <a:xfrm>
            <a:off x="7772400" y="5348287"/>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zh-CN" altLang="en-US">
                <a:solidFill>
                  <a:srgbClr val="000000"/>
                </a:solidFill>
                <a:latin typeface="Times New Roman" pitchFamily="18" charset="0"/>
              </a:rPr>
              <a:t>0.75</a:t>
            </a:r>
            <a:r>
              <a:rPr lang="zh-CN" altLang="en-US" baseline="30000">
                <a:solidFill>
                  <a:srgbClr val="000000"/>
                </a:solidFill>
                <a:latin typeface="Times New Roman" pitchFamily="18" charset="0"/>
              </a:rPr>
              <a:t>8</a:t>
            </a:r>
          </a:p>
        </p:txBody>
      </p:sp>
      <p:sp>
        <p:nvSpPr>
          <p:cNvPr id="139" name="Line 97"/>
          <p:cNvSpPr>
            <a:spLocks noChangeShapeType="1"/>
          </p:cNvSpPr>
          <p:nvPr/>
        </p:nvSpPr>
        <p:spPr bwMode="auto">
          <a:xfrm flipV="1">
            <a:off x="1219200" y="3290887"/>
            <a:ext cx="609600" cy="6096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zh-CN" altLang="en-US">
              <a:solidFill>
                <a:srgbClr val="000000"/>
              </a:solidFill>
            </a:endParaRPr>
          </a:p>
        </p:txBody>
      </p:sp>
      <p:sp>
        <p:nvSpPr>
          <p:cNvPr id="140" name="Line 98"/>
          <p:cNvSpPr>
            <a:spLocks noChangeShapeType="1"/>
          </p:cNvSpPr>
          <p:nvPr/>
        </p:nvSpPr>
        <p:spPr bwMode="auto">
          <a:xfrm>
            <a:off x="1219200" y="4205287"/>
            <a:ext cx="5334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zh-CN" altLang="en-US">
              <a:solidFill>
                <a:srgbClr val="000000"/>
              </a:solidFill>
            </a:endParaRPr>
          </a:p>
        </p:txBody>
      </p:sp>
      <p:sp>
        <p:nvSpPr>
          <p:cNvPr id="141" name="Line 99"/>
          <p:cNvSpPr>
            <a:spLocks noChangeShapeType="1"/>
          </p:cNvSpPr>
          <p:nvPr/>
        </p:nvSpPr>
        <p:spPr bwMode="auto">
          <a:xfrm>
            <a:off x="1143000" y="4357687"/>
            <a:ext cx="609600" cy="6096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zh-CN" altLang="en-US">
              <a:solidFill>
                <a:srgbClr val="000000"/>
              </a:solidFill>
            </a:endParaRPr>
          </a:p>
        </p:txBody>
      </p:sp>
      <p:sp>
        <p:nvSpPr>
          <p:cNvPr id="142" name="Line 100"/>
          <p:cNvSpPr>
            <a:spLocks noChangeShapeType="1"/>
          </p:cNvSpPr>
          <p:nvPr/>
        </p:nvSpPr>
        <p:spPr bwMode="auto">
          <a:xfrm flipV="1">
            <a:off x="2209800" y="3367087"/>
            <a:ext cx="685800" cy="685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zh-CN" altLang="en-US">
              <a:solidFill>
                <a:srgbClr val="000000"/>
              </a:solidFill>
            </a:endParaRPr>
          </a:p>
        </p:txBody>
      </p:sp>
      <p:sp>
        <p:nvSpPr>
          <p:cNvPr id="143" name="Line 101"/>
          <p:cNvSpPr>
            <a:spLocks noChangeShapeType="1"/>
          </p:cNvSpPr>
          <p:nvPr/>
        </p:nvSpPr>
        <p:spPr bwMode="auto">
          <a:xfrm>
            <a:off x="2286000" y="4205287"/>
            <a:ext cx="5334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zh-CN" altLang="en-US">
              <a:solidFill>
                <a:srgbClr val="000000"/>
              </a:solidFill>
            </a:endParaRPr>
          </a:p>
        </p:txBody>
      </p:sp>
      <p:sp>
        <p:nvSpPr>
          <p:cNvPr id="144" name="Line 102"/>
          <p:cNvSpPr>
            <a:spLocks noChangeShapeType="1"/>
          </p:cNvSpPr>
          <p:nvPr/>
        </p:nvSpPr>
        <p:spPr bwMode="auto">
          <a:xfrm>
            <a:off x="2209800" y="4357687"/>
            <a:ext cx="609600" cy="6096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zh-CN" altLang="en-US">
              <a:solidFill>
                <a:srgbClr val="000000"/>
              </a:solidFill>
            </a:endParaRPr>
          </a:p>
        </p:txBody>
      </p:sp>
      <p:sp>
        <p:nvSpPr>
          <p:cNvPr id="145" name="Line 103"/>
          <p:cNvSpPr>
            <a:spLocks noChangeShapeType="1"/>
          </p:cNvSpPr>
          <p:nvPr/>
        </p:nvSpPr>
        <p:spPr bwMode="auto">
          <a:xfrm flipV="1">
            <a:off x="3276600" y="3367087"/>
            <a:ext cx="609600" cy="6096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zh-CN" altLang="en-US">
              <a:solidFill>
                <a:srgbClr val="000000"/>
              </a:solidFill>
            </a:endParaRPr>
          </a:p>
        </p:txBody>
      </p:sp>
      <p:sp>
        <p:nvSpPr>
          <p:cNvPr id="146" name="Line 104"/>
          <p:cNvSpPr>
            <a:spLocks noChangeShapeType="1"/>
          </p:cNvSpPr>
          <p:nvPr/>
        </p:nvSpPr>
        <p:spPr bwMode="auto">
          <a:xfrm>
            <a:off x="3352800" y="4205287"/>
            <a:ext cx="4572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zh-CN" altLang="en-US">
              <a:solidFill>
                <a:srgbClr val="000000"/>
              </a:solidFill>
            </a:endParaRPr>
          </a:p>
        </p:txBody>
      </p:sp>
      <p:sp>
        <p:nvSpPr>
          <p:cNvPr id="147" name="Line 105"/>
          <p:cNvSpPr>
            <a:spLocks noChangeShapeType="1"/>
          </p:cNvSpPr>
          <p:nvPr/>
        </p:nvSpPr>
        <p:spPr bwMode="auto">
          <a:xfrm>
            <a:off x="3276600" y="4433887"/>
            <a:ext cx="533400" cy="5334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zh-CN" altLang="en-US">
              <a:solidFill>
                <a:srgbClr val="000000"/>
              </a:solidFill>
            </a:endParaRPr>
          </a:p>
        </p:txBody>
      </p:sp>
      <p:sp>
        <p:nvSpPr>
          <p:cNvPr id="148" name="Line 106"/>
          <p:cNvSpPr>
            <a:spLocks noChangeShapeType="1"/>
          </p:cNvSpPr>
          <p:nvPr/>
        </p:nvSpPr>
        <p:spPr bwMode="auto">
          <a:xfrm flipV="1">
            <a:off x="4267200" y="3367087"/>
            <a:ext cx="685800" cy="6096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zh-CN" altLang="en-US">
              <a:solidFill>
                <a:srgbClr val="000000"/>
              </a:solidFill>
            </a:endParaRPr>
          </a:p>
        </p:txBody>
      </p:sp>
      <p:sp>
        <p:nvSpPr>
          <p:cNvPr id="149" name="Line 107"/>
          <p:cNvSpPr>
            <a:spLocks noChangeShapeType="1"/>
          </p:cNvSpPr>
          <p:nvPr/>
        </p:nvSpPr>
        <p:spPr bwMode="auto">
          <a:xfrm>
            <a:off x="4343400" y="4205287"/>
            <a:ext cx="5334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zh-CN" altLang="en-US">
              <a:solidFill>
                <a:srgbClr val="000000"/>
              </a:solidFill>
            </a:endParaRPr>
          </a:p>
        </p:txBody>
      </p:sp>
      <p:sp>
        <p:nvSpPr>
          <p:cNvPr id="150" name="Line 108"/>
          <p:cNvSpPr>
            <a:spLocks noChangeShapeType="1"/>
          </p:cNvSpPr>
          <p:nvPr/>
        </p:nvSpPr>
        <p:spPr bwMode="auto">
          <a:xfrm>
            <a:off x="4343400" y="4357687"/>
            <a:ext cx="609600" cy="6096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zh-CN" altLang="en-US">
              <a:solidFill>
                <a:srgbClr val="000000"/>
              </a:solidFill>
            </a:endParaRPr>
          </a:p>
        </p:txBody>
      </p:sp>
      <p:sp>
        <p:nvSpPr>
          <p:cNvPr id="151" name="Line 109"/>
          <p:cNvSpPr>
            <a:spLocks noChangeShapeType="1"/>
          </p:cNvSpPr>
          <p:nvPr/>
        </p:nvSpPr>
        <p:spPr bwMode="auto">
          <a:xfrm>
            <a:off x="5410200" y="5119687"/>
            <a:ext cx="4572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zh-CN" altLang="en-US">
              <a:solidFill>
                <a:srgbClr val="000000"/>
              </a:solidFill>
            </a:endParaRPr>
          </a:p>
        </p:txBody>
      </p:sp>
      <p:sp>
        <p:nvSpPr>
          <p:cNvPr id="152" name="Line 110"/>
          <p:cNvSpPr>
            <a:spLocks noChangeShapeType="1"/>
          </p:cNvSpPr>
          <p:nvPr/>
        </p:nvSpPr>
        <p:spPr bwMode="auto">
          <a:xfrm flipV="1">
            <a:off x="5257800" y="4357687"/>
            <a:ext cx="609600" cy="6096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zh-CN" altLang="en-US">
              <a:solidFill>
                <a:srgbClr val="000000"/>
              </a:solidFill>
            </a:endParaRPr>
          </a:p>
        </p:txBody>
      </p:sp>
      <p:sp>
        <p:nvSpPr>
          <p:cNvPr id="153" name="Line 111"/>
          <p:cNvSpPr>
            <a:spLocks noChangeShapeType="1"/>
          </p:cNvSpPr>
          <p:nvPr/>
        </p:nvSpPr>
        <p:spPr bwMode="auto">
          <a:xfrm flipV="1">
            <a:off x="5181600" y="3367087"/>
            <a:ext cx="762000" cy="1447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zh-CN" altLang="en-US">
              <a:solidFill>
                <a:srgbClr val="000000"/>
              </a:solidFill>
            </a:endParaRPr>
          </a:p>
        </p:txBody>
      </p:sp>
      <p:sp>
        <p:nvSpPr>
          <p:cNvPr id="154" name="Line 112"/>
          <p:cNvSpPr>
            <a:spLocks noChangeShapeType="1"/>
          </p:cNvSpPr>
          <p:nvPr/>
        </p:nvSpPr>
        <p:spPr bwMode="auto">
          <a:xfrm>
            <a:off x="6400800" y="4205287"/>
            <a:ext cx="4572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zh-CN" altLang="en-US">
              <a:solidFill>
                <a:srgbClr val="000000"/>
              </a:solidFill>
            </a:endParaRPr>
          </a:p>
        </p:txBody>
      </p:sp>
      <p:sp>
        <p:nvSpPr>
          <p:cNvPr id="155" name="Line 113"/>
          <p:cNvSpPr>
            <a:spLocks noChangeShapeType="1"/>
          </p:cNvSpPr>
          <p:nvPr/>
        </p:nvSpPr>
        <p:spPr bwMode="auto">
          <a:xfrm flipV="1">
            <a:off x="6324600" y="3367087"/>
            <a:ext cx="609600" cy="6096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zh-CN" altLang="en-US">
              <a:solidFill>
                <a:srgbClr val="000000"/>
              </a:solidFill>
            </a:endParaRPr>
          </a:p>
        </p:txBody>
      </p:sp>
      <p:sp>
        <p:nvSpPr>
          <p:cNvPr id="156" name="Line 114"/>
          <p:cNvSpPr>
            <a:spLocks noChangeShapeType="1"/>
          </p:cNvSpPr>
          <p:nvPr/>
        </p:nvSpPr>
        <p:spPr bwMode="auto">
          <a:xfrm>
            <a:off x="6324600" y="4357687"/>
            <a:ext cx="609600" cy="6096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zh-CN" altLang="en-US">
              <a:solidFill>
                <a:srgbClr val="000000"/>
              </a:solidFill>
            </a:endParaRPr>
          </a:p>
        </p:txBody>
      </p:sp>
      <p:sp>
        <p:nvSpPr>
          <p:cNvPr id="157" name="Line 115"/>
          <p:cNvSpPr>
            <a:spLocks noChangeShapeType="1"/>
          </p:cNvSpPr>
          <p:nvPr/>
        </p:nvSpPr>
        <p:spPr bwMode="auto">
          <a:xfrm>
            <a:off x="7391400" y="5119687"/>
            <a:ext cx="4572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zh-CN" altLang="en-US">
              <a:solidFill>
                <a:srgbClr val="000000"/>
              </a:solidFill>
            </a:endParaRPr>
          </a:p>
        </p:txBody>
      </p:sp>
      <p:sp>
        <p:nvSpPr>
          <p:cNvPr id="158" name="Line 116"/>
          <p:cNvSpPr>
            <a:spLocks noChangeShapeType="1"/>
          </p:cNvSpPr>
          <p:nvPr/>
        </p:nvSpPr>
        <p:spPr bwMode="auto">
          <a:xfrm flipV="1">
            <a:off x="7315200" y="4281487"/>
            <a:ext cx="609600" cy="685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zh-CN" altLang="en-US">
              <a:solidFill>
                <a:srgbClr val="000000"/>
              </a:solidFill>
            </a:endParaRPr>
          </a:p>
        </p:txBody>
      </p:sp>
      <p:sp>
        <p:nvSpPr>
          <p:cNvPr id="159" name="Line 117"/>
          <p:cNvSpPr>
            <a:spLocks noChangeShapeType="1"/>
          </p:cNvSpPr>
          <p:nvPr/>
        </p:nvSpPr>
        <p:spPr bwMode="auto">
          <a:xfrm flipV="1">
            <a:off x="7315200" y="3367087"/>
            <a:ext cx="609600" cy="15240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zh-CN" altLang="en-US">
              <a:solidFill>
                <a:srgbClr val="000000"/>
              </a:solidFill>
            </a:endParaRPr>
          </a:p>
        </p:txBody>
      </p:sp>
      <p:graphicFrame>
        <p:nvGraphicFramePr>
          <p:cNvPr id="160" name="对象 159"/>
          <p:cNvGraphicFramePr>
            <a:graphicFrameLocks noChangeAspect="1"/>
          </p:cNvGraphicFramePr>
          <p:nvPr>
            <p:extLst/>
          </p:nvPr>
        </p:nvGraphicFramePr>
        <p:xfrm>
          <a:off x="76200" y="5638800"/>
          <a:ext cx="669925" cy="461963"/>
        </p:xfrm>
        <a:graphic>
          <a:graphicData uri="http://schemas.openxmlformats.org/presentationml/2006/ole">
            <mc:AlternateContent xmlns:mc="http://schemas.openxmlformats.org/markup-compatibility/2006">
              <mc:Choice xmlns:v="urn:schemas-microsoft-com:vml" Requires="v">
                <p:oleObj spid="_x0000_s26629" name="Equation" r:id="rId3" imgW="355446" imgH="241195" progId="Equation.3">
                  <p:embed/>
                </p:oleObj>
              </mc:Choice>
              <mc:Fallback>
                <p:oleObj name="Equation" r:id="rId3" imgW="355446" imgH="24119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5638800"/>
                        <a:ext cx="669925" cy="46196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66125093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139"/>
                                        </p:tgtEl>
                                        <p:attrNameLst>
                                          <p:attrName>style.visibility</p:attrName>
                                        </p:attrNameLst>
                                      </p:cBhvr>
                                      <p:to>
                                        <p:strVal val="visible"/>
                                      </p:to>
                                    </p:set>
                                    <p:anim calcmode="lin" valueType="num">
                                      <p:cBhvr>
                                        <p:cTn id="7" dur="500" fill="hold"/>
                                        <p:tgtEl>
                                          <p:spTgt spid="139"/>
                                        </p:tgtEl>
                                        <p:attrNameLst>
                                          <p:attrName>ppt_x</p:attrName>
                                        </p:attrNameLst>
                                      </p:cBhvr>
                                      <p:tavLst>
                                        <p:tav tm="0">
                                          <p:val>
                                            <p:strVal val="#ppt_x-#ppt_w/2"/>
                                          </p:val>
                                        </p:tav>
                                        <p:tav tm="100000">
                                          <p:val>
                                            <p:strVal val="#ppt_x"/>
                                          </p:val>
                                        </p:tav>
                                      </p:tavLst>
                                    </p:anim>
                                    <p:anim calcmode="lin" valueType="num">
                                      <p:cBhvr>
                                        <p:cTn id="8" dur="500" fill="hold"/>
                                        <p:tgtEl>
                                          <p:spTgt spid="139"/>
                                        </p:tgtEl>
                                        <p:attrNameLst>
                                          <p:attrName>ppt_y</p:attrName>
                                        </p:attrNameLst>
                                      </p:cBhvr>
                                      <p:tavLst>
                                        <p:tav tm="0">
                                          <p:val>
                                            <p:strVal val="#ppt_y"/>
                                          </p:val>
                                        </p:tav>
                                        <p:tav tm="100000">
                                          <p:val>
                                            <p:strVal val="#ppt_y"/>
                                          </p:val>
                                        </p:tav>
                                      </p:tavLst>
                                    </p:anim>
                                    <p:anim calcmode="lin" valueType="num">
                                      <p:cBhvr>
                                        <p:cTn id="9" dur="500" fill="hold"/>
                                        <p:tgtEl>
                                          <p:spTgt spid="139"/>
                                        </p:tgtEl>
                                        <p:attrNameLst>
                                          <p:attrName>ppt_w</p:attrName>
                                        </p:attrNameLst>
                                      </p:cBhvr>
                                      <p:tavLst>
                                        <p:tav tm="0">
                                          <p:val>
                                            <p:fltVal val="0"/>
                                          </p:val>
                                        </p:tav>
                                        <p:tav tm="100000">
                                          <p:val>
                                            <p:strVal val="#ppt_w"/>
                                          </p:val>
                                        </p:tav>
                                      </p:tavLst>
                                    </p:anim>
                                    <p:anim calcmode="lin" valueType="num">
                                      <p:cBhvr>
                                        <p:cTn id="10" dur="500" fill="hold"/>
                                        <p:tgtEl>
                                          <p:spTgt spid="139"/>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7" presetClass="entr" presetSubtype="8" fill="hold" grpId="0" nodeType="afterEffect">
                                  <p:stCondLst>
                                    <p:cond delay="0"/>
                                  </p:stCondLst>
                                  <p:childTnLst>
                                    <p:set>
                                      <p:cBhvr>
                                        <p:cTn id="13" dur="1" fill="hold">
                                          <p:stCondLst>
                                            <p:cond delay="0"/>
                                          </p:stCondLst>
                                        </p:cTn>
                                        <p:tgtEl>
                                          <p:spTgt spid="140"/>
                                        </p:tgtEl>
                                        <p:attrNameLst>
                                          <p:attrName>style.visibility</p:attrName>
                                        </p:attrNameLst>
                                      </p:cBhvr>
                                      <p:to>
                                        <p:strVal val="visible"/>
                                      </p:to>
                                    </p:set>
                                    <p:anim calcmode="lin" valueType="num">
                                      <p:cBhvr>
                                        <p:cTn id="14" dur="500" fill="hold"/>
                                        <p:tgtEl>
                                          <p:spTgt spid="140"/>
                                        </p:tgtEl>
                                        <p:attrNameLst>
                                          <p:attrName>ppt_x</p:attrName>
                                        </p:attrNameLst>
                                      </p:cBhvr>
                                      <p:tavLst>
                                        <p:tav tm="0">
                                          <p:val>
                                            <p:strVal val="#ppt_x-#ppt_w/2"/>
                                          </p:val>
                                        </p:tav>
                                        <p:tav tm="100000">
                                          <p:val>
                                            <p:strVal val="#ppt_x"/>
                                          </p:val>
                                        </p:tav>
                                      </p:tavLst>
                                    </p:anim>
                                    <p:anim calcmode="lin" valueType="num">
                                      <p:cBhvr>
                                        <p:cTn id="15" dur="500" fill="hold"/>
                                        <p:tgtEl>
                                          <p:spTgt spid="140"/>
                                        </p:tgtEl>
                                        <p:attrNameLst>
                                          <p:attrName>ppt_y</p:attrName>
                                        </p:attrNameLst>
                                      </p:cBhvr>
                                      <p:tavLst>
                                        <p:tav tm="0">
                                          <p:val>
                                            <p:strVal val="#ppt_y"/>
                                          </p:val>
                                        </p:tav>
                                        <p:tav tm="100000">
                                          <p:val>
                                            <p:strVal val="#ppt_y"/>
                                          </p:val>
                                        </p:tav>
                                      </p:tavLst>
                                    </p:anim>
                                    <p:anim calcmode="lin" valueType="num">
                                      <p:cBhvr>
                                        <p:cTn id="16" dur="500" fill="hold"/>
                                        <p:tgtEl>
                                          <p:spTgt spid="140"/>
                                        </p:tgtEl>
                                        <p:attrNameLst>
                                          <p:attrName>ppt_w</p:attrName>
                                        </p:attrNameLst>
                                      </p:cBhvr>
                                      <p:tavLst>
                                        <p:tav tm="0">
                                          <p:val>
                                            <p:fltVal val="0"/>
                                          </p:val>
                                        </p:tav>
                                        <p:tav tm="100000">
                                          <p:val>
                                            <p:strVal val="#ppt_w"/>
                                          </p:val>
                                        </p:tav>
                                      </p:tavLst>
                                    </p:anim>
                                    <p:anim calcmode="lin" valueType="num">
                                      <p:cBhvr>
                                        <p:cTn id="17" dur="500" fill="hold"/>
                                        <p:tgtEl>
                                          <p:spTgt spid="140"/>
                                        </p:tgtEl>
                                        <p:attrNameLst>
                                          <p:attrName>ppt_h</p:attrName>
                                        </p:attrNameLst>
                                      </p:cBhvr>
                                      <p:tavLst>
                                        <p:tav tm="0">
                                          <p:val>
                                            <p:strVal val="#ppt_h"/>
                                          </p:val>
                                        </p:tav>
                                        <p:tav tm="100000">
                                          <p:val>
                                            <p:strVal val="#ppt_h"/>
                                          </p:val>
                                        </p:tav>
                                      </p:tavLst>
                                    </p:anim>
                                  </p:childTnLst>
                                </p:cTn>
                              </p:par>
                            </p:childTnLst>
                          </p:cTn>
                        </p:par>
                        <p:par>
                          <p:cTn id="18" fill="hold">
                            <p:stCondLst>
                              <p:cond delay="1000"/>
                            </p:stCondLst>
                            <p:childTnLst>
                              <p:par>
                                <p:cTn id="19" presetID="17" presetClass="entr" presetSubtype="8" fill="hold" grpId="0" nodeType="afterEffect">
                                  <p:stCondLst>
                                    <p:cond delay="0"/>
                                  </p:stCondLst>
                                  <p:childTnLst>
                                    <p:set>
                                      <p:cBhvr>
                                        <p:cTn id="20" dur="1" fill="hold">
                                          <p:stCondLst>
                                            <p:cond delay="0"/>
                                          </p:stCondLst>
                                        </p:cTn>
                                        <p:tgtEl>
                                          <p:spTgt spid="141"/>
                                        </p:tgtEl>
                                        <p:attrNameLst>
                                          <p:attrName>style.visibility</p:attrName>
                                        </p:attrNameLst>
                                      </p:cBhvr>
                                      <p:to>
                                        <p:strVal val="visible"/>
                                      </p:to>
                                    </p:set>
                                    <p:anim calcmode="lin" valueType="num">
                                      <p:cBhvr>
                                        <p:cTn id="21" dur="500" fill="hold"/>
                                        <p:tgtEl>
                                          <p:spTgt spid="141"/>
                                        </p:tgtEl>
                                        <p:attrNameLst>
                                          <p:attrName>ppt_x</p:attrName>
                                        </p:attrNameLst>
                                      </p:cBhvr>
                                      <p:tavLst>
                                        <p:tav tm="0">
                                          <p:val>
                                            <p:strVal val="#ppt_x-#ppt_w/2"/>
                                          </p:val>
                                        </p:tav>
                                        <p:tav tm="100000">
                                          <p:val>
                                            <p:strVal val="#ppt_x"/>
                                          </p:val>
                                        </p:tav>
                                      </p:tavLst>
                                    </p:anim>
                                    <p:anim calcmode="lin" valueType="num">
                                      <p:cBhvr>
                                        <p:cTn id="22" dur="500" fill="hold"/>
                                        <p:tgtEl>
                                          <p:spTgt spid="141"/>
                                        </p:tgtEl>
                                        <p:attrNameLst>
                                          <p:attrName>ppt_y</p:attrName>
                                        </p:attrNameLst>
                                      </p:cBhvr>
                                      <p:tavLst>
                                        <p:tav tm="0">
                                          <p:val>
                                            <p:strVal val="#ppt_y"/>
                                          </p:val>
                                        </p:tav>
                                        <p:tav tm="100000">
                                          <p:val>
                                            <p:strVal val="#ppt_y"/>
                                          </p:val>
                                        </p:tav>
                                      </p:tavLst>
                                    </p:anim>
                                    <p:anim calcmode="lin" valueType="num">
                                      <p:cBhvr>
                                        <p:cTn id="23" dur="500" fill="hold"/>
                                        <p:tgtEl>
                                          <p:spTgt spid="141"/>
                                        </p:tgtEl>
                                        <p:attrNameLst>
                                          <p:attrName>ppt_w</p:attrName>
                                        </p:attrNameLst>
                                      </p:cBhvr>
                                      <p:tavLst>
                                        <p:tav tm="0">
                                          <p:val>
                                            <p:fltVal val="0"/>
                                          </p:val>
                                        </p:tav>
                                        <p:tav tm="100000">
                                          <p:val>
                                            <p:strVal val="#ppt_w"/>
                                          </p:val>
                                        </p:tav>
                                      </p:tavLst>
                                    </p:anim>
                                    <p:anim calcmode="lin" valueType="num">
                                      <p:cBhvr>
                                        <p:cTn id="24" dur="500" fill="hold"/>
                                        <p:tgtEl>
                                          <p:spTgt spid="141"/>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7" presetClass="entr" presetSubtype="8" fill="hold" grpId="0" nodeType="clickEffect">
                                  <p:stCondLst>
                                    <p:cond delay="0"/>
                                  </p:stCondLst>
                                  <p:childTnLst>
                                    <p:set>
                                      <p:cBhvr>
                                        <p:cTn id="28" dur="1" fill="hold">
                                          <p:stCondLst>
                                            <p:cond delay="0"/>
                                          </p:stCondLst>
                                        </p:cTn>
                                        <p:tgtEl>
                                          <p:spTgt spid="142"/>
                                        </p:tgtEl>
                                        <p:attrNameLst>
                                          <p:attrName>style.visibility</p:attrName>
                                        </p:attrNameLst>
                                      </p:cBhvr>
                                      <p:to>
                                        <p:strVal val="visible"/>
                                      </p:to>
                                    </p:set>
                                    <p:anim calcmode="lin" valueType="num">
                                      <p:cBhvr>
                                        <p:cTn id="29" dur="500" fill="hold"/>
                                        <p:tgtEl>
                                          <p:spTgt spid="142"/>
                                        </p:tgtEl>
                                        <p:attrNameLst>
                                          <p:attrName>ppt_x</p:attrName>
                                        </p:attrNameLst>
                                      </p:cBhvr>
                                      <p:tavLst>
                                        <p:tav tm="0">
                                          <p:val>
                                            <p:strVal val="#ppt_x-#ppt_w/2"/>
                                          </p:val>
                                        </p:tav>
                                        <p:tav tm="100000">
                                          <p:val>
                                            <p:strVal val="#ppt_x"/>
                                          </p:val>
                                        </p:tav>
                                      </p:tavLst>
                                    </p:anim>
                                    <p:anim calcmode="lin" valueType="num">
                                      <p:cBhvr>
                                        <p:cTn id="30" dur="500" fill="hold"/>
                                        <p:tgtEl>
                                          <p:spTgt spid="142"/>
                                        </p:tgtEl>
                                        <p:attrNameLst>
                                          <p:attrName>ppt_y</p:attrName>
                                        </p:attrNameLst>
                                      </p:cBhvr>
                                      <p:tavLst>
                                        <p:tav tm="0">
                                          <p:val>
                                            <p:strVal val="#ppt_y"/>
                                          </p:val>
                                        </p:tav>
                                        <p:tav tm="100000">
                                          <p:val>
                                            <p:strVal val="#ppt_y"/>
                                          </p:val>
                                        </p:tav>
                                      </p:tavLst>
                                    </p:anim>
                                    <p:anim calcmode="lin" valueType="num">
                                      <p:cBhvr>
                                        <p:cTn id="31" dur="500" fill="hold"/>
                                        <p:tgtEl>
                                          <p:spTgt spid="142"/>
                                        </p:tgtEl>
                                        <p:attrNameLst>
                                          <p:attrName>ppt_w</p:attrName>
                                        </p:attrNameLst>
                                      </p:cBhvr>
                                      <p:tavLst>
                                        <p:tav tm="0">
                                          <p:val>
                                            <p:fltVal val="0"/>
                                          </p:val>
                                        </p:tav>
                                        <p:tav tm="100000">
                                          <p:val>
                                            <p:strVal val="#ppt_w"/>
                                          </p:val>
                                        </p:tav>
                                      </p:tavLst>
                                    </p:anim>
                                    <p:anim calcmode="lin" valueType="num">
                                      <p:cBhvr>
                                        <p:cTn id="32" dur="500" fill="hold"/>
                                        <p:tgtEl>
                                          <p:spTgt spid="142"/>
                                        </p:tgtEl>
                                        <p:attrNameLst>
                                          <p:attrName>ppt_h</p:attrName>
                                        </p:attrNameLst>
                                      </p:cBhvr>
                                      <p:tavLst>
                                        <p:tav tm="0">
                                          <p:val>
                                            <p:strVal val="#ppt_h"/>
                                          </p:val>
                                        </p:tav>
                                        <p:tav tm="100000">
                                          <p:val>
                                            <p:strVal val="#ppt_h"/>
                                          </p:val>
                                        </p:tav>
                                      </p:tavLst>
                                    </p:anim>
                                  </p:childTnLst>
                                </p:cTn>
                              </p:par>
                            </p:childTnLst>
                          </p:cTn>
                        </p:par>
                        <p:par>
                          <p:cTn id="33" fill="hold">
                            <p:stCondLst>
                              <p:cond delay="500"/>
                            </p:stCondLst>
                            <p:childTnLst>
                              <p:par>
                                <p:cTn id="34" presetID="17" presetClass="entr" presetSubtype="8" fill="hold" grpId="0" nodeType="afterEffect">
                                  <p:stCondLst>
                                    <p:cond delay="0"/>
                                  </p:stCondLst>
                                  <p:childTnLst>
                                    <p:set>
                                      <p:cBhvr>
                                        <p:cTn id="35" dur="1" fill="hold">
                                          <p:stCondLst>
                                            <p:cond delay="0"/>
                                          </p:stCondLst>
                                        </p:cTn>
                                        <p:tgtEl>
                                          <p:spTgt spid="143"/>
                                        </p:tgtEl>
                                        <p:attrNameLst>
                                          <p:attrName>style.visibility</p:attrName>
                                        </p:attrNameLst>
                                      </p:cBhvr>
                                      <p:to>
                                        <p:strVal val="visible"/>
                                      </p:to>
                                    </p:set>
                                    <p:anim calcmode="lin" valueType="num">
                                      <p:cBhvr>
                                        <p:cTn id="36" dur="500" fill="hold"/>
                                        <p:tgtEl>
                                          <p:spTgt spid="143"/>
                                        </p:tgtEl>
                                        <p:attrNameLst>
                                          <p:attrName>ppt_x</p:attrName>
                                        </p:attrNameLst>
                                      </p:cBhvr>
                                      <p:tavLst>
                                        <p:tav tm="0">
                                          <p:val>
                                            <p:strVal val="#ppt_x-#ppt_w/2"/>
                                          </p:val>
                                        </p:tav>
                                        <p:tav tm="100000">
                                          <p:val>
                                            <p:strVal val="#ppt_x"/>
                                          </p:val>
                                        </p:tav>
                                      </p:tavLst>
                                    </p:anim>
                                    <p:anim calcmode="lin" valueType="num">
                                      <p:cBhvr>
                                        <p:cTn id="37" dur="500" fill="hold"/>
                                        <p:tgtEl>
                                          <p:spTgt spid="143"/>
                                        </p:tgtEl>
                                        <p:attrNameLst>
                                          <p:attrName>ppt_y</p:attrName>
                                        </p:attrNameLst>
                                      </p:cBhvr>
                                      <p:tavLst>
                                        <p:tav tm="0">
                                          <p:val>
                                            <p:strVal val="#ppt_y"/>
                                          </p:val>
                                        </p:tav>
                                        <p:tav tm="100000">
                                          <p:val>
                                            <p:strVal val="#ppt_y"/>
                                          </p:val>
                                        </p:tav>
                                      </p:tavLst>
                                    </p:anim>
                                    <p:anim calcmode="lin" valueType="num">
                                      <p:cBhvr>
                                        <p:cTn id="38" dur="500" fill="hold"/>
                                        <p:tgtEl>
                                          <p:spTgt spid="143"/>
                                        </p:tgtEl>
                                        <p:attrNameLst>
                                          <p:attrName>ppt_w</p:attrName>
                                        </p:attrNameLst>
                                      </p:cBhvr>
                                      <p:tavLst>
                                        <p:tav tm="0">
                                          <p:val>
                                            <p:fltVal val="0"/>
                                          </p:val>
                                        </p:tav>
                                        <p:tav tm="100000">
                                          <p:val>
                                            <p:strVal val="#ppt_w"/>
                                          </p:val>
                                        </p:tav>
                                      </p:tavLst>
                                    </p:anim>
                                    <p:anim calcmode="lin" valueType="num">
                                      <p:cBhvr>
                                        <p:cTn id="39" dur="500" fill="hold"/>
                                        <p:tgtEl>
                                          <p:spTgt spid="143"/>
                                        </p:tgtEl>
                                        <p:attrNameLst>
                                          <p:attrName>ppt_h</p:attrName>
                                        </p:attrNameLst>
                                      </p:cBhvr>
                                      <p:tavLst>
                                        <p:tav tm="0">
                                          <p:val>
                                            <p:strVal val="#ppt_h"/>
                                          </p:val>
                                        </p:tav>
                                        <p:tav tm="100000">
                                          <p:val>
                                            <p:strVal val="#ppt_h"/>
                                          </p:val>
                                        </p:tav>
                                      </p:tavLst>
                                    </p:anim>
                                  </p:childTnLst>
                                </p:cTn>
                              </p:par>
                            </p:childTnLst>
                          </p:cTn>
                        </p:par>
                        <p:par>
                          <p:cTn id="40" fill="hold">
                            <p:stCondLst>
                              <p:cond delay="1000"/>
                            </p:stCondLst>
                            <p:childTnLst>
                              <p:par>
                                <p:cTn id="41" presetID="17" presetClass="entr" presetSubtype="8" fill="hold" grpId="0" nodeType="afterEffect">
                                  <p:stCondLst>
                                    <p:cond delay="0"/>
                                  </p:stCondLst>
                                  <p:childTnLst>
                                    <p:set>
                                      <p:cBhvr>
                                        <p:cTn id="42" dur="1" fill="hold">
                                          <p:stCondLst>
                                            <p:cond delay="0"/>
                                          </p:stCondLst>
                                        </p:cTn>
                                        <p:tgtEl>
                                          <p:spTgt spid="144"/>
                                        </p:tgtEl>
                                        <p:attrNameLst>
                                          <p:attrName>style.visibility</p:attrName>
                                        </p:attrNameLst>
                                      </p:cBhvr>
                                      <p:to>
                                        <p:strVal val="visible"/>
                                      </p:to>
                                    </p:set>
                                    <p:anim calcmode="lin" valueType="num">
                                      <p:cBhvr>
                                        <p:cTn id="43" dur="500" fill="hold"/>
                                        <p:tgtEl>
                                          <p:spTgt spid="144"/>
                                        </p:tgtEl>
                                        <p:attrNameLst>
                                          <p:attrName>ppt_x</p:attrName>
                                        </p:attrNameLst>
                                      </p:cBhvr>
                                      <p:tavLst>
                                        <p:tav tm="0">
                                          <p:val>
                                            <p:strVal val="#ppt_x-#ppt_w/2"/>
                                          </p:val>
                                        </p:tav>
                                        <p:tav tm="100000">
                                          <p:val>
                                            <p:strVal val="#ppt_x"/>
                                          </p:val>
                                        </p:tav>
                                      </p:tavLst>
                                    </p:anim>
                                    <p:anim calcmode="lin" valueType="num">
                                      <p:cBhvr>
                                        <p:cTn id="44" dur="500" fill="hold"/>
                                        <p:tgtEl>
                                          <p:spTgt spid="144"/>
                                        </p:tgtEl>
                                        <p:attrNameLst>
                                          <p:attrName>ppt_y</p:attrName>
                                        </p:attrNameLst>
                                      </p:cBhvr>
                                      <p:tavLst>
                                        <p:tav tm="0">
                                          <p:val>
                                            <p:strVal val="#ppt_y"/>
                                          </p:val>
                                        </p:tav>
                                        <p:tav tm="100000">
                                          <p:val>
                                            <p:strVal val="#ppt_y"/>
                                          </p:val>
                                        </p:tav>
                                      </p:tavLst>
                                    </p:anim>
                                    <p:anim calcmode="lin" valueType="num">
                                      <p:cBhvr>
                                        <p:cTn id="45" dur="500" fill="hold"/>
                                        <p:tgtEl>
                                          <p:spTgt spid="144"/>
                                        </p:tgtEl>
                                        <p:attrNameLst>
                                          <p:attrName>ppt_w</p:attrName>
                                        </p:attrNameLst>
                                      </p:cBhvr>
                                      <p:tavLst>
                                        <p:tav tm="0">
                                          <p:val>
                                            <p:fltVal val="0"/>
                                          </p:val>
                                        </p:tav>
                                        <p:tav tm="100000">
                                          <p:val>
                                            <p:strVal val="#ppt_w"/>
                                          </p:val>
                                        </p:tav>
                                      </p:tavLst>
                                    </p:anim>
                                    <p:anim calcmode="lin" valueType="num">
                                      <p:cBhvr>
                                        <p:cTn id="46" dur="500" fill="hold"/>
                                        <p:tgtEl>
                                          <p:spTgt spid="144"/>
                                        </p:tgtEl>
                                        <p:attrNameLst>
                                          <p:attrName>ppt_h</p:attrName>
                                        </p:attrNameLst>
                                      </p:cBhvr>
                                      <p:tavLst>
                                        <p:tav tm="0">
                                          <p:val>
                                            <p:strVal val="#ppt_h"/>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17" presetClass="entr" presetSubtype="8" fill="hold" grpId="0" nodeType="clickEffect">
                                  <p:stCondLst>
                                    <p:cond delay="0"/>
                                  </p:stCondLst>
                                  <p:childTnLst>
                                    <p:set>
                                      <p:cBhvr>
                                        <p:cTn id="50" dur="1" fill="hold">
                                          <p:stCondLst>
                                            <p:cond delay="0"/>
                                          </p:stCondLst>
                                        </p:cTn>
                                        <p:tgtEl>
                                          <p:spTgt spid="145"/>
                                        </p:tgtEl>
                                        <p:attrNameLst>
                                          <p:attrName>style.visibility</p:attrName>
                                        </p:attrNameLst>
                                      </p:cBhvr>
                                      <p:to>
                                        <p:strVal val="visible"/>
                                      </p:to>
                                    </p:set>
                                    <p:anim calcmode="lin" valueType="num">
                                      <p:cBhvr>
                                        <p:cTn id="51" dur="500" fill="hold"/>
                                        <p:tgtEl>
                                          <p:spTgt spid="145"/>
                                        </p:tgtEl>
                                        <p:attrNameLst>
                                          <p:attrName>ppt_x</p:attrName>
                                        </p:attrNameLst>
                                      </p:cBhvr>
                                      <p:tavLst>
                                        <p:tav tm="0">
                                          <p:val>
                                            <p:strVal val="#ppt_x-#ppt_w/2"/>
                                          </p:val>
                                        </p:tav>
                                        <p:tav tm="100000">
                                          <p:val>
                                            <p:strVal val="#ppt_x"/>
                                          </p:val>
                                        </p:tav>
                                      </p:tavLst>
                                    </p:anim>
                                    <p:anim calcmode="lin" valueType="num">
                                      <p:cBhvr>
                                        <p:cTn id="52" dur="500" fill="hold"/>
                                        <p:tgtEl>
                                          <p:spTgt spid="145"/>
                                        </p:tgtEl>
                                        <p:attrNameLst>
                                          <p:attrName>ppt_y</p:attrName>
                                        </p:attrNameLst>
                                      </p:cBhvr>
                                      <p:tavLst>
                                        <p:tav tm="0">
                                          <p:val>
                                            <p:strVal val="#ppt_y"/>
                                          </p:val>
                                        </p:tav>
                                        <p:tav tm="100000">
                                          <p:val>
                                            <p:strVal val="#ppt_y"/>
                                          </p:val>
                                        </p:tav>
                                      </p:tavLst>
                                    </p:anim>
                                    <p:anim calcmode="lin" valueType="num">
                                      <p:cBhvr>
                                        <p:cTn id="53" dur="500" fill="hold"/>
                                        <p:tgtEl>
                                          <p:spTgt spid="145"/>
                                        </p:tgtEl>
                                        <p:attrNameLst>
                                          <p:attrName>ppt_w</p:attrName>
                                        </p:attrNameLst>
                                      </p:cBhvr>
                                      <p:tavLst>
                                        <p:tav tm="0">
                                          <p:val>
                                            <p:fltVal val="0"/>
                                          </p:val>
                                        </p:tav>
                                        <p:tav tm="100000">
                                          <p:val>
                                            <p:strVal val="#ppt_w"/>
                                          </p:val>
                                        </p:tav>
                                      </p:tavLst>
                                    </p:anim>
                                    <p:anim calcmode="lin" valueType="num">
                                      <p:cBhvr>
                                        <p:cTn id="54" dur="500" fill="hold"/>
                                        <p:tgtEl>
                                          <p:spTgt spid="145"/>
                                        </p:tgtEl>
                                        <p:attrNameLst>
                                          <p:attrName>ppt_h</p:attrName>
                                        </p:attrNameLst>
                                      </p:cBhvr>
                                      <p:tavLst>
                                        <p:tav tm="0">
                                          <p:val>
                                            <p:strVal val="#ppt_h"/>
                                          </p:val>
                                        </p:tav>
                                        <p:tav tm="100000">
                                          <p:val>
                                            <p:strVal val="#ppt_h"/>
                                          </p:val>
                                        </p:tav>
                                      </p:tavLst>
                                    </p:anim>
                                  </p:childTnLst>
                                </p:cTn>
                              </p:par>
                            </p:childTnLst>
                          </p:cTn>
                        </p:par>
                        <p:par>
                          <p:cTn id="55" fill="hold">
                            <p:stCondLst>
                              <p:cond delay="500"/>
                            </p:stCondLst>
                            <p:childTnLst>
                              <p:par>
                                <p:cTn id="56" presetID="17" presetClass="entr" presetSubtype="8" fill="hold" grpId="0" nodeType="afterEffect">
                                  <p:stCondLst>
                                    <p:cond delay="0"/>
                                  </p:stCondLst>
                                  <p:childTnLst>
                                    <p:set>
                                      <p:cBhvr>
                                        <p:cTn id="57" dur="1" fill="hold">
                                          <p:stCondLst>
                                            <p:cond delay="0"/>
                                          </p:stCondLst>
                                        </p:cTn>
                                        <p:tgtEl>
                                          <p:spTgt spid="146"/>
                                        </p:tgtEl>
                                        <p:attrNameLst>
                                          <p:attrName>style.visibility</p:attrName>
                                        </p:attrNameLst>
                                      </p:cBhvr>
                                      <p:to>
                                        <p:strVal val="visible"/>
                                      </p:to>
                                    </p:set>
                                    <p:anim calcmode="lin" valueType="num">
                                      <p:cBhvr>
                                        <p:cTn id="58" dur="500" fill="hold"/>
                                        <p:tgtEl>
                                          <p:spTgt spid="146"/>
                                        </p:tgtEl>
                                        <p:attrNameLst>
                                          <p:attrName>ppt_x</p:attrName>
                                        </p:attrNameLst>
                                      </p:cBhvr>
                                      <p:tavLst>
                                        <p:tav tm="0">
                                          <p:val>
                                            <p:strVal val="#ppt_x-#ppt_w/2"/>
                                          </p:val>
                                        </p:tav>
                                        <p:tav tm="100000">
                                          <p:val>
                                            <p:strVal val="#ppt_x"/>
                                          </p:val>
                                        </p:tav>
                                      </p:tavLst>
                                    </p:anim>
                                    <p:anim calcmode="lin" valueType="num">
                                      <p:cBhvr>
                                        <p:cTn id="59" dur="500" fill="hold"/>
                                        <p:tgtEl>
                                          <p:spTgt spid="146"/>
                                        </p:tgtEl>
                                        <p:attrNameLst>
                                          <p:attrName>ppt_y</p:attrName>
                                        </p:attrNameLst>
                                      </p:cBhvr>
                                      <p:tavLst>
                                        <p:tav tm="0">
                                          <p:val>
                                            <p:strVal val="#ppt_y"/>
                                          </p:val>
                                        </p:tav>
                                        <p:tav tm="100000">
                                          <p:val>
                                            <p:strVal val="#ppt_y"/>
                                          </p:val>
                                        </p:tav>
                                      </p:tavLst>
                                    </p:anim>
                                    <p:anim calcmode="lin" valueType="num">
                                      <p:cBhvr>
                                        <p:cTn id="60" dur="500" fill="hold"/>
                                        <p:tgtEl>
                                          <p:spTgt spid="146"/>
                                        </p:tgtEl>
                                        <p:attrNameLst>
                                          <p:attrName>ppt_w</p:attrName>
                                        </p:attrNameLst>
                                      </p:cBhvr>
                                      <p:tavLst>
                                        <p:tav tm="0">
                                          <p:val>
                                            <p:fltVal val="0"/>
                                          </p:val>
                                        </p:tav>
                                        <p:tav tm="100000">
                                          <p:val>
                                            <p:strVal val="#ppt_w"/>
                                          </p:val>
                                        </p:tav>
                                      </p:tavLst>
                                    </p:anim>
                                    <p:anim calcmode="lin" valueType="num">
                                      <p:cBhvr>
                                        <p:cTn id="61" dur="500" fill="hold"/>
                                        <p:tgtEl>
                                          <p:spTgt spid="146"/>
                                        </p:tgtEl>
                                        <p:attrNameLst>
                                          <p:attrName>ppt_h</p:attrName>
                                        </p:attrNameLst>
                                      </p:cBhvr>
                                      <p:tavLst>
                                        <p:tav tm="0">
                                          <p:val>
                                            <p:strVal val="#ppt_h"/>
                                          </p:val>
                                        </p:tav>
                                        <p:tav tm="100000">
                                          <p:val>
                                            <p:strVal val="#ppt_h"/>
                                          </p:val>
                                        </p:tav>
                                      </p:tavLst>
                                    </p:anim>
                                  </p:childTnLst>
                                </p:cTn>
                              </p:par>
                            </p:childTnLst>
                          </p:cTn>
                        </p:par>
                        <p:par>
                          <p:cTn id="62" fill="hold">
                            <p:stCondLst>
                              <p:cond delay="1000"/>
                            </p:stCondLst>
                            <p:childTnLst>
                              <p:par>
                                <p:cTn id="63" presetID="17" presetClass="entr" presetSubtype="8" fill="hold" grpId="0" nodeType="afterEffect">
                                  <p:stCondLst>
                                    <p:cond delay="0"/>
                                  </p:stCondLst>
                                  <p:childTnLst>
                                    <p:set>
                                      <p:cBhvr>
                                        <p:cTn id="64" dur="1" fill="hold">
                                          <p:stCondLst>
                                            <p:cond delay="0"/>
                                          </p:stCondLst>
                                        </p:cTn>
                                        <p:tgtEl>
                                          <p:spTgt spid="147"/>
                                        </p:tgtEl>
                                        <p:attrNameLst>
                                          <p:attrName>style.visibility</p:attrName>
                                        </p:attrNameLst>
                                      </p:cBhvr>
                                      <p:to>
                                        <p:strVal val="visible"/>
                                      </p:to>
                                    </p:set>
                                    <p:anim calcmode="lin" valueType="num">
                                      <p:cBhvr>
                                        <p:cTn id="65" dur="500" fill="hold"/>
                                        <p:tgtEl>
                                          <p:spTgt spid="147"/>
                                        </p:tgtEl>
                                        <p:attrNameLst>
                                          <p:attrName>ppt_x</p:attrName>
                                        </p:attrNameLst>
                                      </p:cBhvr>
                                      <p:tavLst>
                                        <p:tav tm="0">
                                          <p:val>
                                            <p:strVal val="#ppt_x-#ppt_w/2"/>
                                          </p:val>
                                        </p:tav>
                                        <p:tav tm="100000">
                                          <p:val>
                                            <p:strVal val="#ppt_x"/>
                                          </p:val>
                                        </p:tav>
                                      </p:tavLst>
                                    </p:anim>
                                    <p:anim calcmode="lin" valueType="num">
                                      <p:cBhvr>
                                        <p:cTn id="66" dur="500" fill="hold"/>
                                        <p:tgtEl>
                                          <p:spTgt spid="147"/>
                                        </p:tgtEl>
                                        <p:attrNameLst>
                                          <p:attrName>ppt_y</p:attrName>
                                        </p:attrNameLst>
                                      </p:cBhvr>
                                      <p:tavLst>
                                        <p:tav tm="0">
                                          <p:val>
                                            <p:strVal val="#ppt_y"/>
                                          </p:val>
                                        </p:tav>
                                        <p:tav tm="100000">
                                          <p:val>
                                            <p:strVal val="#ppt_y"/>
                                          </p:val>
                                        </p:tav>
                                      </p:tavLst>
                                    </p:anim>
                                    <p:anim calcmode="lin" valueType="num">
                                      <p:cBhvr>
                                        <p:cTn id="67" dur="500" fill="hold"/>
                                        <p:tgtEl>
                                          <p:spTgt spid="147"/>
                                        </p:tgtEl>
                                        <p:attrNameLst>
                                          <p:attrName>ppt_w</p:attrName>
                                        </p:attrNameLst>
                                      </p:cBhvr>
                                      <p:tavLst>
                                        <p:tav tm="0">
                                          <p:val>
                                            <p:fltVal val="0"/>
                                          </p:val>
                                        </p:tav>
                                        <p:tav tm="100000">
                                          <p:val>
                                            <p:strVal val="#ppt_w"/>
                                          </p:val>
                                        </p:tav>
                                      </p:tavLst>
                                    </p:anim>
                                    <p:anim calcmode="lin" valueType="num">
                                      <p:cBhvr>
                                        <p:cTn id="68" dur="500" fill="hold"/>
                                        <p:tgtEl>
                                          <p:spTgt spid="147"/>
                                        </p:tgtEl>
                                        <p:attrNameLst>
                                          <p:attrName>ppt_h</p:attrName>
                                        </p:attrNameLst>
                                      </p:cBhvr>
                                      <p:tavLst>
                                        <p:tav tm="0">
                                          <p:val>
                                            <p:strVal val="#ppt_h"/>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presetID="17" presetClass="entr" presetSubtype="8" fill="hold" grpId="0" nodeType="clickEffect">
                                  <p:stCondLst>
                                    <p:cond delay="0"/>
                                  </p:stCondLst>
                                  <p:childTnLst>
                                    <p:set>
                                      <p:cBhvr>
                                        <p:cTn id="72" dur="1" fill="hold">
                                          <p:stCondLst>
                                            <p:cond delay="0"/>
                                          </p:stCondLst>
                                        </p:cTn>
                                        <p:tgtEl>
                                          <p:spTgt spid="148"/>
                                        </p:tgtEl>
                                        <p:attrNameLst>
                                          <p:attrName>style.visibility</p:attrName>
                                        </p:attrNameLst>
                                      </p:cBhvr>
                                      <p:to>
                                        <p:strVal val="visible"/>
                                      </p:to>
                                    </p:set>
                                    <p:anim calcmode="lin" valueType="num">
                                      <p:cBhvr>
                                        <p:cTn id="73" dur="500" fill="hold"/>
                                        <p:tgtEl>
                                          <p:spTgt spid="148"/>
                                        </p:tgtEl>
                                        <p:attrNameLst>
                                          <p:attrName>ppt_x</p:attrName>
                                        </p:attrNameLst>
                                      </p:cBhvr>
                                      <p:tavLst>
                                        <p:tav tm="0">
                                          <p:val>
                                            <p:strVal val="#ppt_x-#ppt_w/2"/>
                                          </p:val>
                                        </p:tav>
                                        <p:tav tm="100000">
                                          <p:val>
                                            <p:strVal val="#ppt_x"/>
                                          </p:val>
                                        </p:tav>
                                      </p:tavLst>
                                    </p:anim>
                                    <p:anim calcmode="lin" valueType="num">
                                      <p:cBhvr>
                                        <p:cTn id="74" dur="500" fill="hold"/>
                                        <p:tgtEl>
                                          <p:spTgt spid="148"/>
                                        </p:tgtEl>
                                        <p:attrNameLst>
                                          <p:attrName>ppt_y</p:attrName>
                                        </p:attrNameLst>
                                      </p:cBhvr>
                                      <p:tavLst>
                                        <p:tav tm="0">
                                          <p:val>
                                            <p:strVal val="#ppt_y"/>
                                          </p:val>
                                        </p:tav>
                                        <p:tav tm="100000">
                                          <p:val>
                                            <p:strVal val="#ppt_y"/>
                                          </p:val>
                                        </p:tav>
                                      </p:tavLst>
                                    </p:anim>
                                    <p:anim calcmode="lin" valueType="num">
                                      <p:cBhvr>
                                        <p:cTn id="75" dur="500" fill="hold"/>
                                        <p:tgtEl>
                                          <p:spTgt spid="148"/>
                                        </p:tgtEl>
                                        <p:attrNameLst>
                                          <p:attrName>ppt_w</p:attrName>
                                        </p:attrNameLst>
                                      </p:cBhvr>
                                      <p:tavLst>
                                        <p:tav tm="0">
                                          <p:val>
                                            <p:fltVal val="0"/>
                                          </p:val>
                                        </p:tav>
                                        <p:tav tm="100000">
                                          <p:val>
                                            <p:strVal val="#ppt_w"/>
                                          </p:val>
                                        </p:tav>
                                      </p:tavLst>
                                    </p:anim>
                                    <p:anim calcmode="lin" valueType="num">
                                      <p:cBhvr>
                                        <p:cTn id="76" dur="500" fill="hold"/>
                                        <p:tgtEl>
                                          <p:spTgt spid="148"/>
                                        </p:tgtEl>
                                        <p:attrNameLst>
                                          <p:attrName>ppt_h</p:attrName>
                                        </p:attrNameLst>
                                      </p:cBhvr>
                                      <p:tavLst>
                                        <p:tav tm="0">
                                          <p:val>
                                            <p:strVal val="#ppt_h"/>
                                          </p:val>
                                        </p:tav>
                                        <p:tav tm="100000">
                                          <p:val>
                                            <p:strVal val="#ppt_h"/>
                                          </p:val>
                                        </p:tav>
                                      </p:tavLst>
                                    </p:anim>
                                  </p:childTnLst>
                                </p:cTn>
                              </p:par>
                            </p:childTnLst>
                          </p:cTn>
                        </p:par>
                        <p:par>
                          <p:cTn id="77" fill="hold">
                            <p:stCondLst>
                              <p:cond delay="500"/>
                            </p:stCondLst>
                            <p:childTnLst>
                              <p:par>
                                <p:cTn id="78" presetID="17" presetClass="entr" presetSubtype="8" fill="hold" grpId="0" nodeType="afterEffect">
                                  <p:stCondLst>
                                    <p:cond delay="0"/>
                                  </p:stCondLst>
                                  <p:childTnLst>
                                    <p:set>
                                      <p:cBhvr>
                                        <p:cTn id="79" dur="1" fill="hold">
                                          <p:stCondLst>
                                            <p:cond delay="0"/>
                                          </p:stCondLst>
                                        </p:cTn>
                                        <p:tgtEl>
                                          <p:spTgt spid="149"/>
                                        </p:tgtEl>
                                        <p:attrNameLst>
                                          <p:attrName>style.visibility</p:attrName>
                                        </p:attrNameLst>
                                      </p:cBhvr>
                                      <p:to>
                                        <p:strVal val="visible"/>
                                      </p:to>
                                    </p:set>
                                    <p:anim calcmode="lin" valueType="num">
                                      <p:cBhvr>
                                        <p:cTn id="80" dur="500" fill="hold"/>
                                        <p:tgtEl>
                                          <p:spTgt spid="149"/>
                                        </p:tgtEl>
                                        <p:attrNameLst>
                                          <p:attrName>ppt_x</p:attrName>
                                        </p:attrNameLst>
                                      </p:cBhvr>
                                      <p:tavLst>
                                        <p:tav tm="0">
                                          <p:val>
                                            <p:strVal val="#ppt_x-#ppt_w/2"/>
                                          </p:val>
                                        </p:tav>
                                        <p:tav tm="100000">
                                          <p:val>
                                            <p:strVal val="#ppt_x"/>
                                          </p:val>
                                        </p:tav>
                                      </p:tavLst>
                                    </p:anim>
                                    <p:anim calcmode="lin" valueType="num">
                                      <p:cBhvr>
                                        <p:cTn id="81" dur="500" fill="hold"/>
                                        <p:tgtEl>
                                          <p:spTgt spid="149"/>
                                        </p:tgtEl>
                                        <p:attrNameLst>
                                          <p:attrName>ppt_y</p:attrName>
                                        </p:attrNameLst>
                                      </p:cBhvr>
                                      <p:tavLst>
                                        <p:tav tm="0">
                                          <p:val>
                                            <p:strVal val="#ppt_y"/>
                                          </p:val>
                                        </p:tav>
                                        <p:tav tm="100000">
                                          <p:val>
                                            <p:strVal val="#ppt_y"/>
                                          </p:val>
                                        </p:tav>
                                      </p:tavLst>
                                    </p:anim>
                                    <p:anim calcmode="lin" valueType="num">
                                      <p:cBhvr>
                                        <p:cTn id="82" dur="500" fill="hold"/>
                                        <p:tgtEl>
                                          <p:spTgt spid="149"/>
                                        </p:tgtEl>
                                        <p:attrNameLst>
                                          <p:attrName>ppt_w</p:attrName>
                                        </p:attrNameLst>
                                      </p:cBhvr>
                                      <p:tavLst>
                                        <p:tav tm="0">
                                          <p:val>
                                            <p:fltVal val="0"/>
                                          </p:val>
                                        </p:tav>
                                        <p:tav tm="100000">
                                          <p:val>
                                            <p:strVal val="#ppt_w"/>
                                          </p:val>
                                        </p:tav>
                                      </p:tavLst>
                                    </p:anim>
                                    <p:anim calcmode="lin" valueType="num">
                                      <p:cBhvr>
                                        <p:cTn id="83" dur="500" fill="hold"/>
                                        <p:tgtEl>
                                          <p:spTgt spid="149"/>
                                        </p:tgtEl>
                                        <p:attrNameLst>
                                          <p:attrName>ppt_h</p:attrName>
                                        </p:attrNameLst>
                                      </p:cBhvr>
                                      <p:tavLst>
                                        <p:tav tm="0">
                                          <p:val>
                                            <p:strVal val="#ppt_h"/>
                                          </p:val>
                                        </p:tav>
                                        <p:tav tm="100000">
                                          <p:val>
                                            <p:strVal val="#ppt_h"/>
                                          </p:val>
                                        </p:tav>
                                      </p:tavLst>
                                    </p:anim>
                                  </p:childTnLst>
                                </p:cTn>
                              </p:par>
                            </p:childTnLst>
                          </p:cTn>
                        </p:par>
                        <p:par>
                          <p:cTn id="84" fill="hold">
                            <p:stCondLst>
                              <p:cond delay="1000"/>
                            </p:stCondLst>
                            <p:childTnLst>
                              <p:par>
                                <p:cTn id="85" presetID="17" presetClass="entr" presetSubtype="8" fill="hold" grpId="0" nodeType="afterEffect">
                                  <p:stCondLst>
                                    <p:cond delay="0"/>
                                  </p:stCondLst>
                                  <p:childTnLst>
                                    <p:set>
                                      <p:cBhvr>
                                        <p:cTn id="86" dur="1" fill="hold">
                                          <p:stCondLst>
                                            <p:cond delay="0"/>
                                          </p:stCondLst>
                                        </p:cTn>
                                        <p:tgtEl>
                                          <p:spTgt spid="150"/>
                                        </p:tgtEl>
                                        <p:attrNameLst>
                                          <p:attrName>style.visibility</p:attrName>
                                        </p:attrNameLst>
                                      </p:cBhvr>
                                      <p:to>
                                        <p:strVal val="visible"/>
                                      </p:to>
                                    </p:set>
                                    <p:anim calcmode="lin" valueType="num">
                                      <p:cBhvr>
                                        <p:cTn id="87" dur="500" fill="hold"/>
                                        <p:tgtEl>
                                          <p:spTgt spid="150"/>
                                        </p:tgtEl>
                                        <p:attrNameLst>
                                          <p:attrName>ppt_x</p:attrName>
                                        </p:attrNameLst>
                                      </p:cBhvr>
                                      <p:tavLst>
                                        <p:tav tm="0">
                                          <p:val>
                                            <p:strVal val="#ppt_x-#ppt_w/2"/>
                                          </p:val>
                                        </p:tav>
                                        <p:tav tm="100000">
                                          <p:val>
                                            <p:strVal val="#ppt_x"/>
                                          </p:val>
                                        </p:tav>
                                      </p:tavLst>
                                    </p:anim>
                                    <p:anim calcmode="lin" valueType="num">
                                      <p:cBhvr>
                                        <p:cTn id="88" dur="500" fill="hold"/>
                                        <p:tgtEl>
                                          <p:spTgt spid="150"/>
                                        </p:tgtEl>
                                        <p:attrNameLst>
                                          <p:attrName>ppt_y</p:attrName>
                                        </p:attrNameLst>
                                      </p:cBhvr>
                                      <p:tavLst>
                                        <p:tav tm="0">
                                          <p:val>
                                            <p:strVal val="#ppt_y"/>
                                          </p:val>
                                        </p:tav>
                                        <p:tav tm="100000">
                                          <p:val>
                                            <p:strVal val="#ppt_y"/>
                                          </p:val>
                                        </p:tav>
                                      </p:tavLst>
                                    </p:anim>
                                    <p:anim calcmode="lin" valueType="num">
                                      <p:cBhvr>
                                        <p:cTn id="89" dur="500" fill="hold"/>
                                        <p:tgtEl>
                                          <p:spTgt spid="150"/>
                                        </p:tgtEl>
                                        <p:attrNameLst>
                                          <p:attrName>ppt_w</p:attrName>
                                        </p:attrNameLst>
                                      </p:cBhvr>
                                      <p:tavLst>
                                        <p:tav tm="0">
                                          <p:val>
                                            <p:fltVal val="0"/>
                                          </p:val>
                                        </p:tav>
                                        <p:tav tm="100000">
                                          <p:val>
                                            <p:strVal val="#ppt_w"/>
                                          </p:val>
                                        </p:tav>
                                      </p:tavLst>
                                    </p:anim>
                                    <p:anim calcmode="lin" valueType="num">
                                      <p:cBhvr>
                                        <p:cTn id="90" dur="500" fill="hold"/>
                                        <p:tgtEl>
                                          <p:spTgt spid="150"/>
                                        </p:tgtEl>
                                        <p:attrNameLst>
                                          <p:attrName>ppt_h</p:attrName>
                                        </p:attrNameLst>
                                      </p:cBhvr>
                                      <p:tavLst>
                                        <p:tav tm="0">
                                          <p:val>
                                            <p:strVal val="#ppt_h"/>
                                          </p:val>
                                        </p:tav>
                                        <p:tav tm="100000">
                                          <p:val>
                                            <p:strVal val="#ppt_h"/>
                                          </p:val>
                                        </p:tav>
                                      </p:tavLst>
                                    </p:anim>
                                  </p:childTnLst>
                                </p:cTn>
                              </p:par>
                            </p:childTnLst>
                          </p:cTn>
                        </p:par>
                      </p:childTnLst>
                    </p:cTn>
                  </p:par>
                  <p:par>
                    <p:cTn id="91" fill="hold">
                      <p:stCondLst>
                        <p:cond delay="indefinite"/>
                      </p:stCondLst>
                      <p:childTnLst>
                        <p:par>
                          <p:cTn id="92" fill="hold">
                            <p:stCondLst>
                              <p:cond delay="0"/>
                            </p:stCondLst>
                            <p:childTnLst>
                              <p:par>
                                <p:cTn id="93" presetID="17" presetClass="entr" presetSubtype="8" fill="hold" grpId="0" nodeType="clickEffect">
                                  <p:stCondLst>
                                    <p:cond delay="0"/>
                                  </p:stCondLst>
                                  <p:childTnLst>
                                    <p:set>
                                      <p:cBhvr>
                                        <p:cTn id="94" dur="1" fill="hold">
                                          <p:stCondLst>
                                            <p:cond delay="0"/>
                                          </p:stCondLst>
                                        </p:cTn>
                                        <p:tgtEl>
                                          <p:spTgt spid="151"/>
                                        </p:tgtEl>
                                        <p:attrNameLst>
                                          <p:attrName>style.visibility</p:attrName>
                                        </p:attrNameLst>
                                      </p:cBhvr>
                                      <p:to>
                                        <p:strVal val="visible"/>
                                      </p:to>
                                    </p:set>
                                    <p:anim calcmode="lin" valueType="num">
                                      <p:cBhvr>
                                        <p:cTn id="95" dur="500" fill="hold"/>
                                        <p:tgtEl>
                                          <p:spTgt spid="151"/>
                                        </p:tgtEl>
                                        <p:attrNameLst>
                                          <p:attrName>ppt_x</p:attrName>
                                        </p:attrNameLst>
                                      </p:cBhvr>
                                      <p:tavLst>
                                        <p:tav tm="0">
                                          <p:val>
                                            <p:strVal val="#ppt_x-#ppt_w/2"/>
                                          </p:val>
                                        </p:tav>
                                        <p:tav tm="100000">
                                          <p:val>
                                            <p:strVal val="#ppt_x"/>
                                          </p:val>
                                        </p:tav>
                                      </p:tavLst>
                                    </p:anim>
                                    <p:anim calcmode="lin" valueType="num">
                                      <p:cBhvr>
                                        <p:cTn id="96" dur="500" fill="hold"/>
                                        <p:tgtEl>
                                          <p:spTgt spid="151"/>
                                        </p:tgtEl>
                                        <p:attrNameLst>
                                          <p:attrName>ppt_y</p:attrName>
                                        </p:attrNameLst>
                                      </p:cBhvr>
                                      <p:tavLst>
                                        <p:tav tm="0">
                                          <p:val>
                                            <p:strVal val="#ppt_y"/>
                                          </p:val>
                                        </p:tav>
                                        <p:tav tm="100000">
                                          <p:val>
                                            <p:strVal val="#ppt_y"/>
                                          </p:val>
                                        </p:tav>
                                      </p:tavLst>
                                    </p:anim>
                                    <p:anim calcmode="lin" valueType="num">
                                      <p:cBhvr>
                                        <p:cTn id="97" dur="500" fill="hold"/>
                                        <p:tgtEl>
                                          <p:spTgt spid="151"/>
                                        </p:tgtEl>
                                        <p:attrNameLst>
                                          <p:attrName>ppt_w</p:attrName>
                                        </p:attrNameLst>
                                      </p:cBhvr>
                                      <p:tavLst>
                                        <p:tav tm="0">
                                          <p:val>
                                            <p:fltVal val="0"/>
                                          </p:val>
                                        </p:tav>
                                        <p:tav tm="100000">
                                          <p:val>
                                            <p:strVal val="#ppt_w"/>
                                          </p:val>
                                        </p:tav>
                                      </p:tavLst>
                                    </p:anim>
                                    <p:anim calcmode="lin" valueType="num">
                                      <p:cBhvr>
                                        <p:cTn id="98" dur="500" fill="hold"/>
                                        <p:tgtEl>
                                          <p:spTgt spid="151"/>
                                        </p:tgtEl>
                                        <p:attrNameLst>
                                          <p:attrName>ppt_h</p:attrName>
                                        </p:attrNameLst>
                                      </p:cBhvr>
                                      <p:tavLst>
                                        <p:tav tm="0">
                                          <p:val>
                                            <p:strVal val="#ppt_h"/>
                                          </p:val>
                                        </p:tav>
                                        <p:tav tm="100000">
                                          <p:val>
                                            <p:strVal val="#ppt_h"/>
                                          </p:val>
                                        </p:tav>
                                      </p:tavLst>
                                    </p:anim>
                                  </p:childTnLst>
                                </p:cTn>
                              </p:par>
                            </p:childTnLst>
                          </p:cTn>
                        </p:par>
                        <p:par>
                          <p:cTn id="99" fill="hold">
                            <p:stCondLst>
                              <p:cond delay="500"/>
                            </p:stCondLst>
                            <p:childTnLst>
                              <p:par>
                                <p:cTn id="100" presetID="17" presetClass="entr" presetSubtype="8" fill="hold" grpId="0" nodeType="afterEffect">
                                  <p:stCondLst>
                                    <p:cond delay="0"/>
                                  </p:stCondLst>
                                  <p:childTnLst>
                                    <p:set>
                                      <p:cBhvr>
                                        <p:cTn id="101" dur="1" fill="hold">
                                          <p:stCondLst>
                                            <p:cond delay="0"/>
                                          </p:stCondLst>
                                        </p:cTn>
                                        <p:tgtEl>
                                          <p:spTgt spid="152"/>
                                        </p:tgtEl>
                                        <p:attrNameLst>
                                          <p:attrName>style.visibility</p:attrName>
                                        </p:attrNameLst>
                                      </p:cBhvr>
                                      <p:to>
                                        <p:strVal val="visible"/>
                                      </p:to>
                                    </p:set>
                                    <p:anim calcmode="lin" valueType="num">
                                      <p:cBhvr>
                                        <p:cTn id="102" dur="500" fill="hold"/>
                                        <p:tgtEl>
                                          <p:spTgt spid="152"/>
                                        </p:tgtEl>
                                        <p:attrNameLst>
                                          <p:attrName>ppt_x</p:attrName>
                                        </p:attrNameLst>
                                      </p:cBhvr>
                                      <p:tavLst>
                                        <p:tav tm="0">
                                          <p:val>
                                            <p:strVal val="#ppt_x-#ppt_w/2"/>
                                          </p:val>
                                        </p:tav>
                                        <p:tav tm="100000">
                                          <p:val>
                                            <p:strVal val="#ppt_x"/>
                                          </p:val>
                                        </p:tav>
                                      </p:tavLst>
                                    </p:anim>
                                    <p:anim calcmode="lin" valueType="num">
                                      <p:cBhvr>
                                        <p:cTn id="103" dur="500" fill="hold"/>
                                        <p:tgtEl>
                                          <p:spTgt spid="152"/>
                                        </p:tgtEl>
                                        <p:attrNameLst>
                                          <p:attrName>ppt_y</p:attrName>
                                        </p:attrNameLst>
                                      </p:cBhvr>
                                      <p:tavLst>
                                        <p:tav tm="0">
                                          <p:val>
                                            <p:strVal val="#ppt_y"/>
                                          </p:val>
                                        </p:tav>
                                        <p:tav tm="100000">
                                          <p:val>
                                            <p:strVal val="#ppt_y"/>
                                          </p:val>
                                        </p:tav>
                                      </p:tavLst>
                                    </p:anim>
                                    <p:anim calcmode="lin" valueType="num">
                                      <p:cBhvr>
                                        <p:cTn id="104" dur="500" fill="hold"/>
                                        <p:tgtEl>
                                          <p:spTgt spid="152"/>
                                        </p:tgtEl>
                                        <p:attrNameLst>
                                          <p:attrName>ppt_w</p:attrName>
                                        </p:attrNameLst>
                                      </p:cBhvr>
                                      <p:tavLst>
                                        <p:tav tm="0">
                                          <p:val>
                                            <p:fltVal val="0"/>
                                          </p:val>
                                        </p:tav>
                                        <p:tav tm="100000">
                                          <p:val>
                                            <p:strVal val="#ppt_w"/>
                                          </p:val>
                                        </p:tav>
                                      </p:tavLst>
                                    </p:anim>
                                    <p:anim calcmode="lin" valueType="num">
                                      <p:cBhvr>
                                        <p:cTn id="105" dur="500" fill="hold"/>
                                        <p:tgtEl>
                                          <p:spTgt spid="152"/>
                                        </p:tgtEl>
                                        <p:attrNameLst>
                                          <p:attrName>ppt_h</p:attrName>
                                        </p:attrNameLst>
                                      </p:cBhvr>
                                      <p:tavLst>
                                        <p:tav tm="0">
                                          <p:val>
                                            <p:strVal val="#ppt_h"/>
                                          </p:val>
                                        </p:tav>
                                        <p:tav tm="100000">
                                          <p:val>
                                            <p:strVal val="#ppt_h"/>
                                          </p:val>
                                        </p:tav>
                                      </p:tavLst>
                                    </p:anim>
                                  </p:childTnLst>
                                </p:cTn>
                              </p:par>
                            </p:childTnLst>
                          </p:cTn>
                        </p:par>
                        <p:par>
                          <p:cTn id="106" fill="hold">
                            <p:stCondLst>
                              <p:cond delay="1000"/>
                            </p:stCondLst>
                            <p:childTnLst>
                              <p:par>
                                <p:cTn id="107" presetID="17" presetClass="entr" presetSubtype="8" fill="hold" grpId="0" nodeType="afterEffect">
                                  <p:stCondLst>
                                    <p:cond delay="0"/>
                                  </p:stCondLst>
                                  <p:childTnLst>
                                    <p:set>
                                      <p:cBhvr>
                                        <p:cTn id="108" dur="1" fill="hold">
                                          <p:stCondLst>
                                            <p:cond delay="0"/>
                                          </p:stCondLst>
                                        </p:cTn>
                                        <p:tgtEl>
                                          <p:spTgt spid="153"/>
                                        </p:tgtEl>
                                        <p:attrNameLst>
                                          <p:attrName>style.visibility</p:attrName>
                                        </p:attrNameLst>
                                      </p:cBhvr>
                                      <p:to>
                                        <p:strVal val="visible"/>
                                      </p:to>
                                    </p:set>
                                    <p:anim calcmode="lin" valueType="num">
                                      <p:cBhvr>
                                        <p:cTn id="109" dur="500" fill="hold"/>
                                        <p:tgtEl>
                                          <p:spTgt spid="153"/>
                                        </p:tgtEl>
                                        <p:attrNameLst>
                                          <p:attrName>ppt_x</p:attrName>
                                        </p:attrNameLst>
                                      </p:cBhvr>
                                      <p:tavLst>
                                        <p:tav tm="0">
                                          <p:val>
                                            <p:strVal val="#ppt_x-#ppt_w/2"/>
                                          </p:val>
                                        </p:tav>
                                        <p:tav tm="100000">
                                          <p:val>
                                            <p:strVal val="#ppt_x"/>
                                          </p:val>
                                        </p:tav>
                                      </p:tavLst>
                                    </p:anim>
                                    <p:anim calcmode="lin" valueType="num">
                                      <p:cBhvr>
                                        <p:cTn id="110" dur="500" fill="hold"/>
                                        <p:tgtEl>
                                          <p:spTgt spid="153"/>
                                        </p:tgtEl>
                                        <p:attrNameLst>
                                          <p:attrName>ppt_y</p:attrName>
                                        </p:attrNameLst>
                                      </p:cBhvr>
                                      <p:tavLst>
                                        <p:tav tm="0">
                                          <p:val>
                                            <p:strVal val="#ppt_y"/>
                                          </p:val>
                                        </p:tav>
                                        <p:tav tm="100000">
                                          <p:val>
                                            <p:strVal val="#ppt_y"/>
                                          </p:val>
                                        </p:tav>
                                      </p:tavLst>
                                    </p:anim>
                                    <p:anim calcmode="lin" valueType="num">
                                      <p:cBhvr>
                                        <p:cTn id="111" dur="500" fill="hold"/>
                                        <p:tgtEl>
                                          <p:spTgt spid="153"/>
                                        </p:tgtEl>
                                        <p:attrNameLst>
                                          <p:attrName>ppt_w</p:attrName>
                                        </p:attrNameLst>
                                      </p:cBhvr>
                                      <p:tavLst>
                                        <p:tav tm="0">
                                          <p:val>
                                            <p:fltVal val="0"/>
                                          </p:val>
                                        </p:tav>
                                        <p:tav tm="100000">
                                          <p:val>
                                            <p:strVal val="#ppt_w"/>
                                          </p:val>
                                        </p:tav>
                                      </p:tavLst>
                                    </p:anim>
                                    <p:anim calcmode="lin" valueType="num">
                                      <p:cBhvr>
                                        <p:cTn id="112" dur="500" fill="hold"/>
                                        <p:tgtEl>
                                          <p:spTgt spid="153"/>
                                        </p:tgtEl>
                                        <p:attrNameLst>
                                          <p:attrName>ppt_h</p:attrName>
                                        </p:attrNameLst>
                                      </p:cBhvr>
                                      <p:tavLst>
                                        <p:tav tm="0">
                                          <p:val>
                                            <p:strVal val="#ppt_h"/>
                                          </p:val>
                                        </p:tav>
                                        <p:tav tm="100000">
                                          <p:val>
                                            <p:strVal val="#ppt_h"/>
                                          </p:val>
                                        </p:tav>
                                      </p:tavLst>
                                    </p:anim>
                                  </p:childTnLst>
                                </p:cTn>
                              </p:par>
                            </p:childTnLst>
                          </p:cTn>
                        </p:par>
                      </p:childTnLst>
                    </p:cTn>
                  </p:par>
                  <p:par>
                    <p:cTn id="113" fill="hold">
                      <p:stCondLst>
                        <p:cond delay="indefinite"/>
                      </p:stCondLst>
                      <p:childTnLst>
                        <p:par>
                          <p:cTn id="114" fill="hold">
                            <p:stCondLst>
                              <p:cond delay="0"/>
                            </p:stCondLst>
                            <p:childTnLst>
                              <p:par>
                                <p:cTn id="115" presetID="17" presetClass="entr" presetSubtype="8" fill="hold" grpId="0" nodeType="clickEffect">
                                  <p:stCondLst>
                                    <p:cond delay="0"/>
                                  </p:stCondLst>
                                  <p:childTnLst>
                                    <p:set>
                                      <p:cBhvr>
                                        <p:cTn id="116" dur="1" fill="hold">
                                          <p:stCondLst>
                                            <p:cond delay="0"/>
                                          </p:stCondLst>
                                        </p:cTn>
                                        <p:tgtEl>
                                          <p:spTgt spid="154"/>
                                        </p:tgtEl>
                                        <p:attrNameLst>
                                          <p:attrName>style.visibility</p:attrName>
                                        </p:attrNameLst>
                                      </p:cBhvr>
                                      <p:to>
                                        <p:strVal val="visible"/>
                                      </p:to>
                                    </p:set>
                                    <p:anim calcmode="lin" valueType="num">
                                      <p:cBhvr>
                                        <p:cTn id="117" dur="500" fill="hold"/>
                                        <p:tgtEl>
                                          <p:spTgt spid="154"/>
                                        </p:tgtEl>
                                        <p:attrNameLst>
                                          <p:attrName>ppt_x</p:attrName>
                                        </p:attrNameLst>
                                      </p:cBhvr>
                                      <p:tavLst>
                                        <p:tav tm="0">
                                          <p:val>
                                            <p:strVal val="#ppt_x-#ppt_w/2"/>
                                          </p:val>
                                        </p:tav>
                                        <p:tav tm="100000">
                                          <p:val>
                                            <p:strVal val="#ppt_x"/>
                                          </p:val>
                                        </p:tav>
                                      </p:tavLst>
                                    </p:anim>
                                    <p:anim calcmode="lin" valueType="num">
                                      <p:cBhvr>
                                        <p:cTn id="118" dur="500" fill="hold"/>
                                        <p:tgtEl>
                                          <p:spTgt spid="154"/>
                                        </p:tgtEl>
                                        <p:attrNameLst>
                                          <p:attrName>ppt_y</p:attrName>
                                        </p:attrNameLst>
                                      </p:cBhvr>
                                      <p:tavLst>
                                        <p:tav tm="0">
                                          <p:val>
                                            <p:strVal val="#ppt_y"/>
                                          </p:val>
                                        </p:tav>
                                        <p:tav tm="100000">
                                          <p:val>
                                            <p:strVal val="#ppt_y"/>
                                          </p:val>
                                        </p:tav>
                                      </p:tavLst>
                                    </p:anim>
                                    <p:anim calcmode="lin" valueType="num">
                                      <p:cBhvr>
                                        <p:cTn id="119" dur="500" fill="hold"/>
                                        <p:tgtEl>
                                          <p:spTgt spid="154"/>
                                        </p:tgtEl>
                                        <p:attrNameLst>
                                          <p:attrName>ppt_w</p:attrName>
                                        </p:attrNameLst>
                                      </p:cBhvr>
                                      <p:tavLst>
                                        <p:tav tm="0">
                                          <p:val>
                                            <p:fltVal val="0"/>
                                          </p:val>
                                        </p:tav>
                                        <p:tav tm="100000">
                                          <p:val>
                                            <p:strVal val="#ppt_w"/>
                                          </p:val>
                                        </p:tav>
                                      </p:tavLst>
                                    </p:anim>
                                    <p:anim calcmode="lin" valueType="num">
                                      <p:cBhvr>
                                        <p:cTn id="120" dur="500" fill="hold"/>
                                        <p:tgtEl>
                                          <p:spTgt spid="154"/>
                                        </p:tgtEl>
                                        <p:attrNameLst>
                                          <p:attrName>ppt_h</p:attrName>
                                        </p:attrNameLst>
                                      </p:cBhvr>
                                      <p:tavLst>
                                        <p:tav tm="0">
                                          <p:val>
                                            <p:strVal val="#ppt_h"/>
                                          </p:val>
                                        </p:tav>
                                        <p:tav tm="100000">
                                          <p:val>
                                            <p:strVal val="#ppt_h"/>
                                          </p:val>
                                        </p:tav>
                                      </p:tavLst>
                                    </p:anim>
                                  </p:childTnLst>
                                </p:cTn>
                              </p:par>
                            </p:childTnLst>
                          </p:cTn>
                        </p:par>
                        <p:par>
                          <p:cTn id="121" fill="hold">
                            <p:stCondLst>
                              <p:cond delay="500"/>
                            </p:stCondLst>
                            <p:childTnLst>
                              <p:par>
                                <p:cTn id="122" presetID="17" presetClass="entr" presetSubtype="8" fill="hold" grpId="0" nodeType="afterEffect">
                                  <p:stCondLst>
                                    <p:cond delay="0"/>
                                  </p:stCondLst>
                                  <p:childTnLst>
                                    <p:set>
                                      <p:cBhvr>
                                        <p:cTn id="123" dur="1" fill="hold">
                                          <p:stCondLst>
                                            <p:cond delay="0"/>
                                          </p:stCondLst>
                                        </p:cTn>
                                        <p:tgtEl>
                                          <p:spTgt spid="155"/>
                                        </p:tgtEl>
                                        <p:attrNameLst>
                                          <p:attrName>style.visibility</p:attrName>
                                        </p:attrNameLst>
                                      </p:cBhvr>
                                      <p:to>
                                        <p:strVal val="visible"/>
                                      </p:to>
                                    </p:set>
                                    <p:anim calcmode="lin" valueType="num">
                                      <p:cBhvr>
                                        <p:cTn id="124" dur="500" fill="hold"/>
                                        <p:tgtEl>
                                          <p:spTgt spid="155"/>
                                        </p:tgtEl>
                                        <p:attrNameLst>
                                          <p:attrName>ppt_x</p:attrName>
                                        </p:attrNameLst>
                                      </p:cBhvr>
                                      <p:tavLst>
                                        <p:tav tm="0">
                                          <p:val>
                                            <p:strVal val="#ppt_x-#ppt_w/2"/>
                                          </p:val>
                                        </p:tav>
                                        <p:tav tm="100000">
                                          <p:val>
                                            <p:strVal val="#ppt_x"/>
                                          </p:val>
                                        </p:tav>
                                      </p:tavLst>
                                    </p:anim>
                                    <p:anim calcmode="lin" valueType="num">
                                      <p:cBhvr>
                                        <p:cTn id="125" dur="500" fill="hold"/>
                                        <p:tgtEl>
                                          <p:spTgt spid="155"/>
                                        </p:tgtEl>
                                        <p:attrNameLst>
                                          <p:attrName>ppt_y</p:attrName>
                                        </p:attrNameLst>
                                      </p:cBhvr>
                                      <p:tavLst>
                                        <p:tav tm="0">
                                          <p:val>
                                            <p:strVal val="#ppt_y"/>
                                          </p:val>
                                        </p:tav>
                                        <p:tav tm="100000">
                                          <p:val>
                                            <p:strVal val="#ppt_y"/>
                                          </p:val>
                                        </p:tav>
                                      </p:tavLst>
                                    </p:anim>
                                    <p:anim calcmode="lin" valueType="num">
                                      <p:cBhvr>
                                        <p:cTn id="126" dur="500" fill="hold"/>
                                        <p:tgtEl>
                                          <p:spTgt spid="155"/>
                                        </p:tgtEl>
                                        <p:attrNameLst>
                                          <p:attrName>ppt_w</p:attrName>
                                        </p:attrNameLst>
                                      </p:cBhvr>
                                      <p:tavLst>
                                        <p:tav tm="0">
                                          <p:val>
                                            <p:fltVal val="0"/>
                                          </p:val>
                                        </p:tav>
                                        <p:tav tm="100000">
                                          <p:val>
                                            <p:strVal val="#ppt_w"/>
                                          </p:val>
                                        </p:tav>
                                      </p:tavLst>
                                    </p:anim>
                                    <p:anim calcmode="lin" valueType="num">
                                      <p:cBhvr>
                                        <p:cTn id="127" dur="500" fill="hold"/>
                                        <p:tgtEl>
                                          <p:spTgt spid="155"/>
                                        </p:tgtEl>
                                        <p:attrNameLst>
                                          <p:attrName>ppt_h</p:attrName>
                                        </p:attrNameLst>
                                      </p:cBhvr>
                                      <p:tavLst>
                                        <p:tav tm="0">
                                          <p:val>
                                            <p:strVal val="#ppt_h"/>
                                          </p:val>
                                        </p:tav>
                                        <p:tav tm="100000">
                                          <p:val>
                                            <p:strVal val="#ppt_h"/>
                                          </p:val>
                                        </p:tav>
                                      </p:tavLst>
                                    </p:anim>
                                  </p:childTnLst>
                                </p:cTn>
                              </p:par>
                            </p:childTnLst>
                          </p:cTn>
                        </p:par>
                        <p:par>
                          <p:cTn id="128" fill="hold">
                            <p:stCondLst>
                              <p:cond delay="1000"/>
                            </p:stCondLst>
                            <p:childTnLst>
                              <p:par>
                                <p:cTn id="129" presetID="17" presetClass="entr" presetSubtype="8" fill="hold" grpId="0" nodeType="afterEffect">
                                  <p:stCondLst>
                                    <p:cond delay="0"/>
                                  </p:stCondLst>
                                  <p:childTnLst>
                                    <p:set>
                                      <p:cBhvr>
                                        <p:cTn id="130" dur="1" fill="hold">
                                          <p:stCondLst>
                                            <p:cond delay="0"/>
                                          </p:stCondLst>
                                        </p:cTn>
                                        <p:tgtEl>
                                          <p:spTgt spid="156"/>
                                        </p:tgtEl>
                                        <p:attrNameLst>
                                          <p:attrName>style.visibility</p:attrName>
                                        </p:attrNameLst>
                                      </p:cBhvr>
                                      <p:to>
                                        <p:strVal val="visible"/>
                                      </p:to>
                                    </p:set>
                                    <p:anim calcmode="lin" valueType="num">
                                      <p:cBhvr>
                                        <p:cTn id="131" dur="500" fill="hold"/>
                                        <p:tgtEl>
                                          <p:spTgt spid="156"/>
                                        </p:tgtEl>
                                        <p:attrNameLst>
                                          <p:attrName>ppt_x</p:attrName>
                                        </p:attrNameLst>
                                      </p:cBhvr>
                                      <p:tavLst>
                                        <p:tav tm="0">
                                          <p:val>
                                            <p:strVal val="#ppt_x-#ppt_w/2"/>
                                          </p:val>
                                        </p:tav>
                                        <p:tav tm="100000">
                                          <p:val>
                                            <p:strVal val="#ppt_x"/>
                                          </p:val>
                                        </p:tav>
                                      </p:tavLst>
                                    </p:anim>
                                    <p:anim calcmode="lin" valueType="num">
                                      <p:cBhvr>
                                        <p:cTn id="132" dur="500" fill="hold"/>
                                        <p:tgtEl>
                                          <p:spTgt spid="156"/>
                                        </p:tgtEl>
                                        <p:attrNameLst>
                                          <p:attrName>ppt_y</p:attrName>
                                        </p:attrNameLst>
                                      </p:cBhvr>
                                      <p:tavLst>
                                        <p:tav tm="0">
                                          <p:val>
                                            <p:strVal val="#ppt_y"/>
                                          </p:val>
                                        </p:tav>
                                        <p:tav tm="100000">
                                          <p:val>
                                            <p:strVal val="#ppt_y"/>
                                          </p:val>
                                        </p:tav>
                                      </p:tavLst>
                                    </p:anim>
                                    <p:anim calcmode="lin" valueType="num">
                                      <p:cBhvr>
                                        <p:cTn id="133" dur="500" fill="hold"/>
                                        <p:tgtEl>
                                          <p:spTgt spid="156"/>
                                        </p:tgtEl>
                                        <p:attrNameLst>
                                          <p:attrName>ppt_w</p:attrName>
                                        </p:attrNameLst>
                                      </p:cBhvr>
                                      <p:tavLst>
                                        <p:tav tm="0">
                                          <p:val>
                                            <p:fltVal val="0"/>
                                          </p:val>
                                        </p:tav>
                                        <p:tav tm="100000">
                                          <p:val>
                                            <p:strVal val="#ppt_w"/>
                                          </p:val>
                                        </p:tav>
                                      </p:tavLst>
                                    </p:anim>
                                    <p:anim calcmode="lin" valueType="num">
                                      <p:cBhvr>
                                        <p:cTn id="134" dur="500" fill="hold"/>
                                        <p:tgtEl>
                                          <p:spTgt spid="156"/>
                                        </p:tgtEl>
                                        <p:attrNameLst>
                                          <p:attrName>ppt_h</p:attrName>
                                        </p:attrNameLst>
                                      </p:cBhvr>
                                      <p:tavLst>
                                        <p:tav tm="0">
                                          <p:val>
                                            <p:strVal val="#ppt_h"/>
                                          </p:val>
                                        </p:tav>
                                        <p:tav tm="100000">
                                          <p:val>
                                            <p:strVal val="#ppt_h"/>
                                          </p:val>
                                        </p:tav>
                                      </p:tavLst>
                                    </p:anim>
                                  </p:childTnLst>
                                </p:cTn>
                              </p:par>
                            </p:childTnLst>
                          </p:cTn>
                        </p:par>
                      </p:childTnLst>
                    </p:cTn>
                  </p:par>
                  <p:par>
                    <p:cTn id="135" fill="hold">
                      <p:stCondLst>
                        <p:cond delay="indefinite"/>
                      </p:stCondLst>
                      <p:childTnLst>
                        <p:par>
                          <p:cTn id="136" fill="hold">
                            <p:stCondLst>
                              <p:cond delay="0"/>
                            </p:stCondLst>
                            <p:childTnLst>
                              <p:par>
                                <p:cTn id="137" presetID="17" presetClass="entr" presetSubtype="8" fill="hold" grpId="0" nodeType="clickEffect">
                                  <p:stCondLst>
                                    <p:cond delay="0"/>
                                  </p:stCondLst>
                                  <p:childTnLst>
                                    <p:set>
                                      <p:cBhvr>
                                        <p:cTn id="138" dur="1" fill="hold">
                                          <p:stCondLst>
                                            <p:cond delay="0"/>
                                          </p:stCondLst>
                                        </p:cTn>
                                        <p:tgtEl>
                                          <p:spTgt spid="157"/>
                                        </p:tgtEl>
                                        <p:attrNameLst>
                                          <p:attrName>style.visibility</p:attrName>
                                        </p:attrNameLst>
                                      </p:cBhvr>
                                      <p:to>
                                        <p:strVal val="visible"/>
                                      </p:to>
                                    </p:set>
                                    <p:anim calcmode="lin" valueType="num">
                                      <p:cBhvr>
                                        <p:cTn id="139" dur="500" fill="hold"/>
                                        <p:tgtEl>
                                          <p:spTgt spid="157"/>
                                        </p:tgtEl>
                                        <p:attrNameLst>
                                          <p:attrName>ppt_x</p:attrName>
                                        </p:attrNameLst>
                                      </p:cBhvr>
                                      <p:tavLst>
                                        <p:tav tm="0">
                                          <p:val>
                                            <p:strVal val="#ppt_x-#ppt_w/2"/>
                                          </p:val>
                                        </p:tav>
                                        <p:tav tm="100000">
                                          <p:val>
                                            <p:strVal val="#ppt_x"/>
                                          </p:val>
                                        </p:tav>
                                      </p:tavLst>
                                    </p:anim>
                                    <p:anim calcmode="lin" valueType="num">
                                      <p:cBhvr>
                                        <p:cTn id="140" dur="500" fill="hold"/>
                                        <p:tgtEl>
                                          <p:spTgt spid="157"/>
                                        </p:tgtEl>
                                        <p:attrNameLst>
                                          <p:attrName>ppt_y</p:attrName>
                                        </p:attrNameLst>
                                      </p:cBhvr>
                                      <p:tavLst>
                                        <p:tav tm="0">
                                          <p:val>
                                            <p:strVal val="#ppt_y"/>
                                          </p:val>
                                        </p:tav>
                                        <p:tav tm="100000">
                                          <p:val>
                                            <p:strVal val="#ppt_y"/>
                                          </p:val>
                                        </p:tav>
                                      </p:tavLst>
                                    </p:anim>
                                    <p:anim calcmode="lin" valueType="num">
                                      <p:cBhvr>
                                        <p:cTn id="141" dur="500" fill="hold"/>
                                        <p:tgtEl>
                                          <p:spTgt spid="157"/>
                                        </p:tgtEl>
                                        <p:attrNameLst>
                                          <p:attrName>ppt_w</p:attrName>
                                        </p:attrNameLst>
                                      </p:cBhvr>
                                      <p:tavLst>
                                        <p:tav tm="0">
                                          <p:val>
                                            <p:fltVal val="0"/>
                                          </p:val>
                                        </p:tav>
                                        <p:tav tm="100000">
                                          <p:val>
                                            <p:strVal val="#ppt_w"/>
                                          </p:val>
                                        </p:tav>
                                      </p:tavLst>
                                    </p:anim>
                                    <p:anim calcmode="lin" valueType="num">
                                      <p:cBhvr>
                                        <p:cTn id="142" dur="500" fill="hold"/>
                                        <p:tgtEl>
                                          <p:spTgt spid="157"/>
                                        </p:tgtEl>
                                        <p:attrNameLst>
                                          <p:attrName>ppt_h</p:attrName>
                                        </p:attrNameLst>
                                      </p:cBhvr>
                                      <p:tavLst>
                                        <p:tav tm="0">
                                          <p:val>
                                            <p:strVal val="#ppt_h"/>
                                          </p:val>
                                        </p:tav>
                                        <p:tav tm="100000">
                                          <p:val>
                                            <p:strVal val="#ppt_h"/>
                                          </p:val>
                                        </p:tav>
                                      </p:tavLst>
                                    </p:anim>
                                  </p:childTnLst>
                                </p:cTn>
                              </p:par>
                            </p:childTnLst>
                          </p:cTn>
                        </p:par>
                        <p:par>
                          <p:cTn id="143" fill="hold">
                            <p:stCondLst>
                              <p:cond delay="500"/>
                            </p:stCondLst>
                            <p:childTnLst>
                              <p:par>
                                <p:cTn id="144" presetID="17" presetClass="entr" presetSubtype="8" fill="hold" grpId="0" nodeType="afterEffect">
                                  <p:stCondLst>
                                    <p:cond delay="0"/>
                                  </p:stCondLst>
                                  <p:childTnLst>
                                    <p:set>
                                      <p:cBhvr>
                                        <p:cTn id="145" dur="1" fill="hold">
                                          <p:stCondLst>
                                            <p:cond delay="0"/>
                                          </p:stCondLst>
                                        </p:cTn>
                                        <p:tgtEl>
                                          <p:spTgt spid="158"/>
                                        </p:tgtEl>
                                        <p:attrNameLst>
                                          <p:attrName>style.visibility</p:attrName>
                                        </p:attrNameLst>
                                      </p:cBhvr>
                                      <p:to>
                                        <p:strVal val="visible"/>
                                      </p:to>
                                    </p:set>
                                    <p:anim calcmode="lin" valueType="num">
                                      <p:cBhvr>
                                        <p:cTn id="146" dur="500" fill="hold"/>
                                        <p:tgtEl>
                                          <p:spTgt spid="158"/>
                                        </p:tgtEl>
                                        <p:attrNameLst>
                                          <p:attrName>ppt_x</p:attrName>
                                        </p:attrNameLst>
                                      </p:cBhvr>
                                      <p:tavLst>
                                        <p:tav tm="0">
                                          <p:val>
                                            <p:strVal val="#ppt_x-#ppt_w/2"/>
                                          </p:val>
                                        </p:tav>
                                        <p:tav tm="100000">
                                          <p:val>
                                            <p:strVal val="#ppt_x"/>
                                          </p:val>
                                        </p:tav>
                                      </p:tavLst>
                                    </p:anim>
                                    <p:anim calcmode="lin" valueType="num">
                                      <p:cBhvr>
                                        <p:cTn id="147" dur="500" fill="hold"/>
                                        <p:tgtEl>
                                          <p:spTgt spid="158"/>
                                        </p:tgtEl>
                                        <p:attrNameLst>
                                          <p:attrName>ppt_y</p:attrName>
                                        </p:attrNameLst>
                                      </p:cBhvr>
                                      <p:tavLst>
                                        <p:tav tm="0">
                                          <p:val>
                                            <p:strVal val="#ppt_y"/>
                                          </p:val>
                                        </p:tav>
                                        <p:tav tm="100000">
                                          <p:val>
                                            <p:strVal val="#ppt_y"/>
                                          </p:val>
                                        </p:tav>
                                      </p:tavLst>
                                    </p:anim>
                                    <p:anim calcmode="lin" valueType="num">
                                      <p:cBhvr>
                                        <p:cTn id="148" dur="500" fill="hold"/>
                                        <p:tgtEl>
                                          <p:spTgt spid="158"/>
                                        </p:tgtEl>
                                        <p:attrNameLst>
                                          <p:attrName>ppt_w</p:attrName>
                                        </p:attrNameLst>
                                      </p:cBhvr>
                                      <p:tavLst>
                                        <p:tav tm="0">
                                          <p:val>
                                            <p:fltVal val="0"/>
                                          </p:val>
                                        </p:tav>
                                        <p:tav tm="100000">
                                          <p:val>
                                            <p:strVal val="#ppt_w"/>
                                          </p:val>
                                        </p:tav>
                                      </p:tavLst>
                                    </p:anim>
                                    <p:anim calcmode="lin" valueType="num">
                                      <p:cBhvr>
                                        <p:cTn id="149" dur="500" fill="hold"/>
                                        <p:tgtEl>
                                          <p:spTgt spid="158"/>
                                        </p:tgtEl>
                                        <p:attrNameLst>
                                          <p:attrName>ppt_h</p:attrName>
                                        </p:attrNameLst>
                                      </p:cBhvr>
                                      <p:tavLst>
                                        <p:tav tm="0">
                                          <p:val>
                                            <p:strVal val="#ppt_h"/>
                                          </p:val>
                                        </p:tav>
                                        <p:tav tm="100000">
                                          <p:val>
                                            <p:strVal val="#ppt_h"/>
                                          </p:val>
                                        </p:tav>
                                      </p:tavLst>
                                    </p:anim>
                                  </p:childTnLst>
                                </p:cTn>
                              </p:par>
                            </p:childTnLst>
                          </p:cTn>
                        </p:par>
                        <p:par>
                          <p:cTn id="150" fill="hold">
                            <p:stCondLst>
                              <p:cond delay="1000"/>
                            </p:stCondLst>
                            <p:childTnLst>
                              <p:par>
                                <p:cTn id="151" presetID="17" presetClass="entr" presetSubtype="8" fill="hold" grpId="0" nodeType="afterEffect">
                                  <p:stCondLst>
                                    <p:cond delay="0"/>
                                  </p:stCondLst>
                                  <p:childTnLst>
                                    <p:set>
                                      <p:cBhvr>
                                        <p:cTn id="152" dur="1" fill="hold">
                                          <p:stCondLst>
                                            <p:cond delay="0"/>
                                          </p:stCondLst>
                                        </p:cTn>
                                        <p:tgtEl>
                                          <p:spTgt spid="159"/>
                                        </p:tgtEl>
                                        <p:attrNameLst>
                                          <p:attrName>style.visibility</p:attrName>
                                        </p:attrNameLst>
                                      </p:cBhvr>
                                      <p:to>
                                        <p:strVal val="visible"/>
                                      </p:to>
                                    </p:set>
                                    <p:anim calcmode="lin" valueType="num">
                                      <p:cBhvr>
                                        <p:cTn id="153" dur="500" fill="hold"/>
                                        <p:tgtEl>
                                          <p:spTgt spid="159"/>
                                        </p:tgtEl>
                                        <p:attrNameLst>
                                          <p:attrName>ppt_x</p:attrName>
                                        </p:attrNameLst>
                                      </p:cBhvr>
                                      <p:tavLst>
                                        <p:tav tm="0">
                                          <p:val>
                                            <p:strVal val="#ppt_x-#ppt_w/2"/>
                                          </p:val>
                                        </p:tav>
                                        <p:tav tm="100000">
                                          <p:val>
                                            <p:strVal val="#ppt_x"/>
                                          </p:val>
                                        </p:tav>
                                      </p:tavLst>
                                    </p:anim>
                                    <p:anim calcmode="lin" valueType="num">
                                      <p:cBhvr>
                                        <p:cTn id="154" dur="500" fill="hold"/>
                                        <p:tgtEl>
                                          <p:spTgt spid="159"/>
                                        </p:tgtEl>
                                        <p:attrNameLst>
                                          <p:attrName>ppt_y</p:attrName>
                                        </p:attrNameLst>
                                      </p:cBhvr>
                                      <p:tavLst>
                                        <p:tav tm="0">
                                          <p:val>
                                            <p:strVal val="#ppt_y"/>
                                          </p:val>
                                        </p:tav>
                                        <p:tav tm="100000">
                                          <p:val>
                                            <p:strVal val="#ppt_y"/>
                                          </p:val>
                                        </p:tav>
                                      </p:tavLst>
                                    </p:anim>
                                    <p:anim calcmode="lin" valueType="num">
                                      <p:cBhvr>
                                        <p:cTn id="155" dur="500" fill="hold"/>
                                        <p:tgtEl>
                                          <p:spTgt spid="159"/>
                                        </p:tgtEl>
                                        <p:attrNameLst>
                                          <p:attrName>ppt_w</p:attrName>
                                        </p:attrNameLst>
                                      </p:cBhvr>
                                      <p:tavLst>
                                        <p:tav tm="0">
                                          <p:val>
                                            <p:fltVal val="0"/>
                                          </p:val>
                                        </p:tav>
                                        <p:tav tm="100000">
                                          <p:val>
                                            <p:strVal val="#ppt_w"/>
                                          </p:val>
                                        </p:tav>
                                      </p:tavLst>
                                    </p:anim>
                                    <p:anim calcmode="lin" valueType="num">
                                      <p:cBhvr>
                                        <p:cTn id="156" dur="500" fill="hold"/>
                                        <p:tgtEl>
                                          <p:spTgt spid="15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532ABBA1-5672-4AE4-8EA2-4E2CF256075D}" type="datetime1">
              <a:rPr lang="zh-CN" altLang="en-US" smtClean="0">
                <a:solidFill>
                  <a:srgbClr val="000000"/>
                </a:solidFill>
              </a:rPr>
              <a:pPr>
                <a:defRPr/>
              </a:pPr>
              <a:t>2018-05-13</a:t>
            </a:fld>
            <a:endParaRPr lang="en-US" altLang="zh-CN">
              <a:solidFill>
                <a:srgbClr val="000000"/>
              </a:solidFill>
            </a:endParaRPr>
          </a:p>
        </p:txBody>
      </p:sp>
      <p:sp>
        <p:nvSpPr>
          <p:cNvPr id="5" name="灯片编号占位符 4"/>
          <p:cNvSpPr>
            <a:spLocks noGrp="1"/>
          </p:cNvSpPr>
          <p:nvPr>
            <p:ph type="sldNum" sz="quarter" idx="12"/>
          </p:nvPr>
        </p:nvSpPr>
        <p:spPr/>
        <p:txBody>
          <a:bodyPr/>
          <a:lstStyle/>
          <a:p>
            <a:pPr>
              <a:defRPr/>
            </a:pPr>
            <a:fld id="{5CCA2B29-A87C-4865-B288-E9320F63FB91}" type="slidenum">
              <a:rPr lang="en-US" altLang="zh-CN" smtClean="0">
                <a:solidFill>
                  <a:srgbClr val="000000"/>
                </a:solidFill>
              </a:rPr>
              <a:pPr>
                <a:defRPr/>
              </a:pPr>
              <a:t>77</a:t>
            </a:fld>
            <a:endParaRPr lang="en-US" altLang="zh-CN">
              <a:solidFill>
                <a:srgbClr val="000000"/>
              </a:solidFill>
            </a:endParaRPr>
          </a:p>
        </p:txBody>
      </p:sp>
      <p:sp>
        <p:nvSpPr>
          <p:cNvPr id="6" name="Oval 46"/>
          <p:cNvSpPr>
            <a:spLocks noChangeArrowheads="1"/>
          </p:cNvSpPr>
          <p:nvPr/>
        </p:nvSpPr>
        <p:spPr bwMode="auto">
          <a:xfrm>
            <a:off x="762000" y="2986087"/>
            <a:ext cx="381000" cy="381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zh-CN">
                <a:solidFill>
                  <a:srgbClr val="DDDDDD"/>
                </a:solidFill>
              </a:rPr>
              <a:t>s</a:t>
            </a:r>
            <a:r>
              <a:rPr lang="en-US" altLang="zh-CN" baseline="-25000">
                <a:solidFill>
                  <a:srgbClr val="DDDDDD"/>
                </a:solidFill>
              </a:rPr>
              <a:t>1</a:t>
            </a:r>
          </a:p>
        </p:txBody>
      </p:sp>
      <p:sp>
        <p:nvSpPr>
          <p:cNvPr id="7" name="Oval 47"/>
          <p:cNvSpPr>
            <a:spLocks noChangeArrowheads="1"/>
          </p:cNvSpPr>
          <p:nvPr/>
        </p:nvSpPr>
        <p:spPr bwMode="auto">
          <a:xfrm>
            <a:off x="762000" y="3976687"/>
            <a:ext cx="381000" cy="381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zh-CN">
                <a:solidFill>
                  <a:srgbClr val="DDDDDD"/>
                </a:solidFill>
              </a:rPr>
              <a:t>s</a:t>
            </a:r>
            <a:r>
              <a:rPr lang="en-US" altLang="zh-CN" baseline="-25000">
                <a:solidFill>
                  <a:srgbClr val="DDDDDD"/>
                </a:solidFill>
              </a:rPr>
              <a:t>2</a:t>
            </a:r>
            <a:endParaRPr lang="zh-CN" altLang="en-US" baseline="-25000">
              <a:solidFill>
                <a:srgbClr val="DDDDDD"/>
              </a:solidFill>
            </a:endParaRPr>
          </a:p>
        </p:txBody>
      </p:sp>
      <p:sp>
        <p:nvSpPr>
          <p:cNvPr id="8" name="Oval 48"/>
          <p:cNvSpPr>
            <a:spLocks noChangeArrowheads="1"/>
          </p:cNvSpPr>
          <p:nvPr/>
        </p:nvSpPr>
        <p:spPr bwMode="auto">
          <a:xfrm>
            <a:off x="762000" y="4967287"/>
            <a:ext cx="381000" cy="381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zh-CN">
                <a:solidFill>
                  <a:srgbClr val="DDDDDD"/>
                </a:solidFill>
              </a:rPr>
              <a:t>s</a:t>
            </a:r>
            <a:r>
              <a:rPr lang="en-US" altLang="zh-CN" baseline="-25000">
                <a:solidFill>
                  <a:srgbClr val="DDDDDD"/>
                </a:solidFill>
              </a:rPr>
              <a:t>3</a:t>
            </a:r>
            <a:endParaRPr lang="zh-CN" altLang="en-US" baseline="-25000">
              <a:solidFill>
                <a:srgbClr val="DDDDDD"/>
              </a:solidFill>
            </a:endParaRPr>
          </a:p>
        </p:txBody>
      </p:sp>
      <p:sp>
        <p:nvSpPr>
          <p:cNvPr id="9" name="Oval 49"/>
          <p:cNvSpPr>
            <a:spLocks noChangeArrowheads="1"/>
          </p:cNvSpPr>
          <p:nvPr/>
        </p:nvSpPr>
        <p:spPr bwMode="auto">
          <a:xfrm>
            <a:off x="1828800" y="2986087"/>
            <a:ext cx="381000" cy="381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zh-CN">
                <a:solidFill>
                  <a:srgbClr val="DDDDDD"/>
                </a:solidFill>
              </a:rPr>
              <a:t>s</a:t>
            </a:r>
            <a:r>
              <a:rPr lang="en-US" altLang="zh-CN" baseline="-25000">
                <a:solidFill>
                  <a:srgbClr val="DDDDDD"/>
                </a:solidFill>
              </a:rPr>
              <a:t>1</a:t>
            </a:r>
          </a:p>
        </p:txBody>
      </p:sp>
      <p:sp>
        <p:nvSpPr>
          <p:cNvPr id="10" name="Oval 50"/>
          <p:cNvSpPr>
            <a:spLocks noChangeArrowheads="1"/>
          </p:cNvSpPr>
          <p:nvPr/>
        </p:nvSpPr>
        <p:spPr bwMode="auto">
          <a:xfrm>
            <a:off x="1828800" y="3976687"/>
            <a:ext cx="381000" cy="381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zh-CN">
                <a:solidFill>
                  <a:srgbClr val="DDDDDD"/>
                </a:solidFill>
              </a:rPr>
              <a:t>s</a:t>
            </a:r>
            <a:r>
              <a:rPr lang="en-US" altLang="zh-CN" baseline="-25000">
                <a:solidFill>
                  <a:srgbClr val="DDDDDD"/>
                </a:solidFill>
              </a:rPr>
              <a:t>2</a:t>
            </a:r>
            <a:endParaRPr lang="zh-CN" altLang="en-US" baseline="-25000">
              <a:solidFill>
                <a:srgbClr val="DDDDDD"/>
              </a:solidFill>
            </a:endParaRPr>
          </a:p>
        </p:txBody>
      </p:sp>
      <p:sp>
        <p:nvSpPr>
          <p:cNvPr id="11" name="Oval 51"/>
          <p:cNvSpPr>
            <a:spLocks noChangeArrowheads="1"/>
          </p:cNvSpPr>
          <p:nvPr/>
        </p:nvSpPr>
        <p:spPr bwMode="auto">
          <a:xfrm>
            <a:off x="1828800" y="4967287"/>
            <a:ext cx="381000" cy="381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zh-CN">
                <a:solidFill>
                  <a:srgbClr val="DDDDDD"/>
                </a:solidFill>
              </a:rPr>
              <a:t>s</a:t>
            </a:r>
            <a:r>
              <a:rPr lang="en-US" altLang="zh-CN" baseline="-25000">
                <a:solidFill>
                  <a:srgbClr val="DDDDDD"/>
                </a:solidFill>
              </a:rPr>
              <a:t>3</a:t>
            </a:r>
            <a:endParaRPr lang="zh-CN" altLang="en-US" baseline="-25000">
              <a:solidFill>
                <a:srgbClr val="DDDDDD"/>
              </a:solidFill>
            </a:endParaRPr>
          </a:p>
        </p:txBody>
      </p:sp>
      <p:sp>
        <p:nvSpPr>
          <p:cNvPr id="12" name="Oval 52"/>
          <p:cNvSpPr>
            <a:spLocks noChangeArrowheads="1"/>
          </p:cNvSpPr>
          <p:nvPr/>
        </p:nvSpPr>
        <p:spPr bwMode="auto">
          <a:xfrm>
            <a:off x="2895600" y="2986087"/>
            <a:ext cx="381000" cy="381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zh-CN">
                <a:solidFill>
                  <a:srgbClr val="DDDDDD"/>
                </a:solidFill>
              </a:rPr>
              <a:t>s</a:t>
            </a:r>
            <a:r>
              <a:rPr lang="en-US" altLang="zh-CN" baseline="-25000">
                <a:solidFill>
                  <a:srgbClr val="DDDDDD"/>
                </a:solidFill>
              </a:rPr>
              <a:t>1</a:t>
            </a:r>
          </a:p>
        </p:txBody>
      </p:sp>
      <p:sp>
        <p:nvSpPr>
          <p:cNvPr id="13" name="Oval 53"/>
          <p:cNvSpPr>
            <a:spLocks noChangeArrowheads="1"/>
          </p:cNvSpPr>
          <p:nvPr/>
        </p:nvSpPr>
        <p:spPr bwMode="auto">
          <a:xfrm>
            <a:off x="2895600" y="3976687"/>
            <a:ext cx="381000" cy="381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zh-CN">
                <a:solidFill>
                  <a:srgbClr val="DDDDDD"/>
                </a:solidFill>
              </a:rPr>
              <a:t>s</a:t>
            </a:r>
            <a:r>
              <a:rPr lang="en-US" altLang="zh-CN" baseline="-25000">
                <a:solidFill>
                  <a:srgbClr val="DDDDDD"/>
                </a:solidFill>
              </a:rPr>
              <a:t>2</a:t>
            </a:r>
            <a:endParaRPr lang="zh-CN" altLang="en-US" baseline="-25000">
              <a:solidFill>
                <a:srgbClr val="DDDDDD"/>
              </a:solidFill>
            </a:endParaRPr>
          </a:p>
        </p:txBody>
      </p:sp>
      <p:sp>
        <p:nvSpPr>
          <p:cNvPr id="14" name="Oval 54"/>
          <p:cNvSpPr>
            <a:spLocks noChangeArrowheads="1"/>
          </p:cNvSpPr>
          <p:nvPr/>
        </p:nvSpPr>
        <p:spPr bwMode="auto">
          <a:xfrm>
            <a:off x="2895600" y="4967287"/>
            <a:ext cx="381000" cy="381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zh-CN">
                <a:solidFill>
                  <a:srgbClr val="DDDDDD"/>
                </a:solidFill>
              </a:rPr>
              <a:t>s</a:t>
            </a:r>
            <a:r>
              <a:rPr lang="en-US" altLang="zh-CN" baseline="-25000">
                <a:solidFill>
                  <a:srgbClr val="DDDDDD"/>
                </a:solidFill>
              </a:rPr>
              <a:t>3</a:t>
            </a:r>
            <a:endParaRPr lang="zh-CN" altLang="en-US" baseline="-25000">
              <a:solidFill>
                <a:srgbClr val="DDDDDD"/>
              </a:solidFill>
            </a:endParaRPr>
          </a:p>
        </p:txBody>
      </p:sp>
      <p:sp>
        <p:nvSpPr>
          <p:cNvPr id="15" name="Oval 55"/>
          <p:cNvSpPr>
            <a:spLocks noChangeArrowheads="1"/>
          </p:cNvSpPr>
          <p:nvPr/>
        </p:nvSpPr>
        <p:spPr bwMode="auto">
          <a:xfrm>
            <a:off x="3886200" y="2986087"/>
            <a:ext cx="381000" cy="381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zh-CN">
                <a:solidFill>
                  <a:srgbClr val="DDDDDD"/>
                </a:solidFill>
              </a:rPr>
              <a:t>s</a:t>
            </a:r>
            <a:r>
              <a:rPr lang="en-US" altLang="zh-CN" baseline="-25000">
                <a:solidFill>
                  <a:srgbClr val="DDDDDD"/>
                </a:solidFill>
              </a:rPr>
              <a:t>1</a:t>
            </a:r>
          </a:p>
        </p:txBody>
      </p:sp>
      <p:sp>
        <p:nvSpPr>
          <p:cNvPr id="16" name="Oval 56"/>
          <p:cNvSpPr>
            <a:spLocks noChangeArrowheads="1"/>
          </p:cNvSpPr>
          <p:nvPr/>
        </p:nvSpPr>
        <p:spPr bwMode="auto">
          <a:xfrm>
            <a:off x="3886200" y="3976687"/>
            <a:ext cx="381000" cy="381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zh-CN">
                <a:solidFill>
                  <a:srgbClr val="DDDDDD"/>
                </a:solidFill>
              </a:rPr>
              <a:t>s</a:t>
            </a:r>
            <a:r>
              <a:rPr lang="en-US" altLang="zh-CN" baseline="-25000">
                <a:solidFill>
                  <a:srgbClr val="DDDDDD"/>
                </a:solidFill>
              </a:rPr>
              <a:t>2</a:t>
            </a:r>
            <a:endParaRPr lang="zh-CN" altLang="en-US" baseline="-25000">
              <a:solidFill>
                <a:srgbClr val="DDDDDD"/>
              </a:solidFill>
            </a:endParaRPr>
          </a:p>
        </p:txBody>
      </p:sp>
      <p:sp>
        <p:nvSpPr>
          <p:cNvPr id="17" name="Oval 57"/>
          <p:cNvSpPr>
            <a:spLocks noChangeArrowheads="1"/>
          </p:cNvSpPr>
          <p:nvPr/>
        </p:nvSpPr>
        <p:spPr bwMode="auto">
          <a:xfrm>
            <a:off x="3886200" y="4967287"/>
            <a:ext cx="381000" cy="381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zh-CN">
                <a:solidFill>
                  <a:srgbClr val="DDDDDD"/>
                </a:solidFill>
              </a:rPr>
              <a:t>s</a:t>
            </a:r>
            <a:r>
              <a:rPr lang="en-US" altLang="zh-CN" baseline="-25000">
                <a:solidFill>
                  <a:srgbClr val="DDDDDD"/>
                </a:solidFill>
              </a:rPr>
              <a:t>3</a:t>
            </a:r>
            <a:endParaRPr lang="zh-CN" altLang="en-US" baseline="-25000">
              <a:solidFill>
                <a:srgbClr val="DDDDDD"/>
              </a:solidFill>
            </a:endParaRPr>
          </a:p>
        </p:txBody>
      </p:sp>
      <p:sp>
        <p:nvSpPr>
          <p:cNvPr id="18" name="Oval 58"/>
          <p:cNvSpPr>
            <a:spLocks noChangeArrowheads="1"/>
          </p:cNvSpPr>
          <p:nvPr/>
        </p:nvSpPr>
        <p:spPr bwMode="auto">
          <a:xfrm>
            <a:off x="4953000" y="2986087"/>
            <a:ext cx="381000" cy="381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zh-CN">
                <a:solidFill>
                  <a:srgbClr val="DDDDDD"/>
                </a:solidFill>
              </a:rPr>
              <a:t>s</a:t>
            </a:r>
            <a:r>
              <a:rPr lang="en-US" altLang="zh-CN" baseline="-25000">
                <a:solidFill>
                  <a:srgbClr val="DDDDDD"/>
                </a:solidFill>
              </a:rPr>
              <a:t>1</a:t>
            </a:r>
          </a:p>
        </p:txBody>
      </p:sp>
      <p:sp>
        <p:nvSpPr>
          <p:cNvPr id="19" name="Oval 59"/>
          <p:cNvSpPr>
            <a:spLocks noChangeArrowheads="1"/>
          </p:cNvSpPr>
          <p:nvPr/>
        </p:nvSpPr>
        <p:spPr bwMode="auto">
          <a:xfrm>
            <a:off x="4953000" y="3976687"/>
            <a:ext cx="381000" cy="381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zh-CN">
                <a:solidFill>
                  <a:srgbClr val="DDDDDD"/>
                </a:solidFill>
              </a:rPr>
              <a:t>s</a:t>
            </a:r>
            <a:r>
              <a:rPr lang="en-US" altLang="zh-CN" baseline="-25000">
                <a:solidFill>
                  <a:srgbClr val="DDDDDD"/>
                </a:solidFill>
              </a:rPr>
              <a:t>2</a:t>
            </a:r>
            <a:endParaRPr lang="zh-CN" altLang="en-US" baseline="-25000">
              <a:solidFill>
                <a:srgbClr val="DDDDDD"/>
              </a:solidFill>
            </a:endParaRPr>
          </a:p>
        </p:txBody>
      </p:sp>
      <p:sp>
        <p:nvSpPr>
          <p:cNvPr id="20" name="Oval 60"/>
          <p:cNvSpPr>
            <a:spLocks noChangeArrowheads="1"/>
          </p:cNvSpPr>
          <p:nvPr/>
        </p:nvSpPr>
        <p:spPr bwMode="auto">
          <a:xfrm>
            <a:off x="4953000" y="4967287"/>
            <a:ext cx="381000" cy="381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zh-CN">
                <a:solidFill>
                  <a:srgbClr val="DDDDDD"/>
                </a:solidFill>
              </a:rPr>
              <a:t>s</a:t>
            </a:r>
            <a:r>
              <a:rPr lang="en-US" altLang="zh-CN" baseline="-25000">
                <a:solidFill>
                  <a:srgbClr val="DDDDDD"/>
                </a:solidFill>
              </a:rPr>
              <a:t>3</a:t>
            </a:r>
            <a:endParaRPr lang="zh-CN" altLang="en-US" baseline="-25000">
              <a:solidFill>
                <a:srgbClr val="DDDDDD"/>
              </a:solidFill>
            </a:endParaRPr>
          </a:p>
        </p:txBody>
      </p:sp>
      <p:sp>
        <p:nvSpPr>
          <p:cNvPr id="21" name="Oval 61"/>
          <p:cNvSpPr>
            <a:spLocks noChangeArrowheads="1"/>
          </p:cNvSpPr>
          <p:nvPr/>
        </p:nvSpPr>
        <p:spPr bwMode="auto">
          <a:xfrm>
            <a:off x="5943600" y="2986087"/>
            <a:ext cx="381000" cy="381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zh-CN">
                <a:solidFill>
                  <a:srgbClr val="DDDDDD"/>
                </a:solidFill>
              </a:rPr>
              <a:t>s</a:t>
            </a:r>
            <a:r>
              <a:rPr lang="en-US" altLang="zh-CN" baseline="-25000">
                <a:solidFill>
                  <a:srgbClr val="DDDDDD"/>
                </a:solidFill>
              </a:rPr>
              <a:t>1</a:t>
            </a:r>
          </a:p>
        </p:txBody>
      </p:sp>
      <p:sp>
        <p:nvSpPr>
          <p:cNvPr id="22" name="Oval 62"/>
          <p:cNvSpPr>
            <a:spLocks noChangeArrowheads="1"/>
          </p:cNvSpPr>
          <p:nvPr/>
        </p:nvSpPr>
        <p:spPr bwMode="auto">
          <a:xfrm>
            <a:off x="5943600" y="3976687"/>
            <a:ext cx="381000" cy="381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zh-CN">
                <a:solidFill>
                  <a:srgbClr val="DDDDDD"/>
                </a:solidFill>
              </a:rPr>
              <a:t>s</a:t>
            </a:r>
            <a:r>
              <a:rPr lang="en-US" altLang="zh-CN" baseline="-25000">
                <a:solidFill>
                  <a:srgbClr val="DDDDDD"/>
                </a:solidFill>
              </a:rPr>
              <a:t>2</a:t>
            </a:r>
            <a:endParaRPr lang="zh-CN" altLang="en-US" baseline="-25000">
              <a:solidFill>
                <a:srgbClr val="DDDDDD"/>
              </a:solidFill>
            </a:endParaRPr>
          </a:p>
        </p:txBody>
      </p:sp>
      <p:sp>
        <p:nvSpPr>
          <p:cNvPr id="23" name="Oval 63"/>
          <p:cNvSpPr>
            <a:spLocks noChangeArrowheads="1"/>
          </p:cNvSpPr>
          <p:nvPr/>
        </p:nvSpPr>
        <p:spPr bwMode="auto">
          <a:xfrm>
            <a:off x="5943600" y="4967287"/>
            <a:ext cx="381000" cy="381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zh-CN">
                <a:solidFill>
                  <a:srgbClr val="DDDDDD"/>
                </a:solidFill>
              </a:rPr>
              <a:t>s</a:t>
            </a:r>
            <a:r>
              <a:rPr lang="en-US" altLang="zh-CN" baseline="-25000">
                <a:solidFill>
                  <a:srgbClr val="DDDDDD"/>
                </a:solidFill>
              </a:rPr>
              <a:t>3</a:t>
            </a:r>
            <a:endParaRPr lang="zh-CN" altLang="en-US" baseline="-25000">
              <a:solidFill>
                <a:srgbClr val="DDDDDD"/>
              </a:solidFill>
            </a:endParaRPr>
          </a:p>
        </p:txBody>
      </p:sp>
      <p:sp>
        <p:nvSpPr>
          <p:cNvPr id="24" name="Oval 64"/>
          <p:cNvSpPr>
            <a:spLocks noChangeArrowheads="1"/>
          </p:cNvSpPr>
          <p:nvPr/>
        </p:nvSpPr>
        <p:spPr bwMode="auto">
          <a:xfrm>
            <a:off x="6934200" y="2986087"/>
            <a:ext cx="381000" cy="381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zh-CN">
                <a:solidFill>
                  <a:srgbClr val="DDDDDD"/>
                </a:solidFill>
              </a:rPr>
              <a:t>s</a:t>
            </a:r>
            <a:r>
              <a:rPr lang="en-US" altLang="zh-CN" baseline="-25000">
                <a:solidFill>
                  <a:srgbClr val="DDDDDD"/>
                </a:solidFill>
              </a:rPr>
              <a:t>1</a:t>
            </a:r>
          </a:p>
        </p:txBody>
      </p:sp>
      <p:sp>
        <p:nvSpPr>
          <p:cNvPr id="25" name="Oval 65"/>
          <p:cNvSpPr>
            <a:spLocks noChangeArrowheads="1"/>
          </p:cNvSpPr>
          <p:nvPr/>
        </p:nvSpPr>
        <p:spPr bwMode="auto">
          <a:xfrm>
            <a:off x="6934200" y="3976687"/>
            <a:ext cx="381000" cy="381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zh-CN">
                <a:solidFill>
                  <a:srgbClr val="DDDDDD"/>
                </a:solidFill>
              </a:rPr>
              <a:t>s</a:t>
            </a:r>
            <a:r>
              <a:rPr lang="en-US" altLang="zh-CN" baseline="-25000">
                <a:solidFill>
                  <a:srgbClr val="DDDDDD"/>
                </a:solidFill>
              </a:rPr>
              <a:t>2</a:t>
            </a:r>
            <a:endParaRPr lang="zh-CN" altLang="en-US" baseline="-25000">
              <a:solidFill>
                <a:srgbClr val="DDDDDD"/>
              </a:solidFill>
            </a:endParaRPr>
          </a:p>
        </p:txBody>
      </p:sp>
      <p:sp>
        <p:nvSpPr>
          <p:cNvPr id="26" name="Oval 66"/>
          <p:cNvSpPr>
            <a:spLocks noChangeArrowheads="1"/>
          </p:cNvSpPr>
          <p:nvPr/>
        </p:nvSpPr>
        <p:spPr bwMode="auto">
          <a:xfrm>
            <a:off x="6934200" y="4967287"/>
            <a:ext cx="381000" cy="381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zh-CN">
                <a:solidFill>
                  <a:srgbClr val="DDDDDD"/>
                </a:solidFill>
              </a:rPr>
              <a:t>s</a:t>
            </a:r>
            <a:r>
              <a:rPr lang="en-US" altLang="zh-CN" baseline="-25000">
                <a:solidFill>
                  <a:srgbClr val="DDDDDD"/>
                </a:solidFill>
              </a:rPr>
              <a:t>3</a:t>
            </a:r>
            <a:endParaRPr lang="zh-CN" altLang="en-US" baseline="-25000">
              <a:solidFill>
                <a:srgbClr val="DDDDDD"/>
              </a:solidFill>
            </a:endParaRPr>
          </a:p>
        </p:txBody>
      </p:sp>
      <p:sp>
        <p:nvSpPr>
          <p:cNvPr id="27" name="Oval 67"/>
          <p:cNvSpPr>
            <a:spLocks noChangeArrowheads="1"/>
          </p:cNvSpPr>
          <p:nvPr/>
        </p:nvSpPr>
        <p:spPr bwMode="auto">
          <a:xfrm>
            <a:off x="7924800" y="2986087"/>
            <a:ext cx="381000" cy="381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zh-CN">
                <a:solidFill>
                  <a:srgbClr val="DDDDDD"/>
                </a:solidFill>
              </a:rPr>
              <a:t>s</a:t>
            </a:r>
            <a:r>
              <a:rPr lang="en-US" altLang="zh-CN" baseline="-25000">
                <a:solidFill>
                  <a:srgbClr val="DDDDDD"/>
                </a:solidFill>
              </a:rPr>
              <a:t>1</a:t>
            </a:r>
          </a:p>
        </p:txBody>
      </p:sp>
      <p:sp>
        <p:nvSpPr>
          <p:cNvPr id="28" name="Oval 68"/>
          <p:cNvSpPr>
            <a:spLocks noChangeArrowheads="1"/>
          </p:cNvSpPr>
          <p:nvPr/>
        </p:nvSpPr>
        <p:spPr bwMode="auto">
          <a:xfrm>
            <a:off x="7924800" y="3976687"/>
            <a:ext cx="381000" cy="381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zh-CN">
                <a:solidFill>
                  <a:srgbClr val="DDDDDD"/>
                </a:solidFill>
              </a:rPr>
              <a:t>s</a:t>
            </a:r>
            <a:r>
              <a:rPr lang="en-US" altLang="zh-CN" baseline="-25000">
                <a:solidFill>
                  <a:srgbClr val="DDDDDD"/>
                </a:solidFill>
              </a:rPr>
              <a:t>2</a:t>
            </a:r>
            <a:endParaRPr lang="zh-CN" altLang="en-US" baseline="-25000">
              <a:solidFill>
                <a:srgbClr val="DDDDDD"/>
              </a:solidFill>
            </a:endParaRPr>
          </a:p>
        </p:txBody>
      </p:sp>
      <p:sp>
        <p:nvSpPr>
          <p:cNvPr id="29" name="Oval 69"/>
          <p:cNvSpPr>
            <a:spLocks noChangeArrowheads="1"/>
          </p:cNvSpPr>
          <p:nvPr/>
        </p:nvSpPr>
        <p:spPr bwMode="auto">
          <a:xfrm>
            <a:off x="7924800" y="4967287"/>
            <a:ext cx="381000" cy="381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zh-CN">
                <a:solidFill>
                  <a:srgbClr val="DDDDDD"/>
                </a:solidFill>
              </a:rPr>
              <a:t>s</a:t>
            </a:r>
            <a:r>
              <a:rPr lang="en-US" altLang="zh-CN" baseline="-25000">
                <a:solidFill>
                  <a:srgbClr val="DDDDDD"/>
                </a:solidFill>
              </a:rPr>
              <a:t>3</a:t>
            </a:r>
            <a:endParaRPr lang="zh-CN" altLang="en-US" baseline="-25000">
              <a:solidFill>
                <a:srgbClr val="DDDDDD"/>
              </a:solidFill>
            </a:endParaRPr>
          </a:p>
        </p:txBody>
      </p:sp>
      <p:sp>
        <p:nvSpPr>
          <p:cNvPr id="30" name="Text Box 70"/>
          <p:cNvSpPr txBox="1">
            <a:spLocks noChangeArrowheads="1"/>
          </p:cNvSpPr>
          <p:nvPr/>
        </p:nvSpPr>
        <p:spPr bwMode="auto">
          <a:xfrm>
            <a:off x="685800" y="336708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zh-CN" altLang="en-US">
                <a:solidFill>
                  <a:srgbClr val="000000"/>
                </a:solidFill>
                <a:latin typeface="Times New Roman" pitchFamily="18" charset="0"/>
              </a:rPr>
              <a:t>0.5</a:t>
            </a:r>
          </a:p>
        </p:txBody>
      </p:sp>
      <p:sp>
        <p:nvSpPr>
          <p:cNvPr id="31" name="Text Box 71"/>
          <p:cNvSpPr txBox="1">
            <a:spLocks noChangeArrowheads="1"/>
          </p:cNvSpPr>
          <p:nvPr/>
        </p:nvSpPr>
        <p:spPr bwMode="auto">
          <a:xfrm>
            <a:off x="609600" y="4357687"/>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zh-CN" altLang="en-US">
                <a:solidFill>
                  <a:srgbClr val="000000"/>
                </a:solidFill>
                <a:latin typeface="Times New Roman" pitchFamily="18" charset="0"/>
              </a:rPr>
              <a:t>0.75</a:t>
            </a:r>
          </a:p>
        </p:txBody>
      </p:sp>
      <p:sp>
        <p:nvSpPr>
          <p:cNvPr id="32" name="Text Box 75"/>
          <p:cNvSpPr txBox="1">
            <a:spLocks noChangeArrowheads="1"/>
          </p:cNvSpPr>
          <p:nvPr/>
        </p:nvSpPr>
        <p:spPr bwMode="auto">
          <a:xfrm>
            <a:off x="609600" y="5348287"/>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zh-CN" altLang="en-US">
                <a:solidFill>
                  <a:srgbClr val="000000"/>
                </a:solidFill>
                <a:latin typeface="Times New Roman" pitchFamily="18" charset="0"/>
              </a:rPr>
              <a:t>0.25</a:t>
            </a:r>
          </a:p>
        </p:txBody>
      </p:sp>
      <p:sp>
        <p:nvSpPr>
          <p:cNvPr id="33" name="Text Box 76"/>
          <p:cNvSpPr txBox="1">
            <a:spLocks noChangeArrowheads="1"/>
          </p:cNvSpPr>
          <p:nvPr/>
        </p:nvSpPr>
        <p:spPr bwMode="auto">
          <a:xfrm>
            <a:off x="1447800" y="3367087"/>
            <a:ext cx="1066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zh-CN" altLang="en-US">
                <a:solidFill>
                  <a:srgbClr val="000000"/>
                </a:solidFill>
                <a:latin typeface="Times New Roman" pitchFamily="18" charset="0"/>
              </a:rPr>
              <a:t>0.75*0.5</a:t>
            </a:r>
            <a:endParaRPr lang="en-US" altLang="zh-CN">
              <a:solidFill>
                <a:srgbClr val="000000"/>
              </a:solidFill>
              <a:latin typeface="Times New Roman" pitchFamily="18" charset="0"/>
            </a:endParaRPr>
          </a:p>
        </p:txBody>
      </p:sp>
      <p:sp>
        <p:nvSpPr>
          <p:cNvPr id="34" name="Text Box 77"/>
          <p:cNvSpPr txBox="1">
            <a:spLocks noChangeArrowheads="1"/>
          </p:cNvSpPr>
          <p:nvPr/>
        </p:nvSpPr>
        <p:spPr bwMode="auto">
          <a:xfrm>
            <a:off x="1676400" y="4357687"/>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zh-CN" altLang="en-US">
                <a:solidFill>
                  <a:srgbClr val="000000"/>
                </a:solidFill>
                <a:latin typeface="Times New Roman" pitchFamily="18" charset="0"/>
              </a:rPr>
              <a:t>0.75</a:t>
            </a:r>
            <a:r>
              <a:rPr lang="zh-CN" altLang="en-US" baseline="30000">
                <a:solidFill>
                  <a:srgbClr val="000000"/>
                </a:solidFill>
                <a:latin typeface="Times New Roman" pitchFamily="18" charset="0"/>
              </a:rPr>
              <a:t>2</a:t>
            </a:r>
          </a:p>
        </p:txBody>
      </p:sp>
      <p:sp>
        <p:nvSpPr>
          <p:cNvPr id="35" name="Text Box 78"/>
          <p:cNvSpPr txBox="1">
            <a:spLocks noChangeArrowheads="1"/>
          </p:cNvSpPr>
          <p:nvPr/>
        </p:nvSpPr>
        <p:spPr bwMode="auto">
          <a:xfrm>
            <a:off x="1371600" y="5348287"/>
            <a:ext cx="1143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zh-CN" altLang="en-US">
                <a:solidFill>
                  <a:srgbClr val="000000"/>
                </a:solidFill>
                <a:latin typeface="Times New Roman" pitchFamily="18" charset="0"/>
              </a:rPr>
              <a:t>0.75*0.25</a:t>
            </a:r>
          </a:p>
        </p:txBody>
      </p:sp>
      <p:sp>
        <p:nvSpPr>
          <p:cNvPr id="36" name="Text Box 79"/>
          <p:cNvSpPr txBox="1">
            <a:spLocks noChangeArrowheads="1"/>
          </p:cNvSpPr>
          <p:nvPr/>
        </p:nvSpPr>
        <p:spPr bwMode="auto">
          <a:xfrm>
            <a:off x="2514600" y="3367087"/>
            <a:ext cx="1295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zh-CN" altLang="en-US">
                <a:solidFill>
                  <a:srgbClr val="000000"/>
                </a:solidFill>
                <a:latin typeface="Times New Roman" pitchFamily="18" charset="0"/>
              </a:rPr>
              <a:t>0.75</a:t>
            </a:r>
            <a:r>
              <a:rPr lang="zh-CN" altLang="en-US" baseline="30000">
                <a:solidFill>
                  <a:srgbClr val="000000"/>
                </a:solidFill>
                <a:latin typeface="Times New Roman" pitchFamily="18" charset="0"/>
              </a:rPr>
              <a:t>2</a:t>
            </a:r>
            <a:r>
              <a:rPr lang="zh-CN" altLang="en-US">
                <a:solidFill>
                  <a:srgbClr val="000000"/>
                </a:solidFill>
                <a:latin typeface="Times New Roman" pitchFamily="18" charset="0"/>
              </a:rPr>
              <a:t>*0.5</a:t>
            </a:r>
          </a:p>
        </p:txBody>
      </p:sp>
      <p:sp>
        <p:nvSpPr>
          <p:cNvPr id="37" name="Text Box 80"/>
          <p:cNvSpPr txBox="1">
            <a:spLocks noChangeArrowheads="1"/>
          </p:cNvSpPr>
          <p:nvPr/>
        </p:nvSpPr>
        <p:spPr bwMode="auto">
          <a:xfrm>
            <a:off x="2743200" y="4357687"/>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zh-CN" altLang="en-US">
                <a:solidFill>
                  <a:srgbClr val="000000"/>
                </a:solidFill>
                <a:latin typeface="Times New Roman" pitchFamily="18" charset="0"/>
              </a:rPr>
              <a:t>0.75</a:t>
            </a:r>
            <a:r>
              <a:rPr lang="zh-CN" altLang="en-US" baseline="30000">
                <a:solidFill>
                  <a:srgbClr val="000000"/>
                </a:solidFill>
                <a:latin typeface="Times New Roman" pitchFamily="18" charset="0"/>
              </a:rPr>
              <a:t>3</a:t>
            </a:r>
          </a:p>
        </p:txBody>
      </p:sp>
      <p:sp>
        <p:nvSpPr>
          <p:cNvPr id="38" name="Text Box 81"/>
          <p:cNvSpPr txBox="1">
            <a:spLocks noChangeArrowheads="1"/>
          </p:cNvSpPr>
          <p:nvPr/>
        </p:nvSpPr>
        <p:spPr bwMode="auto">
          <a:xfrm>
            <a:off x="2438400" y="5348287"/>
            <a:ext cx="1295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zh-CN" altLang="en-US">
                <a:solidFill>
                  <a:srgbClr val="000000"/>
                </a:solidFill>
                <a:latin typeface="Times New Roman" pitchFamily="18" charset="0"/>
              </a:rPr>
              <a:t>0.75</a:t>
            </a:r>
            <a:r>
              <a:rPr lang="zh-CN" altLang="en-US" baseline="30000">
                <a:solidFill>
                  <a:srgbClr val="000000"/>
                </a:solidFill>
                <a:latin typeface="Times New Roman" pitchFamily="18" charset="0"/>
              </a:rPr>
              <a:t>2</a:t>
            </a:r>
            <a:r>
              <a:rPr lang="zh-CN" altLang="en-US">
                <a:solidFill>
                  <a:srgbClr val="000000"/>
                </a:solidFill>
                <a:latin typeface="Times New Roman" pitchFamily="18" charset="0"/>
              </a:rPr>
              <a:t>*0.25</a:t>
            </a:r>
          </a:p>
        </p:txBody>
      </p:sp>
      <p:sp>
        <p:nvSpPr>
          <p:cNvPr id="39" name="Text Box 82"/>
          <p:cNvSpPr txBox="1">
            <a:spLocks noChangeArrowheads="1"/>
          </p:cNvSpPr>
          <p:nvPr/>
        </p:nvSpPr>
        <p:spPr bwMode="auto">
          <a:xfrm>
            <a:off x="3581400" y="3381375"/>
            <a:ext cx="1371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zh-CN" altLang="en-US">
                <a:solidFill>
                  <a:srgbClr val="000000"/>
                </a:solidFill>
                <a:latin typeface="Times New Roman" pitchFamily="18" charset="0"/>
              </a:rPr>
              <a:t>0.75</a:t>
            </a:r>
            <a:r>
              <a:rPr lang="zh-CN" altLang="en-US" baseline="30000">
                <a:solidFill>
                  <a:srgbClr val="000000"/>
                </a:solidFill>
                <a:latin typeface="Times New Roman" pitchFamily="18" charset="0"/>
              </a:rPr>
              <a:t>3</a:t>
            </a:r>
            <a:r>
              <a:rPr lang="zh-CN" altLang="en-US">
                <a:solidFill>
                  <a:srgbClr val="000000"/>
                </a:solidFill>
                <a:latin typeface="Times New Roman" pitchFamily="18" charset="0"/>
              </a:rPr>
              <a:t>*0.5</a:t>
            </a:r>
          </a:p>
        </p:txBody>
      </p:sp>
      <p:sp>
        <p:nvSpPr>
          <p:cNvPr id="40" name="Text Box 83"/>
          <p:cNvSpPr txBox="1">
            <a:spLocks noChangeArrowheads="1"/>
          </p:cNvSpPr>
          <p:nvPr/>
        </p:nvSpPr>
        <p:spPr bwMode="auto">
          <a:xfrm>
            <a:off x="3733800" y="4371975"/>
            <a:ext cx="762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zh-CN" altLang="en-US">
                <a:solidFill>
                  <a:srgbClr val="000000"/>
                </a:solidFill>
                <a:latin typeface="Times New Roman" pitchFamily="18" charset="0"/>
              </a:rPr>
              <a:t>0.75</a:t>
            </a:r>
            <a:r>
              <a:rPr lang="zh-CN" altLang="en-US" baseline="30000">
                <a:solidFill>
                  <a:srgbClr val="000000"/>
                </a:solidFill>
                <a:latin typeface="Times New Roman" pitchFamily="18" charset="0"/>
              </a:rPr>
              <a:t>4</a:t>
            </a:r>
          </a:p>
        </p:txBody>
      </p:sp>
      <p:sp>
        <p:nvSpPr>
          <p:cNvPr id="41" name="Text Box 84"/>
          <p:cNvSpPr txBox="1">
            <a:spLocks noChangeArrowheads="1"/>
          </p:cNvSpPr>
          <p:nvPr/>
        </p:nvSpPr>
        <p:spPr bwMode="auto">
          <a:xfrm>
            <a:off x="3581400" y="5348287"/>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zh-CN" altLang="en-US">
                <a:solidFill>
                  <a:srgbClr val="000000"/>
                </a:solidFill>
                <a:latin typeface="Times New Roman" pitchFamily="18" charset="0"/>
              </a:rPr>
              <a:t>0.75</a:t>
            </a:r>
            <a:r>
              <a:rPr lang="zh-CN" altLang="en-US" baseline="30000">
                <a:solidFill>
                  <a:srgbClr val="000000"/>
                </a:solidFill>
                <a:latin typeface="Times New Roman" pitchFamily="18" charset="0"/>
              </a:rPr>
              <a:t>3</a:t>
            </a:r>
            <a:r>
              <a:rPr lang="zh-CN" altLang="en-US">
                <a:solidFill>
                  <a:srgbClr val="000000"/>
                </a:solidFill>
                <a:latin typeface="Times New Roman" pitchFamily="18" charset="0"/>
              </a:rPr>
              <a:t>*0.25</a:t>
            </a:r>
          </a:p>
        </p:txBody>
      </p:sp>
      <p:sp>
        <p:nvSpPr>
          <p:cNvPr id="42" name="Text Box 85"/>
          <p:cNvSpPr txBox="1">
            <a:spLocks noChangeArrowheads="1"/>
          </p:cNvSpPr>
          <p:nvPr/>
        </p:nvSpPr>
        <p:spPr bwMode="auto">
          <a:xfrm>
            <a:off x="4572000" y="3367087"/>
            <a:ext cx="1143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zh-CN" altLang="en-US">
                <a:solidFill>
                  <a:srgbClr val="000000"/>
                </a:solidFill>
                <a:latin typeface="Times New Roman" pitchFamily="18" charset="0"/>
              </a:rPr>
              <a:t>0.75</a:t>
            </a:r>
            <a:r>
              <a:rPr lang="zh-CN" altLang="en-US" baseline="30000">
                <a:solidFill>
                  <a:srgbClr val="000000"/>
                </a:solidFill>
                <a:latin typeface="Times New Roman" pitchFamily="18" charset="0"/>
              </a:rPr>
              <a:t>4</a:t>
            </a:r>
            <a:r>
              <a:rPr lang="zh-CN" altLang="en-US">
                <a:solidFill>
                  <a:srgbClr val="000000"/>
                </a:solidFill>
                <a:latin typeface="Times New Roman" pitchFamily="18" charset="0"/>
              </a:rPr>
              <a:t>*0.5</a:t>
            </a:r>
          </a:p>
        </p:txBody>
      </p:sp>
      <p:sp>
        <p:nvSpPr>
          <p:cNvPr id="43" name="Text Box 86"/>
          <p:cNvSpPr txBox="1">
            <a:spLocks noChangeArrowheads="1"/>
          </p:cNvSpPr>
          <p:nvPr/>
        </p:nvSpPr>
        <p:spPr bwMode="auto">
          <a:xfrm>
            <a:off x="4495800" y="4357687"/>
            <a:ext cx="1295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zh-CN" altLang="en-US">
                <a:solidFill>
                  <a:srgbClr val="000000"/>
                </a:solidFill>
                <a:latin typeface="Times New Roman" pitchFamily="18" charset="0"/>
              </a:rPr>
              <a:t>0.75</a:t>
            </a:r>
            <a:r>
              <a:rPr lang="zh-CN" altLang="en-US" baseline="30000">
                <a:solidFill>
                  <a:srgbClr val="000000"/>
                </a:solidFill>
                <a:latin typeface="Times New Roman" pitchFamily="18" charset="0"/>
              </a:rPr>
              <a:t>4</a:t>
            </a:r>
            <a:r>
              <a:rPr lang="zh-CN" altLang="en-US">
                <a:solidFill>
                  <a:srgbClr val="000000"/>
                </a:solidFill>
                <a:latin typeface="Times New Roman" pitchFamily="18" charset="0"/>
              </a:rPr>
              <a:t>*0.25</a:t>
            </a:r>
          </a:p>
        </p:txBody>
      </p:sp>
      <p:sp>
        <p:nvSpPr>
          <p:cNvPr id="44" name="Text Box 87"/>
          <p:cNvSpPr txBox="1">
            <a:spLocks noChangeArrowheads="1"/>
          </p:cNvSpPr>
          <p:nvPr/>
        </p:nvSpPr>
        <p:spPr bwMode="auto">
          <a:xfrm>
            <a:off x="4800600" y="5348287"/>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zh-CN" altLang="en-US">
                <a:solidFill>
                  <a:srgbClr val="000000"/>
                </a:solidFill>
                <a:latin typeface="Times New Roman" pitchFamily="18" charset="0"/>
              </a:rPr>
              <a:t>0.75</a:t>
            </a:r>
            <a:r>
              <a:rPr lang="zh-CN" altLang="en-US" baseline="30000">
                <a:solidFill>
                  <a:srgbClr val="000000"/>
                </a:solidFill>
                <a:latin typeface="Times New Roman" pitchFamily="18" charset="0"/>
              </a:rPr>
              <a:t>5</a:t>
            </a:r>
          </a:p>
        </p:txBody>
      </p:sp>
      <p:sp>
        <p:nvSpPr>
          <p:cNvPr id="45" name="Text Box 88"/>
          <p:cNvSpPr txBox="1">
            <a:spLocks noChangeArrowheads="1"/>
          </p:cNvSpPr>
          <p:nvPr/>
        </p:nvSpPr>
        <p:spPr bwMode="auto">
          <a:xfrm>
            <a:off x="5562600" y="3367087"/>
            <a:ext cx="1143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zh-CN" altLang="en-US">
                <a:solidFill>
                  <a:srgbClr val="000000"/>
                </a:solidFill>
                <a:latin typeface="Times New Roman" pitchFamily="18" charset="0"/>
              </a:rPr>
              <a:t>0.75</a:t>
            </a:r>
            <a:r>
              <a:rPr lang="zh-CN" altLang="en-US" baseline="30000">
                <a:solidFill>
                  <a:srgbClr val="000000"/>
                </a:solidFill>
                <a:latin typeface="Times New Roman" pitchFamily="18" charset="0"/>
              </a:rPr>
              <a:t>5</a:t>
            </a:r>
            <a:r>
              <a:rPr lang="zh-CN" altLang="en-US">
                <a:solidFill>
                  <a:srgbClr val="000000"/>
                </a:solidFill>
                <a:latin typeface="Times New Roman" pitchFamily="18" charset="0"/>
              </a:rPr>
              <a:t>*0.5</a:t>
            </a:r>
          </a:p>
        </p:txBody>
      </p:sp>
      <p:sp>
        <p:nvSpPr>
          <p:cNvPr id="46" name="Text Box 89"/>
          <p:cNvSpPr txBox="1">
            <a:spLocks noChangeArrowheads="1"/>
          </p:cNvSpPr>
          <p:nvPr/>
        </p:nvSpPr>
        <p:spPr bwMode="auto">
          <a:xfrm>
            <a:off x="5791200" y="4357687"/>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zh-CN" altLang="en-US">
                <a:solidFill>
                  <a:srgbClr val="000000"/>
                </a:solidFill>
                <a:latin typeface="Times New Roman" pitchFamily="18" charset="0"/>
              </a:rPr>
              <a:t>0.75</a:t>
            </a:r>
            <a:r>
              <a:rPr lang="zh-CN" altLang="en-US" baseline="30000">
                <a:solidFill>
                  <a:srgbClr val="000000"/>
                </a:solidFill>
                <a:latin typeface="Times New Roman" pitchFamily="18" charset="0"/>
              </a:rPr>
              <a:t>6</a:t>
            </a:r>
          </a:p>
        </p:txBody>
      </p:sp>
      <p:sp>
        <p:nvSpPr>
          <p:cNvPr id="47" name="Text Box 90"/>
          <p:cNvSpPr txBox="1">
            <a:spLocks noChangeArrowheads="1"/>
          </p:cNvSpPr>
          <p:nvPr/>
        </p:nvSpPr>
        <p:spPr bwMode="auto">
          <a:xfrm>
            <a:off x="5562600" y="5348287"/>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zh-CN" altLang="en-US">
                <a:solidFill>
                  <a:srgbClr val="000000"/>
                </a:solidFill>
                <a:latin typeface="Times New Roman" pitchFamily="18" charset="0"/>
              </a:rPr>
              <a:t>0.75</a:t>
            </a:r>
            <a:r>
              <a:rPr lang="zh-CN" altLang="en-US" baseline="30000">
                <a:solidFill>
                  <a:srgbClr val="000000"/>
                </a:solidFill>
                <a:latin typeface="Times New Roman" pitchFamily="18" charset="0"/>
              </a:rPr>
              <a:t>5</a:t>
            </a:r>
            <a:r>
              <a:rPr lang="zh-CN" altLang="en-US">
                <a:solidFill>
                  <a:srgbClr val="000000"/>
                </a:solidFill>
                <a:latin typeface="Times New Roman" pitchFamily="18" charset="0"/>
              </a:rPr>
              <a:t>*0.25</a:t>
            </a:r>
          </a:p>
        </p:txBody>
      </p:sp>
      <p:sp>
        <p:nvSpPr>
          <p:cNvPr id="48" name="Text Box 91"/>
          <p:cNvSpPr txBox="1">
            <a:spLocks noChangeArrowheads="1"/>
          </p:cNvSpPr>
          <p:nvPr/>
        </p:nvSpPr>
        <p:spPr bwMode="auto">
          <a:xfrm>
            <a:off x="6553200" y="3367087"/>
            <a:ext cx="1066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zh-CN" altLang="en-US">
                <a:solidFill>
                  <a:srgbClr val="000000"/>
                </a:solidFill>
                <a:latin typeface="Times New Roman" pitchFamily="18" charset="0"/>
              </a:rPr>
              <a:t>0.75</a:t>
            </a:r>
            <a:r>
              <a:rPr lang="zh-CN" altLang="en-US" baseline="30000">
                <a:solidFill>
                  <a:srgbClr val="000000"/>
                </a:solidFill>
                <a:latin typeface="Times New Roman" pitchFamily="18" charset="0"/>
              </a:rPr>
              <a:t>6</a:t>
            </a:r>
            <a:r>
              <a:rPr lang="zh-CN" altLang="en-US">
                <a:solidFill>
                  <a:srgbClr val="000000"/>
                </a:solidFill>
                <a:latin typeface="Times New Roman" pitchFamily="18" charset="0"/>
              </a:rPr>
              <a:t>*0.5</a:t>
            </a:r>
          </a:p>
        </p:txBody>
      </p:sp>
      <p:sp>
        <p:nvSpPr>
          <p:cNvPr id="49" name="Text Box 92"/>
          <p:cNvSpPr txBox="1">
            <a:spLocks noChangeArrowheads="1"/>
          </p:cNvSpPr>
          <p:nvPr/>
        </p:nvSpPr>
        <p:spPr bwMode="auto">
          <a:xfrm>
            <a:off x="6553200" y="4357687"/>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zh-CN" altLang="en-US">
                <a:solidFill>
                  <a:srgbClr val="000000"/>
                </a:solidFill>
                <a:latin typeface="Times New Roman" pitchFamily="18" charset="0"/>
              </a:rPr>
              <a:t>0.75</a:t>
            </a:r>
            <a:r>
              <a:rPr lang="zh-CN" altLang="en-US" baseline="30000">
                <a:solidFill>
                  <a:srgbClr val="000000"/>
                </a:solidFill>
                <a:latin typeface="Times New Roman" pitchFamily="18" charset="0"/>
              </a:rPr>
              <a:t>6</a:t>
            </a:r>
            <a:r>
              <a:rPr lang="zh-CN" altLang="en-US">
                <a:solidFill>
                  <a:srgbClr val="000000"/>
                </a:solidFill>
                <a:latin typeface="Times New Roman" pitchFamily="18" charset="0"/>
              </a:rPr>
              <a:t>*0.25</a:t>
            </a:r>
          </a:p>
        </p:txBody>
      </p:sp>
      <p:sp>
        <p:nvSpPr>
          <p:cNvPr id="50" name="Text Box 93"/>
          <p:cNvSpPr txBox="1">
            <a:spLocks noChangeArrowheads="1"/>
          </p:cNvSpPr>
          <p:nvPr/>
        </p:nvSpPr>
        <p:spPr bwMode="auto">
          <a:xfrm>
            <a:off x="6781800" y="5348287"/>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zh-CN" altLang="en-US">
                <a:solidFill>
                  <a:srgbClr val="000000"/>
                </a:solidFill>
                <a:latin typeface="Times New Roman" pitchFamily="18" charset="0"/>
              </a:rPr>
              <a:t>0.75</a:t>
            </a:r>
            <a:r>
              <a:rPr lang="zh-CN" altLang="en-US" baseline="30000">
                <a:solidFill>
                  <a:srgbClr val="000000"/>
                </a:solidFill>
                <a:latin typeface="Times New Roman" pitchFamily="18" charset="0"/>
              </a:rPr>
              <a:t>7</a:t>
            </a:r>
          </a:p>
        </p:txBody>
      </p:sp>
      <p:sp>
        <p:nvSpPr>
          <p:cNvPr id="51" name="Text Box 94"/>
          <p:cNvSpPr txBox="1">
            <a:spLocks noChangeArrowheads="1"/>
          </p:cNvSpPr>
          <p:nvPr/>
        </p:nvSpPr>
        <p:spPr bwMode="auto">
          <a:xfrm>
            <a:off x="7620000" y="3367087"/>
            <a:ext cx="1143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zh-CN" altLang="en-US">
                <a:solidFill>
                  <a:srgbClr val="000000"/>
                </a:solidFill>
                <a:latin typeface="Times New Roman" pitchFamily="18" charset="0"/>
              </a:rPr>
              <a:t>0.75</a:t>
            </a:r>
            <a:r>
              <a:rPr lang="zh-CN" altLang="en-US" baseline="30000">
                <a:solidFill>
                  <a:srgbClr val="000000"/>
                </a:solidFill>
                <a:latin typeface="Times New Roman" pitchFamily="18" charset="0"/>
              </a:rPr>
              <a:t>7</a:t>
            </a:r>
            <a:r>
              <a:rPr lang="zh-CN" altLang="en-US">
                <a:solidFill>
                  <a:srgbClr val="000000"/>
                </a:solidFill>
                <a:latin typeface="Times New Roman" pitchFamily="18" charset="0"/>
              </a:rPr>
              <a:t>*0.5</a:t>
            </a:r>
          </a:p>
        </p:txBody>
      </p:sp>
      <p:sp>
        <p:nvSpPr>
          <p:cNvPr id="52" name="Text Box 95"/>
          <p:cNvSpPr txBox="1">
            <a:spLocks noChangeArrowheads="1"/>
          </p:cNvSpPr>
          <p:nvPr/>
        </p:nvSpPr>
        <p:spPr bwMode="auto">
          <a:xfrm>
            <a:off x="7620000" y="4357687"/>
            <a:ext cx="1371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zh-CN" altLang="en-US">
                <a:solidFill>
                  <a:srgbClr val="000000"/>
                </a:solidFill>
                <a:latin typeface="Times New Roman" pitchFamily="18" charset="0"/>
              </a:rPr>
              <a:t>0.75</a:t>
            </a:r>
            <a:r>
              <a:rPr lang="zh-CN" altLang="en-US" baseline="30000">
                <a:solidFill>
                  <a:srgbClr val="000000"/>
                </a:solidFill>
                <a:latin typeface="Times New Roman" pitchFamily="18" charset="0"/>
              </a:rPr>
              <a:t>7</a:t>
            </a:r>
            <a:r>
              <a:rPr lang="zh-CN" altLang="en-US">
                <a:solidFill>
                  <a:srgbClr val="000000"/>
                </a:solidFill>
                <a:latin typeface="Times New Roman" pitchFamily="18" charset="0"/>
              </a:rPr>
              <a:t>*0.25</a:t>
            </a:r>
          </a:p>
        </p:txBody>
      </p:sp>
      <p:sp>
        <p:nvSpPr>
          <p:cNvPr id="53" name="Text Box 96"/>
          <p:cNvSpPr txBox="1">
            <a:spLocks noChangeArrowheads="1"/>
          </p:cNvSpPr>
          <p:nvPr/>
        </p:nvSpPr>
        <p:spPr bwMode="auto">
          <a:xfrm>
            <a:off x="7772400" y="5348287"/>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zh-CN" altLang="en-US">
                <a:solidFill>
                  <a:srgbClr val="000000"/>
                </a:solidFill>
                <a:latin typeface="Times New Roman" pitchFamily="18" charset="0"/>
              </a:rPr>
              <a:t>0.75</a:t>
            </a:r>
            <a:r>
              <a:rPr lang="zh-CN" altLang="en-US" baseline="30000">
                <a:solidFill>
                  <a:srgbClr val="000000"/>
                </a:solidFill>
                <a:latin typeface="Times New Roman" pitchFamily="18" charset="0"/>
              </a:rPr>
              <a:t>8</a:t>
            </a:r>
          </a:p>
        </p:txBody>
      </p:sp>
      <p:sp>
        <p:nvSpPr>
          <p:cNvPr id="54" name="Line 97"/>
          <p:cNvSpPr>
            <a:spLocks noChangeShapeType="1"/>
          </p:cNvSpPr>
          <p:nvPr/>
        </p:nvSpPr>
        <p:spPr bwMode="auto">
          <a:xfrm>
            <a:off x="1219200" y="4205287"/>
            <a:ext cx="533400" cy="0"/>
          </a:xfrm>
          <a:prstGeom prst="line">
            <a:avLst/>
          </a:prstGeom>
          <a:noFill/>
          <a:ln w="63500">
            <a:solidFill>
              <a:srgbClr val="00FF00"/>
            </a:solidFill>
            <a:round/>
            <a:headEnd type="stealth"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zh-CN" altLang="en-US">
              <a:solidFill>
                <a:srgbClr val="000000"/>
              </a:solidFill>
            </a:endParaRPr>
          </a:p>
        </p:txBody>
      </p:sp>
      <p:sp>
        <p:nvSpPr>
          <p:cNvPr id="55" name="Line 98"/>
          <p:cNvSpPr>
            <a:spLocks noChangeShapeType="1"/>
          </p:cNvSpPr>
          <p:nvPr/>
        </p:nvSpPr>
        <p:spPr bwMode="auto">
          <a:xfrm>
            <a:off x="2286000" y="4205287"/>
            <a:ext cx="533400" cy="0"/>
          </a:xfrm>
          <a:prstGeom prst="line">
            <a:avLst/>
          </a:prstGeom>
          <a:noFill/>
          <a:ln w="63500">
            <a:solidFill>
              <a:srgbClr val="00FF00"/>
            </a:solidFill>
            <a:round/>
            <a:headEnd type="stealth"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zh-CN" altLang="en-US">
              <a:solidFill>
                <a:srgbClr val="000000"/>
              </a:solidFill>
            </a:endParaRPr>
          </a:p>
        </p:txBody>
      </p:sp>
      <p:sp>
        <p:nvSpPr>
          <p:cNvPr id="56" name="Line 99"/>
          <p:cNvSpPr>
            <a:spLocks noChangeShapeType="1"/>
          </p:cNvSpPr>
          <p:nvPr/>
        </p:nvSpPr>
        <p:spPr bwMode="auto">
          <a:xfrm>
            <a:off x="3352800" y="4205287"/>
            <a:ext cx="457200" cy="0"/>
          </a:xfrm>
          <a:prstGeom prst="line">
            <a:avLst/>
          </a:prstGeom>
          <a:noFill/>
          <a:ln w="63500">
            <a:solidFill>
              <a:srgbClr val="00FF00"/>
            </a:solidFill>
            <a:round/>
            <a:headEnd type="stealth"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zh-CN" altLang="en-US">
              <a:solidFill>
                <a:srgbClr val="000000"/>
              </a:solidFill>
            </a:endParaRPr>
          </a:p>
        </p:txBody>
      </p:sp>
      <p:sp>
        <p:nvSpPr>
          <p:cNvPr id="57" name="Line 100"/>
          <p:cNvSpPr>
            <a:spLocks noChangeShapeType="1"/>
          </p:cNvSpPr>
          <p:nvPr/>
        </p:nvSpPr>
        <p:spPr bwMode="auto">
          <a:xfrm>
            <a:off x="4343400" y="4357687"/>
            <a:ext cx="609600" cy="609600"/>
          </a:xfrm>
          <a:prstGeom prst="line">
            <a:avLst/>
          </a:prstGeom>
          <a:noFill/>
          <a:ln w="63500">
            <a:solidFill>
              <a:srgbClr val="00FF00"/>
            </a:solidFill>
            <a:round/>
            <a:headEnd type="stealth"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zh-CN" altLang="en-US">
              <a:solidFill>
                <a:srgbClr val="000000"/>
              </a:solidFill>
            </a:endParaRPr>
          </a:p>
        </p:txBody>
      </p:sp>
      <p:sp>
        <p:nvSpPr>
          <p:cNvPr id="58" name="Line 101"/>
          <p:cNvSpPr>
            <a:spLocks noChangeShapeType="1"/>
          </p:cNvSpPr>
          <p:nvPr/>
        </p:nvSpPr>
        <p:spPr bwMode="auto">
          <a:xfrm flipV="1">
            <a:off x="5257800" y="4357687"/>
            <a:ext cx="609600" cy="609600"/>
          </a:xfrm>
          <a:prstGeom prst="line">
            <a:avLst/>
          </a:prstGeom>
          <a:noFill/>
          <a:ln w="63500">
            <a:solidFill>
              <a:srgbClr val="00FF00"/>
            </a:solidFill>
            <a:round/>
            <a:headEnd type="stealth"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zh-CN" altLang="en-US">
              <a:solidFill>
                <a:srgbClr val="000000"/>
              </a:solidFill>
            </a:endParaRPr>
          </a:p>
        </p:txBody>
      </p:sp>
      <p:sp>
        <p:nvSpPr>
          <p:cNvPr id="59" name="Line 102"/>
          <p:cNvSpPr>
            <a:spLocks noChangeShapeType="1"/>
          </p:cNvSpPr>
          <p:nvPr/>
        </p:nvSpPr>
        <p:spPr bwMode="auto">
          <a:xfrm>
            <a:off x="6324600" y="4357687"/>
            <a:ext cx="609600" cy="609600"/>
          </a:xfrm>
          <a:prstGeom prst="line">
            <a:avLst/>
          </a:prstGeom>
          <a:noFill/>
          <a:ln w="63500">
            <a:solidFill>
              <a:srgbClr val="00FF00"/>
            </a:solidFill>
            <a:round/>
            <a:headEnd type="stealth"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zh-CN" altLang="en-US">
              <a:solidFill>
                <a:srgbClr val="000000"/>
              </a:solidFill>
            </a:endParaRPr>
          </a:p>
        </p:txBody>
      </p:sp>
      <p:sp>
        <p:nvSpPr>
          <p:cNvPr id="60" name="Line 103"/>
          <p:cNvSpPr>
            <a:spLocks noChangeShapeType="1"/>
          </p:cNvSpPr>
          <p:nvPr/>
        </p:nvSpPr>
        <p:spPr bwMode="auto">
          <a:xfrm>
            <a:off x="7391400" y="5119687"/>
            <a:ext cx="457200" cy="0"/>
          </a:xfrm>
          <a:prstGeom prst="line">
            <a:avLst/>
          </a:prstGeom>
          <a:noFill/>
          <a:ln w="63500">
            <a:solidFill>
              <a:srgbClr val="00FF00"/>
            </a:solidFill>
            <a:round/>
            <a:headEnd type="stealth"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zh-CN" altLang="en-US">
              <a:solidFill>
                <a:srgbClr val="000000"/>
              </a:solidFill>
            </a:endParaRPr>
          </a:p>
        </p:txBody>
      </p:sp>
      <p:grpSp>
        <p:nvGrpSpPr>
          <p:cNvPr id="61" name="Group 3"/>
          <p:cNvGrpSpPr>
            <a:grpSpLocks/>
          </p:cNvGrpSpPr>
          <p:nvPr/>
        </p:nvGrpSpPr>
        <p:grpSpPr bwMode="auto">
          <a:xfrm>
            <a:off x="609600" y="228600"/>
            <a:ext cx="5051425" cy="1089025"/>
            <a:chOff x="514" y="1104"/>
            <a:chExt cx="3422" cy="882"/>
          </a:xfrm>
        </p:grpSpPr>
        <p:grpSp>
          <p:nvGrpSpPr>
            <p:cNvPr id="62" name="Group 4"/>
            <p:cNvGrpSpPr>
              <a:grpSpLocks/>
            </p:cNvGrpSpPr>
            <p:nvPr/>
          </p:nvGrpSpPr>
          <p:grpSpPr bwMode="auto">
            <a:xfrm>
              <a:off x="514" y="1104"/>
              <a:ext cx="3422" cy="864"/>
              <a:chOff x="-3" y="-3"/>
              <a:chExt cx="3758" cy="1158"/>
            </a:xfrm>
          </p:grpSpPr>
          <p:grpSp>
            <p:nvGrpSpPr>
              <p:cNvPr id="65" name="Group 5"/>
              <p:cNvGrpSpPr>
                <a:grpSpLocks/>
              </p:cNvGrpSpPr>
              <p:nvPr/>
            </p:nvGrpSpPr>
            <p:grpSpPr bwMode="auto">
              <a:xfrm>
                <a:off x="0" y="0"/>
                <a:ext cx="3752" cy="1152"/>
                <a:chOff x="0" y="0"/>
                <a:chExt cx="3752" cy="1152"/>
              </a:xfrm>
            </p:grpSpPr>
            <p:grpSp>
              <p:nvGrpSpPr>
                <p:cNvPr id="67" name="Group 6"/>
                <p:cNvGrpSpPr>
                  <a:grpSpLocks/>
                </p:cNvGrpSpPr>
                <p:nvPr/>
              </p:nvGrpSpPr>
              <p:grpSpPr bwMode="auto">
                <a:xfrm>
                  <a:off x="0" y="0"/>
                  <a:ext cx="938" cy="384"/>
                  <a:chOff x="0" y="0"/>
                  <a:chExt cx="938" cy="384"/>
                </a:xfrm>
              </p:grpSpPr>
              <p:sp>
                <p:nvSpPr>
                  <p:cNvPr id="101" name="Rectangle 7"/>
                  <p:cNvSpPr>
                    <a:spLocks noChangeArrowheads="1"/>
                  </p:cNvSpPr>
                  <p:nvPr/>
                </p:nvSpPr>
                <p:spPr bwMode="auto">
                  <a:xfrm>
                    <a:off x="43" y="0"/>
                    <a:ext cx="85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fontAlgn="base">
                      <a:spcBef>
                        <a:spcPct val="0"/>
                      </a:spcBef>
                      <a:spcAft>
                        <a:spcPct val="0"/>
                      </a:spcAft>
                    </a:pPr>
                    <a:r>
                      <a:rPr lang="zh-CN" altLang="en-US" sz="1000">
                        <a:solidFill>
                          <a:srgbClr val="000000"/>
                        </a:solidFill>
                        <a:latin typeface="Arial"/>
                      </a:rPr>
                      <a:t> </a:t>
                    </a:r>
                    <a:endParaRPr lang="zh-CN" altLang="en-US" sz="1000">
                      <a:solidFill>
                        <a:srgbClr val="000000"/>
                      </a:solidFill>
                      <a:latin typeface="Times New Roman" pitchFamily="18" charset="0"/>
                    </a:endParaRPr>
                  </a:p>
                  <a:p>
                    <a:pPr algn="just" eaLnBrk="0" fontAlgn="base" hangingPunct="0">
                      <a:spcBef>
                        <a:spcPct val="0"/>
                      </a:spcBef>
                      <a:spcAft>
                        <a:spcPct val="0"/>
                      </a:spcAft>
                    </a:pPr>
                    <a:endParaRPr lang="zh-CN" altLang="en-US" sz="2400">
                      <a:solidFill>
                        <a:srgbClr val="000000"/>
                      </a:solidFill>
                      <a:latin typeface="Times New Roman" pitchFamily="18" charset="0"/>
                    </a:endParaRPr>
                  </a:p>
                </p:txBody>
              </p:sp>
              <p:sp>
                <p:nvSpPr>
                  <p:cNvPr id="102" name="Rectangle 8"/>
                  <p:cNvSpPr>
                    <a:spLocks noChangeArrowheads="1"/>
                  </p:cNvSpPr>
                  <p:nvPr/>
                </p:nvSpPr>
                <p:spPr bwMode="auto">
                  <a:xfrm>
                    <a:off x="0" y="0"/>
                    <a:ext cx="93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zh-CN" altLang="en-US">
                      <a:solidFill>
                        <a:srgbClr val="000000"/>
                      </a:solidFill>
                    </a:endParaRPr>
                  </a:p>
                </p:txBody>
              </p:sp>
            </p:grpSp>
            <p:grpSp>
              <p:nvGrpSpPr>
                <p:cNvPr id="68" name="Group 9"/>
                <p:cNvGrpSpPr>
                  <a:grpSpLocks/>
                </p:cNvGrpSpPr>
                <p:nvPr/>
              </p:nvGrpSpPr>
              <p:grpSpPr bwMode="auto">
                <a:xfrm>
                  <a:off x="938" y="0"/>
                  <a:ext cx="938" cy="384"/>
                  <a:chOff x="938" y="0"/>
                  <a:chExt cx="938" cy="384"/>
                </a:xfrm>
              </p:grpSpPr>
              <p:sp>
                <p:nvSpPr>
                  <p:cNvPr id="99" name="Rectangle 10"/>
                  <p:cNvSpPr>
                    <a:spLocks noChangeArrowheads="1"/>
                  </p:cNvSpPr>
                  <p:nvPr/>
                </p:nvSpPr>
                <p:spPr bwMode="auto">
                  <a:xfrm>
                    <a:off x="981" y="0"/>
                    <a:ext cx="85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fontAlgn="base">
                      <a:spcBef>
                        <a:spcPct val="0"/>
                      </a:spcBef>
                      <a:spcAft>
                        <a:spcPct val="0"/>
                      </a:spcAft>
                    </a:pPr>
                    <a:r>
                      <a:rPr lang="zh-CN" altLang="en-US" sz="1600">
                        <a:solidFill>
                          <a:srgbClr val="000000"/>
                        </a:solidFill>
                        <a:latin typeface="Times New Roman" pitchFamily="18" charset="0"/>
                      </a:rPr>
                      <a:t>状态</a:t>
                    </a:r>
                    <a:r>
                      <a:rPr lang="zh-CN" altLang="en-US" sz="1600">
                        <a:solidFill>
                          <a:srgbClr val="000000"/>
                        </a:solidFill>
                      </a:rPr>
                      <a:t>1</a:t>
                    </a:r>
                  </a:p>
                  <a:p>
                    <a:pPr algn="just" eaLnBrk="0" fontAlgn="base" hangingPunct="0">
                      <a:spcBef>
                        <a:spcPct val="0"/>
                      </a:spcBef>
                      <a:spcAft>
                        <a:spcPct val="0"/>
                      </a:spcAft>
                    </a:pPr>
                    <a:endParaRPr lang="zh-CN" altLang="en-US" sz="1600">
                      <a:solidFill>
                        <a:srgbClr val="000000"/>
                      </a:solidFill>
                    </a:endParaRPr>
                  </a:p>
                </p:txBody>
              </p:sp>
              <p:sp>
                <p:nvSpPr>
                  <p:cNvPr id="100" name="Rectangle 11"/>
                  <p:cNvSpPr>
                    <a:spLocks noChangeArrowheads="1"/>
                  </p:cNvSpPr>
                  <p:nvPr/>
                </p:nvSpPr>
                <p:spPr bwMode="auto">
                  <a:xfrm>
                    <a:off x="938" y="0"/>
                    <a:ext cx="93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zh-CN" altLang="en-US">
                      <a:solidFill>
                        <a:srgbClr val="000000"/>
                      </a:solidFill>
                    </a:endParaRPr>
                  </a:p>
                </p:txBody>
              </p:sp>
            </p:grpSp>
            <p:grpSp>
              <p:nvGrpSpPr>
                <p:cNvPr id="69" name="Group 12"/>
                <p:cNvGrpSpPr>
                  <a:grpSpLocks/>
                </p:cNvGrpSpPr>
                <p:nvPr/>
              </p:nvGrpSpPr>
              <p:grpSpPr bwMode="auto">
                <a:xfrm>
                  <a:off x="1876" y="0"/>
                  <a:ext cx="938" cy="384"/>
                  <a:chOff x="1876" y="0"/>
                  <a:chExt cx="938" cy="384"/>
                </a:xfrm>
              </p:grpSpPr>
              <p:sp>
                <p:nvSpPr>
                  <p:cNvPr id="97" name="Rectangle 13"/>
                  <p:cNvSpPr>
                    <a:spLocks noChangeArrowheads="1"/>
                  </p:cNvSpPr>
                  <p:nvPr/>
                </p:nvSpPr>
                <p:spPr bwMode="auto">
                  <a:xfrm>
                    <a:off x="1919" y="0"/>
                    <a:ext cx="85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fontAlgn="base">
                      <a:spcBef>
                        <a:spcPct val="0"/>
                      </a:spcBef>
                      <a:spcAft>
                        <a:spcPct val="0"/>
                      </a:spcAft>
                    </a:pPr>
                    <a:r>
                      <a:rPr lang="zh-CN" altLang="en-US" sz="1600">
                        <a:solidFill>
                          <a:srgbClr val="000000"/>
                        </a:solidFill>
                        <a:latin typeface="Times New Roman" pitchFamily="18" charset="0"/>
                      </a:rPr>
                      <a:t>状态</a:t>
                    </a:r>
                    <a:r>
                      <a:rPr lang="zh-CN" altLang="en-US" sz="1600">
                        <a:solidFill>
                          <a:srgbClr val="000000"/>
                        </a:solidFill>
                      </a:rPr>
                      <a:t>2</a:t>
                    </a:r>
                  </a:p>
                  <a:p>
                    <a:pPr algn="just" eaLnBrk="0" fontAlgn="base" hangingPunct="0">
                      <a:spcBef>
                        <a:spcPct val="0"/>
                      </a:spcBef>
                      <a:spcAft>
                        <a:spcPct val="0"/>
                      </a:spcAft>
                    </a:pPr>
                    <a:endParaRPr lang="zh-CN" altLang="en-US" sz="2400">
                      <a:solidFill>
                        <a:srgbClr val="000000"/>
                      </a:solidFill>
                    </a:endParaRPr>
                  </a:p>
                </p:txBody>
              </p:sp>
              <p:sp>
                <p:nvSpPr>
                  <p:cNvPr id="98" name="Rectangle 14"/>
                  <p:cNvSpPr>
                    <a:spLocks noChangeArrowheads="1"/>
                  </p:cNvSpPr>
                  <p:nvPr/>
                </p:nvSpPr>
                <p:spPr bwMode="auto">
                  <a:xfrm>
                    <a:off x="1876" y="0"/>
                    <a:ext cx="93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zh-CN" altLang="en-US">
                      <a:solidFill>
                        <a:srgbClr val="000000"/>
                      </a:solidFill>
                    </a:endParaRPr>
                  </a:p>
                </p:txBody>
              </p:sp>
            </p:grpSp>
            <p:grpSp>
              <p:nvGrpSpPr>
                <p:cNvPr id="70" name="Group 15"/>
                <p:cNvGrpSpPr>
                  <a:grpSpLocks/>
                </p:cNvGrpSpPr>
                <p:nvPr/>
              </p:nvGrpSpPr>
              <p:grpSpPr bwMode="auto">
                <a:xfrm>
                  <a:off x="2814" y="0"/>
                  <a:ext cx="938" cy="384"/>
                  <a:chOff x="2814" y="0"/>
                  <a:chExt cx="938" cy="384"/>
                </a:xfrm>
              </p:grpSpPr>
              <p:sp>
                <p:nvSpPr>
                  <p:cNvPr id="95" name="Rectangle 16"/>
                  <p:cNvSpPr>
                    <a:spLocks noChangeArrowheads="1"/>
                  </p:cNvSpPr>
                  <p:nvPr/>
                </p:nvSpPr>
                <p:spPr bwMode="auto">
                  <a:xfrm>
                    <a:off x="2857" y="0"/>
                    <a:ext cx="85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fontAlgn="base">
                      <a:spcBef>
                        <a:spcPct val="0"/>
                      </a:spcBef>
                      <a:spcAft>
                        <a:spcPct val="0"/>
                      </a:spcAft>
                    </a:pPr>
                    <a:r>
                      <a:rPr lang="zh-CN" altLang="en-US" sz="1600">
                        <a:solidFill>
                          <a:srgbClr val="000000"/>
                        </a:solidFill>
                        <a:latin typeface="Times New Roman" pitchFamily="18" charset="0"/>
                      </a:rPr>
                      <a:t>状态</a:t>
                    </a:r>
                    <a:r>
                      <a:rPr lang="zh-CN" altLang="en-US" sz="1600">
                        <a:solidFill>
                          <a:srgbClr val="000000"/>
                        </a:solidFill>
                      </a:rPr>
                      <a:t>3</a:t>
                    </a:r>
                  </a:p>
                  <a:p>
                    <a:pPr algn="just" eaLnBrk="0" fontAlgn="base" hangingPunct="0">
                      <a:spcBef>
                        <a:spcPct val="0"/>
                      </a:spcBef>
                      <a:spcAft>
                        <a:spcPct val="0"/>
                      </a:spcAft>
                    </a:pPr>
                    <a:endParaRPr lang="zh-CN" altLang="en-US" sz="2400">
                      <a:solidFill>
                        <a:srgbClr val="000000"/>
                      </a:solidFill>
                    </a:endParaRPr>
                  </a:p>
                </p:txBody>
              </p:sp>
              <p:sp>
                <p:nvSpPr>
                  <p:cNvPr id="96" name="Rectangle 17"/>
                  <p:cNvSpPr>
                    <a:spLocks noChangeArrowheads="1"/>
                  </p:cNvSpPr>
                  <p:nvPr/>
                </p:nvSpPr>
                <p:spPr bwMode="auto">
                  <a:xfrm>
                    <a:off x="2814" y="0"/>
                    <a:ext cx="93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zh-CN" altLang="en-US">
                      <a:solidFill>
                        <a:srgbClr val="000000"/>
                      </a:solidFill>
                    </a:endParaRPr>
                  </a:p>
                </p:txBody>
              </p:sp>
            </p:grpSp>
            <p:grpSp>
              <p:nvGrpSpPr>
                <p:cNvPr id="71" name="Group 18"/>
                <p:cNvGrpSpPr>
                  <a:grpSpLocks/>
                </p:cNvGrpSpPr>
                <p:nvPr/>
              </p:nvGrpSpPr>
              <p:grpSpPr bwMode="auto">
                <a:xfrm>
                  <a:off x="0" y="384"/>
                  <a:ext cx="938" cy="384"/>
                  <a:chOff x="0" y="384"/>
                  <a:chExt cx="938" cy="384"/>
                </a:xfrm>
              </p:grpSpPr>
              <p:sp>
                <p:nvSpPr>
                  <p:cNvPr id="93" name="Rectangle 19"/>
                  <p:cNvSpPr>
                    <a:spLocks noChangeArrowheads="1" noTextEdit="1"/>
                  </p:cNvSpPr>
                  <p:nvPr/>
                </p:nvSpPr>
                <p:spPr bwMode="auto">
                  <a:xfrm>
                    <a:off x="43" y="384"/>
                    <a:ext cx="85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0"/>
                      </a:spcBef>
                      <a:spcAft>
                        <a:spcPct val="0"/>
                      </a:spcAft>
                    </a:pPr>
                    <a:endParaRPr lang="zh-CN" altLang="en-US">
                      <a:solidFill>
                        <a:srgbClr val="000000"/>
                      </a:solidFill>
                    </a:endParaRPr>
                  </a:p>
                </p:txBody>
              </p:sp>
              <p:sp>
                <p:nvSpPr>
                  <p:cNvPr id="94" name="Rectangle 20"/>
                  <p:cNvSpPr>
                    <a:spLocks noChangeArrowheads="1"/>
                  </p:cNvSpPr>
                  <p:nvPr/>
                </p:nvSpPr>
                <p:spPr bwMode="auto">
                  <a:xfrm>
                    <a:off x="0" y="384"/>
                    <a:ext cx="93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zh-CN" altLang="en-US">
                      <a:solidFill>
                        <a:srgbClr val="000000"/>
                      </a:solidFill>
                    </a:endParaRPr>
                  </a:p>
                </p:txBody>
              </p:sp>
            </p:grpSp>
            <p:grpSp>
              <p:nvGrpSpPr>
                <p:cNvPr id="72" name="Group 21"/>
                <p:cNvGrpSpPr>
                  <a:grpSpLocks/>
                </p:cNvGrpSpPr>
                <p:nvPr/>
              </p:nvGrpSpPr>
              <p:grpSpPr bwMode="auto">
                <a:xfrm>
                  <a:off x="938" y="384"/>
                  <a:ext cx="938" cy="384"/>
                  <a:chOff x="938" y="384"/>
                  <a:chExt cx="938" cy="384"/>
                </a:xfrm>
              </p:grpSpPr>
              <p:sp>
                <p:nvSpPr>
                  <p:cNvPr id="91" name="Rectangle 22"/>
                  <p:cNvSpPr>
                    <a:spLocks noChangeArrowheads="1"/>
                  </p:cNvSpPr>
                  <p:nvPr/>
                </p:nvSpPr>
                <p:spPr bwMode="auto">
                  <a:xfrm>
                    <a:off x="981" y="384"/>
                    <a:ext cx="85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fontAlgn="base">
                      <a:spcBef>
                        <a:spcPct val="0"/>
                      </a:spcBef>
                      <a:spcAft>
                        <a:spcPct val="0"/>
                      </a:spcAft>
                    </a:pPr>
                    <a:r>
                      <a:rPr lang="zh-CN" altLang="en-US" sz="1600">
                        <a:solidFill>
                          <a:srgbClr val="000000"/>
                        </a:solidFill>
                      </a:rPr>
                      <a:t>0.5</a:t>
                    </a:r>
                  </a:p>
                  <a:p>
                    <a:pPr algn="just" eaLnBrk="0" fontAlgn="base" hangingPunct="0">
                      <a:spcBef>
                        <a:spcPct val="0"/>
                      </a:spcBef>
                      <a:spcAft>
                        <a:spcPct val="0"/>
                      </a:spcAft>
                    </a:pPr>
                    <a:endParaRPr lang="zh-CN" altLang="en-US" sz="1600">
                      <a:solidFill>
                        <a:srgbClr val="000000"/>
                      </a:solidFill>
                      <a:latin typeface="Times New Roman" pitchFamily="18" charset="0"/>
                    </a:endParaRPr>
                  </a:p>
                </p:txBody>
              </p:sp>
              <p:sp>
                <p:nvSpPr>
                  <p:cNvPr id="92" name="Rectangle 23"/>
                  <p:cNvSpPr>
                    <a:spLocks noChangeArrowheads="1"/>
                  </p:cNvSpPr>
                  <p:nvPr/>
                </p:nvSpPr>
                <p:spPr bwMode="auto">
                  <a:xfrm>
                    <a:off x="938" y="384"/>
                    <a:ext cx="93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zh-CN" altLang="en-US">
                      <a:solidFill>
                        <a:srgbClr val="000000"/>
                      </a:solidFill>
                    </a:endParaRPr>
                  </a:p>
                </p:txBody>
              </p:sp>
            </p:grpSp>
            <p:grpSp>
              <p:nvGrpSpPr>
                <p:cNvPr id="73" name="Group 24"/>
                <p:cNvGrpSpPr>
                  <a:grpSpLocks/>
                </p:cNvGrpSpPr>
                <p:nvPr/>
              </p:nvGrpSpPr>
              <p:grpSpPr bwMode="auto">
                <a:xfrm>
                  <a:off x="1876" y="384"/>
                  <a:ext cx="938" cy="384"/>
                  <a:chOff x="1876" y="384"/>
                  <a:chExt cx="938" cy="384"/>
                </a:xfrm>
              </p:grpSpPr>
              <p:sp>
                <p:nvSpPr>
                  <p:cNvPr id="89" name="Rectangle 25"/>
                  <p:cNvSpPr>
                    <a:spLocks noChangeArrowheads="1"/>
                  </p:cNvSpPr>
                  <p:nvPr/>
                </p:nvSpPr>
                <p:spPr bwMode="auto">
                  <a:xfrm>
                    <a:off x="1919" y="384"/>
                    <a:ext cx="85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fontAlgn="base">
                      <a:spcBef>
                        <a:spcPct val="0"/>
                      </a:spcBef>
                      <a:spcAft>
                        <a:spcPct val="0"/>
                      </a:spcAft>
                    </a:pPr>
                    <a:r>
                      <a:rPr lang="zh-CN" altLang="en-US" sz="1600">
                        <a:solidFill>
                          <a:srgbClr val="000000"/>
                        </a:solidFill>
                      </a:rPr>
                      <a:t>0.75</a:t>
                    </a:r>
                  </a:p>
                  <a:p>
                    <a:pPr algn="just" eaLnBrk="0" fontAlgn="base" hangingPunct="0">
                      <a:spcBef>
                        <a:spcPct val="0"/>
                      </a:spcBef>
                      <a:spcAft>
                        <a:spcPct val="0"/>
                      </a:spcAft>
                    </a:pPr>
                    <a:endParaRPr lang="zh-CN" altLang="en-US" sz="1600">
                      <a:solidFill>
                        <a:srgbClr val="000000"/>
                      </a:solidFill>
                    </a:endParaRPr>
                  </a:p>
                </p:txBody>
              </p:sp>
              <p:sp>
                <p:nvSpPr>
                  <p:cNvPr id="90" name="Rectangle 26"/>
                  <p:cNvSpPr>
                    <a:spLocks noChangeArrowheads="1"/>
                  </p:cNvSpPr>
                  <p:nvPr/>
                </p:nvSpPr>
                <p:spPr bwMode="auto">
                  <a:xfrm>
                    <a:off x="1876" y="384"/>
                    <a:ext cx="93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zh-CN" altLang="en-US">
                      <a:solidFill>
                        <a:srgbClr val="000000"/>
                      </a:solidFill>
                    </a:endParaRPr>
                  </a:p>
                </p:txBody>
              </p:sp>
            </p:grpSp>
            <p:grpSp>
              <p:nvGrpSpPr>
                <p:cNvPr id="74" name="Group 27"/>
                <p:cNvGrpSpPr>
                  <a:grpSpLocks/>
                </p:cNvGrpSpPr>
                <p:nvPr/>
              </p:nvGrpSpPr>
              <p:grpSpPr bwMode="auto">
                <a:xfrm>
                  <a:off x="2814" y="384"/>
                  <a:ext cx="938" cy="384"/>
                  <a:chOff x="2814" y="384"/>
                  <a:chExt cx="938" cy="384"/>
                </a:xfrm>
              </p:grpSpPr>
              <p:sp>
                <p:nvSpPr>
                  <p:cNvPr id="87" name="Rectangle 28"/>
                  <p:cNvSpPr>
                    <a:spLocks noChangeArrowheads="1"/>
                  </p:cNvSpPr>
                  <p:nvPr/>
                </p:nvSpPr>
                <p:spPr bwMode="auto">
                  <a:xfrm>
                    <a:off x="2857" y="384"/>
                    <a:ext cx="85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fontAlgn="base">
                      <a:spcBef>
                        <a:spcPct val="0"/>
                      </a:spcBef>
                      <a:spcAft>
                        <a:spcPct val="0"/>
                      </a:spcAft>
                    </a:pPr>
                    <a:r>
                      <a:rPr lang="zh-CN" altLang="en-US" sz="1600">
                        <a:solidFill>
                          <a:srgbClr val="000000"/>
                        </a:solidFill>
                      </a:rPr>
                      <a:t>0.25</a:t>
                    </a:r>
                  </a:p>
                  <a:p>
                    <a:pPr algn="just" eaLnBrk="0" fontAlgn="base" hangingPunct="0">
                      <a:spcBef>
                        <a:spcPct val="0"/>
                      </a:spcBef>
                      <a:spcAft>
                        <a:spcPct val="0"/>
                      </a:spcAft>
                    </a:pPr>
                    <a:endParaRPr lang="zh-CN" altLang="en-US" sz="1600">
                      <a:solidFill>
                        <a:srgbClr val="000000"/>
                      </a:solidFill>
                      <a:latin typeface="Times New Roman" pitchFamily="18" charset="0"/>
                    </a:endParaRPr>
                  </a:p>
                </p:txBody>
              </p:sp>
              <p:sp>
                <p:nvSpPr>
                  <p:cNvPr id="88" name="Rectangle 29"/>
                  <p:cNvSpPr>
                    <a:spLocks noChangeArrowheads="1"/>
                  </p:cNvSpPr>
                  <p:nvPr/>
                </p:nvSpPr>
                <p:spPr bwMode="auto">
                  <a:xfrm>
                    <a:off x="2814" y="384"/>
                    <a:ext cx="93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zh-CN" altLang="en-US">
                      <a:solidFill>
                        <a:srgbClr val="000000"/>
                      </a:solidFill>
                    </a:endParaRPr>
                  </a:p>
                </p:txBody>
              </p:sp>
            </p:grpSp>
            <p:grpSp>
              <p:nvGrpSpPr>
                <p:cNvPr id="75" name="Group 30"/>
                <p:cNvGrpSpPr>
                  <a:grpSpLocks/>
                </p:cNvGrpSpPr>
                <p:nvPr/>
              </p:nvGrpSpPr>
              <p:grpSpPr bwMode="auto">
                <a:xfrm>
                  <a:off x="0" y="768"/>
                  <a:ext cx="938" cy="384"/>
                  <a:chOff x="0" y="768"/>
                  <a:chExt cx="938" cy="384"/>
                </a:xfrm>
              </p:grpSpPr>
              <p:sp>
                <p:nvSpPr>
                  <p:cNvPr id="85" name="Rectangle 31"/>
                  <p:cNvSpPr>
                    <a:spLocks noChangeArrowheads="1" noTextEdit="1"/>
                  </p:cNvSpPr>
                  <p:nvPr/>
                </p:nvSpPr>
                <p:spPr bwMode="auto">
                  <a:xfrm>
                    <a:off x="43" y="768"/>
                    <a:ext cx="85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0"/>
                      </a:spcBef>
                      <a:spcAft>
                        <a:spcPct val="0"/>
                      </a:spcAft>
                    </a:pPr>
                    <a:endParaRPr lang="zh-CN" altLang="en-US">
                      <a:solidFill>
                        <a:srgbClr val="000000"/>
                      </a:solidFill>
                    </a:endParaRPr>
                  </a:p>
                </p:txBody>
              </p:sp>
              <p:sp>
                <p:nvSpPr>
                  <p:cNvPr id="86" name="Rectangle 32"/>
                  <p:cNvSpPr>
                    <a:spLocks noChangeArrowheads="1"/>
                  </p:cNvSpPr>
                  <p:nvPr/>
                </p:nvSpPr>
                <p:spPr bwMode="auto">
                  <a:xfrm>
                    <a:off x="0" y="768"/>
                    <a:ext cx="93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zh-CN" altLang="en-US">
                      <a:solidFill>
                        <a:srgbClr val="000000"/>
                      </a:solidFill>
                    </a:endParaRPr>
                  </a:p>
                </p:txBody>
              </p:sp>
            </p:grpSp>
            <p:grpSp>
              <p:nvGrpSpPr>
                <p:cNvPr id="76" name="Group 33"/>
                <p:cNvGrpSpPr>
                  <a:grpSpLocks/>
                </p:cNvGrpSpPr>
                <p:nvPr/>
              </p:nvGrpSpPr>
              <p:grpSpPr bwMode="auto">
                <a:xfrm>
                  <a:off x="938" y="768"/>
                  <a:ext cx="938" cy="384"/>
                  <a:chOff x="938" y="768"/>
                  <a:chExt cx="938" cy="384"/>
                </a:xfrm>
              </p:grpSpPr>
              <p:sp>
                <p:nvSpPr>
                  <p:cNvPr id="83" name="Rectangle 34"/>
                  <p:cNvSpPr>
                    <a:spLocks noChangeArrowheads="1"/>
                  </p:cNvSpPr>
                  <p:nvPr/>
                </p:nvSpPr>
                <p:spPr bwMode="auto">
                  <a:xfrm>
                    <a:off x="981" y="768"/>
                    <a:ext cx="85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fontAlgn="base">
                      <a:spcBef>
                        <a:spcPct val="0"/>
                      </a:spcBef>
                      <a:spcAft>
                        <a:spcPct val="0"/>
                      </a:spcAft>
                    </a:pPr>
                    <a:r>
                      <a:rPr lang="zh-CN" altLang="en-US" sz="1600">
                        <a:solidFill>
                          <a:srgbClr val="000000"/>
                        </a:solidFill>
                      </a:rPr>
                      <a:t>0.5</a:t>
                    </a:r>
                  </a:p>
                  <a:p>
                    <a:pPr algn="just" eaLnBrk="0" fontAlgn="base" hangingPunct="0">
                      <a:spcBef>
                        <a:spcPct val="0"/>
                      </a:spcBef>
                      <a:spcAft>
                        <a:spcPct val="0"/>
                      </a:spcAft>
                    </a:pPr>
                    <a:endParaRPr lang="zh-CN" altLang="en-US" sz="2400">
                      <a:solidFill>
                        <a:srgbClr val="000000"/>
                      </a:solidFill>
                      <a:latin typeface="Times New Roman" pitchFamily="18" charset="0"/>
                    </a:endParaRPr>
                  </a:p>
                </p:txBody>
              </p:sp>
              <p:sp>
                <p:nvSpPr>
                  <p:cNvPr id="84" name="Rectangle 35"/>
                  <p:cNvSpPr>
                    <a:spLocks noChangeArrowheads="1"/>
                  </p:cNvSpPr>
                  <p:nvPr/>
                </p:nvSpPr>
                <p:spPr bwMode="auto">
                  <a:xfrm>
                    <a:off x="938" y="768"/>
                    <a:ext cx="93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zh-CN" altLang="en-US">
                      <a:solidFill>
                        <a:srgbClr val="000000"/>
                      </a:solidFill>
                    </a:endParaRPr>
                  </a:p>
                </p:txBody>
              </p:sp>
            </p:grpSp>
            <p:grpSp>
              <p:nvGrpSpPr>
                <p:cNvPr id="77" name="Group 36"/>
                <p:cNvGrpSpPr>
                  <a:grpSpLocks/>
                </p:cNvGrpSpPr>
                <p:nvPr/>
              </p:nvGrpSpPr>
              <p:grpSpPr bwMode="auto">
                <a:xfrm>
                  <a:off x="1876" y="768"/>
                  <a:ext cx="938" cy="384"/>
                  <a:chOff x="1876" y="768"/>
                  <a:chExt cx="938" cy="384"/>
                </a:xfrm>
              </p:grpSpPr>
              <p:sp>
                <p:nvSpPr>
                  <p:cNvPr id="81" name="Rectangle 37"/>
                  <p:cNvSpPr>
                    <a:spLocks noChangeArrowheads="1"/>
                  </p:cNvSpPr>
                  <p:nvPr/>
                </p:nvSpPr>
                <p:spPr bwMode="auto">
                  <a:xfrm>
                    <a:off x="1919" y="768"/>
                    <a:ext cx="85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fontAlgn="base">
                      <a:spcBef>
                        <a:spcPct val="0"/>
                      </a:spcBef>
                      <a:spcAft>
                        <a:spcPct val="0"/>
                      </a:spcAft>
                    </a:pPr>
                    <a:r>
                      <a:rPr lang="zh-CN" altLang="en-US" sz="1600">
                        <a:solidFill>
                          <a:srgbClr val="000000"/>
                        </a:solidFill>
                      </a:rPr>
                      <a:t>0.25</a:t>
                    </a:r>
                  </a:p>
                  <a:p>
                    <a:pPr algn="just" eaLnBrk="0" fontAlgn="base" hangingPunct="0">
                      <a:spcBef>
                        <a:spcPct val="0"/>
                      </a:spcBef>
                      <a:spcAft>
                        <a:spcPct val="0"/>
                      </a:spcAft>
                    </a:pPr>
                    <a:endParaRPr lang="zh-CN" altLang="en-US" sz="2400">
                      <a:solidFill>
                        <a:srgbClr val="000000"/>
                      </a:solidFill>
                      <a:latin typeface="Times New Roman" pitchFamily="18" charset="0"/>
                    </a:endParaRPr>
                  </a:p>
                </p:txBody>
              </p:sp>
              <p:sp>
                <p:nvSpPr>
                  <p:cNvPr id="82" name="Rectangle 38"/>
                  <p:cNvSpPr>
                    <a:spLocks noChangeArrowheads="1"/>
                  </p:cNvSpPr>
                  <p:nvPr/>
                </p:nvSpPr>
                <p:spPr bwMode="auto">
                  <a:xfrm>
                    <a:off x="1876" y="768"/>
                    <a:ext cx="93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zh-CN" altLang="en-US">
                      <a:solidFill>
                        <a:srgbClr val="000000"/>
                      </a:solidFill>
                    </a:endParaRPr>
                  </a:p>
                </p:txBody>
              </p:sp>
            </p:grpSp>
            <p:grpSp>
              <p:nvGrpSpPr>
                <p:cNvPr id="78" name="Group 39"/>
                <p:cNvGrpSpPr>
                  <a:grpSpLocks/>
                </p:cNvGrpSpPr>
                <p:nvPr/>
              </p:nvGrpSpPr>
              <p:grpSpPr bwMode="auto">
                <a:xfrm>
                  <a:off x="2814" y="768"/>
                  <a:ext cx="938" cy="384"/>
                  <a:chOff x="2814" y="768"/>
                  <a:chExt cx="938" cy="384"/>
                </a:xfrm>
              </p:grpSpPr>
              <p:sp>
                <p:nvSpPr>
                  <p:cNvPr id="79" name="Rectangle 40"/>
                  <p:cNvSpPr>
                    <a:spLocks noChangeArrowheads="1"/>
                  </p:cNvSpPr>
                  <p:nvPr/>
                </p:nvSpPr>
                <p:spPr bwMode="auto">
                  <a:xfrm>
                    <a:off x="2857" y="768"/>
                    <a:ext cx="85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fontAlgn="base">
                      <a:spcBef>
                        <a:spcPct val="0"/>
                      </a:spcBef>
                      <a:spcAft>
                        <a:spcPct val="0"/>
                      </a:spcAft>
                    </a:pPr>
                    <a:r>
                      <a:rPr lang="zh-CN" altLang="en-US" sz="1600">
                        <a:solidFill>
                          <a:srgbClr val="000000"/>
                        </a:solidFill>
                      </a:rPr>
                      <a:t>0.75</a:t>
                    </a:r>
                  </a:p>
                  <a:p>
                    <a:pPr algn="just" eaLnBrk="0" fontAlgn="base" hangingPunct="0">
                      <a:spcBef>
                        <a:spcPct val="0"/>
                      </a:spcBef>
                      <a:spcAft>
                        <a:spcPct val="0"/>
                      </a:spcAft>
                    </a:pPr>
                    <a:endParaRPr lang="zh-CN" altLang="en-US" sz="1600">
                      <a:solidFill>
                        <a:srgbClr val="000000"/>
                      </a:solidFill>
                      <a:latin typeface="Times New Roman" pitchFamily="18" charset="0"/>
                    </a:endParaRPr>
                  </a:p>
                </p:txBody>
              </p:sp>
              <p:sp>
                <p:nvSpPr>
                  <p:cNvPr id="80" name="Rectangle 41"/>
                  <p:cNvSpPr>
                    <a:spLocks noChangeArrowheads="1"/>
                  </p:cNvSpPr>
                  <p:nvPr/>
                </p:nvSpPr>
                <p:spPr bwMode="auto">
                  <a:xfrm>
                    <a:off x="2814" y="768"/>
                    <a:ext cx="93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zh-CN" altLang="en-US">
                      <a:solidFill>
                        <a:srgbClr val="000000"/>
                      </a:solidFill>
                    </a:endParaRPr>
                  </a:p>
                </p:txBody>
              </p:sp>
            </p:grpSp>
          </p:grpSp>
          <p:sp>
            <p:nvSpPr>
              <p:cNvPr id="66" name="Rectangle 42"/>
              <p:cNvSpPr>
                <a:spLocks noChangeArrowheads="1"/>
              </p:cNvSpPr>
              <p:nvPr/>
            </p:nvSpPr>
            <p:spPr bwMode="auto">
              <a:xfrm>
                <a:off x="-3" y="-3"/>
                <a:ext cx="3758" cy="1158"/>
              </a:xfrm>
              <a:prstGeom prst="rect">
                <a:avLst/>
              </a:prstGeom>
              <a:noFill/>
              <a:ln w="9525">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pPr>
                <a:endParaRPr lang="zh-CN" altLang="en-US">
                  <a:solidFill>
                    <a:srgbClr val="000000"/>
                  </a:solidFill>
                </a:endParaRPr>
              </a:p>
            </p:txBody>
          </p:sp>
        </p:grpSp>
        <p:sp>
          <p:nvSpPr>
            <p:cNvPr id="63" name="Text Box 43"/>
            <p:cNvSpPr txBox="1">
              <a:spLocks noChangeArrowheads="1"/>
            </p:cNvSpPr>
            <p:nvPr/>
          </p:nvSpPr>
          <p:spPr bwMode="auto">
            <a:xfrm>
              <a:off x="672" y="1440"/>
              <a:ext cx="624" cy="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en-US" altLang="zh-CN">
                  <a:solidFill>
                    <a:srgbClr val="000000"/>
                  </a:solidFill>
                </a:rPr>
                <a:t>P(H)</a:t>
              </a:r>
            </a:p>
          </p:txBody>
        </p:sp>
        <p:sp>
          <p:nvSpPr>
            <p:cNvPr id="64" name="Text Box 44"/>
            <p:cNvSpPr txBox="1">
              <a:spLocks noChangeArrowheads="1"/>
            </p:cNvSpPr>
            <p:nvPr/>
          </p:nvSpPr>
          <p:spPr bwMode="auto">
            <a:xfrm>
              <a:off x="672" y="1689"/>
              <a:ext cx="624" cy="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en-US" altLang="zh-CN">
                  <a:solidFill>
                    <a:srgbClr val="000000"/>
                  </a:solidFill>
                </a:rPr>
                <a:t>P(T)</a:t>
              </a:r>
            </a:p>
          </p:txBody>
        </p:sp>
      </p:grpSp>
      <p:sp>
        <p:nvSpPr>
          <p:cNvPr id="103" name="Text Box 45"/>
          <p:cNvSpPr txBox="1">
            <a:spLocks noChangeArrowheads="1"/>
          </p:cNvSpPr>
          <p:nvPr/>
        </p:nvSpPr>
        <p:spPr bwMode="auto">
          <a:xfrm>
            <a:off x="609600" y="1752600"/>
            <a:ext cx="72390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Font typeface="Wingdings" pitchFamily="2" charset="2"/>
              <a:buChar char="Ø"/>
            </a:pPr>
            <a:r>
              <a:rPr lang="en-US" altLang="zh-CN" sz="2000" i="1" dirty="0">
                <a:solidFill>
                  <a:srgbClr val="000000"/>
                </a:solidFill>
                <a:latin typeface="Arial" charset="0"/>
              </a:rPr>
              <a:t> </a:t>
            </a:r>
            <a:r>
              <a:rPr lang="zh-CN" altLang="en-US" sz="2000" dirty="0">
                <a:solidFill>
                  <a:srgbClr val="000000"/>
                </a:solidFill>
                <a:latin typeface="Arial" charset="0"/>
              </a:rPr>
              <a:t>观测序列</a:t>
            </a:r>
            <a:r>
              <a:rPr lang="en-US" altLang="zh-CN" sz="2000" i="1" dirty="0">
                <a:solidFill>
                  <a:srgbClr val="000000"/>
                </a:solidFill>
                <a:latin typeface="Arial" charset="0"/>
              </a:rPr>
              <a:t>O=(HHHHTHTT)</a:t>
            </a:r>
          </a:p>
          <a:p>
            <a:pPr fontAlgn="base">
              <a:spcBef>
                <a:spcPct val="50000"/>
              </a:spcBef>
              <a:spcAft>
                <a:spcPct val="0"/>
              </a:spcAft>
              <a:buFont typeface="Wingdings" pitchFamily="2" charset="2"/>
              <a:buChar char="Ø"/>
            </a:pPr>
            <a:r>
              <a:rPr lang="zh-CN" altLang="en-US" sz="2000" dirty="0">
                <a:solidFill>
                  <a:srgbClr val="000000"/>
                </a:solidFill>
                <a:latin typeface="Arial" charset="0"/>
              </a:rPr>
              <a:t> 设初始状态概率和状态转移概率都是</a:t>
            </a:r>
            <a:r>
              <a:rPr lang="zh-CN" altLang="en-US" sz="2000" i="1" dirty="0" smtClean="0">
                <a:solidFill>
                  <a:srgbClr val="000000"/>
                </a:solidFill>
                <a:latin typeface="Arial" charset="0"/>
              </a:rPr>
              <a:t>1/3</a:t>
            </a:r>
            <a:endParaRPr lang="zh-CN" altLang="en-US" sz="2000" dirty="0">
              <a:solidFill>
                <a:srgbClr val="000000"/>
              </a:solidFill>
              <a:latin typeface="Arial" charset="0"/>
            </a:endParaRPr>
          </a:p>
        </p:txBody>
      </p:sp>
      <p:graphicFrame>
        <p:nvGraphicFramePr>
          <p:cNvPr id="104" name="对象 103"/>
          <p:cNvGraphicFramePr>
            <a:graphicFrameLocks noChangeAspect="1"/>
          </p:cNvGraphicFramePr>
          <p:nvPr>
            <p:extLst/>
          </p:nvPr>
        </p:nvGraphicFramePr>
        <p:xfrm>
          <a:off x="76200" y="5638800"/>
          <a:ext cx="669925" cy="461963"/>
        </p:xfrm>
        <a:graphic>
          <a:graphicData uri="http://schemas.openxmlformats.org/presentationml/2006/ole">
            <mc:AlternateContent xmlns:mc="http://schemas.openxmlformats.org/markup-compatibility/2006">
              <mc:Choice xmlns:v="urn:schemas-microsoft-com:vml" Requires="v">
                <p:oleObj spid="_x0000_s27653" name="Equation" r:id="rId3" imgW="355446" imgH="241195" progId="Equation.3">
                  <p:embed/>
                </p:oleObj>
              </mc:Choice>
              <mc:Fallback>
                <p:oleObj name="Equation" r:id="rId3" imgW="355446" imgH="24119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5638800"/>
                        <a:ext cx="669925" cy="46196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255878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2"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p:cTn id="7" dur="500" fill="hold"/>
                                        <p:tgtEl>
                                          <p:spTgt spid="60"/>
                                        </p:tgtEl>
                                        <p:attrNameLst>
                                          <p:attrName>ppt_x</p:attrName>
                                        </p:attrNameLst>
                                      </p:cBhvr>
                                      <p:tavLst>
                                        <p:tav tm="0">
                                          <p:val>
                                            <p:strVal val="#ppt_x+#ppt_w/2"/>
                                          </p:val>
                                        </p:tav>
                                        <p:tav tm="100000">
                                          <p:val>
                                            <p:strVal val="#ppt_x"/>
                                          </p:val>
                                        </p:tav>
                                      </p:tavLst>
                                    </p:anim>
                                    <p:anim calcmode="lin" valueType="num">
                                      <p:cBhvr>
                                        <p:cTn id="8" dur="500" fill="hold"/>
                                        <p:tgtEl>
                                          <p:spTgt spid="60"/>
                                        </p:tgtEl>
                                        <p:attrNameLst>
                                          <p:attrName>ppt_y</p:attrName>
                                        </p:attrNameLst>
                                      </p:cBhvr>
                                      <p:tavLst>
                                        <p:tav tm="0">
                                          <p:val>
                                            <p:strVal val="#ppt_y"/>
                                          </p:val>
                                        </p:tav>
                                        <p:tav tm="100000">
                                          <p:val>
                                            <p:strVal val="#ppt_y"/>
                                          </p:val>
                                        </p:tav>
                                      </p:tavLst>
                                    </p:anim>
                                    <p:anim calcmode="lin" valueType="num">
                                      <p:cBhvr>
                                        <p:cTn id="9" dur="500" fill="hold"/>
                                        <p:tgtEl>
                                          <p:spTgt spid="60"/>
                                        </p:tgtEl>
                                        <p:attrNameLst>
                                          <p:attrName>ppt_w</p:attrName>
                                        </p:attrNameLst>
                                      </p:cBhvr>
                                      <p:tavLst>
                                        <p:tav tm="0">
                                          <p:val>
                                            <p:fltVal val="0"/>
                                          </p:val>
                                        </p:tav>
                                        <p:tav tm="100000">
                                          <p:val>
                                            <p:strVal val="#ppt_w"/>
                                          </p:val>
                                        </p:tav>
                                      </p:tavLst>
                                    </p:anim>
                                    <p:anim calcmode="lin" valueType="num">
                                      <p:cBhvr>
                                        <p:cTn id="10" dur="500" fill="hold"/>
                                        <p:tgtEl>
                                          <p:spTgt spid="60"/>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7" presetClass="entr" presetSubtype="2" fill="hold" grpId="0" nodeType="afterEffect">
                                  <p:stCondLst>
                                    <p:cond delay="0"/>
                                  </p:stCondLst>
                                  <p:childTnLst>
                                    <p:set>
                                      <p:cBhvr>
                                        <p:cTn id="13" dur="1" fill="hold">
                                          <p:stCondLst>
                                            <p:cond delay="0"/>
                                          </p:stCondLst>
                                        </p:cTn>
                                        <p:tgtEl>
                                          <p:spTgt spid="59"/>
                                        </p:tgtEl>
                                        <p:attrNameLst>
                                          <p:attrName>style.visibility</p:attrName>
                                        </p:attrNameLst>
                                      </p:cBhvr>
                                      <p:to>
                                        <p:strVal val="visible"/>
                                      </p:to>
                                    </p:set>
                                    <p:anim calcmode="lin" valueType="num">
                                      <p:cBhvr>
                                        <p:cTn id="14" dur="500" fill="hold"/>
                                        <p:tgtEl>
                                          <p:spTgt spid="59"/>
                                        </p:tgtEl>
                                        <p:attrNameLst>
                                          <p:attrName>ppt_x</p:attrName>
                                        </p:attrNameLst>
                                      </p:cBhvr>
                                      <p:tavLst>
                                        <p:tav tm="0">
                                          <p:val>
                                            <p:strVal val="#ppt_x+#ppt_w/2"/>
                                          </p:val>
                                        </p:tav>
                                        <p:tav tm="100000">
                                          <p:val>
                                            <p:strVal val="#ppt_x"/>
                                          </p:val>
                                        </p:tav>
                                      </p:tavLst>
                                    </p:anim>
                                    <p:anim calcmode="lin" valueType="num">
                                      <p:cBhvr>
                                        <p:cTn id="15" dur="500" fill="hold"/>
                                        <p:tgtEl>
                                          <p:spTgt spid="59"/>
                                        </p:tgtEl>
                                        <p:attrNameLst>
                                          <p:attrName>ppt_y</p:attrName>
                                        </p:attrNameLst>
                                      </p:cBhvr>
                                      <p:tavLst>
                                        <p:tav tm="0">
                                          <p:val>
                                            <p:strVal val="#ppt_y"/>
                                          </p:val>
                                        </p:tav>
                                        <p:tav tm="100000">
                                          <p:val>
                                            <p:strVal val="#ppt_y"/>
                                          </p:val>
                                        </p:tav>
                                      </p:tavLst>
                                    </p:anim>
                                    <p:anim calcmode="lin" valueType="num">
                                      <p:cBhvr>
                                        <p:cTn id="16" dur="500" fill="hold"/>
                                        <p:tgtEl>
                                          <p:spTgt spid="59"/>
                                        </p:tgtEl>
                                        <p:attrNameLst>
                                          <p:attrName>ppt_w</p:attrName>
                                        </p:attrNameLst>
                                      </p:cBhvr>
                                      <p:tavLst>
                                        <p:tav tm="0">
                                          <p:val>
                                            <p:fltVal val="0"/>
                                          </p:val>
                                        </p:tav>
                                        <p:tav tm="100000">
                                          <p:val>
                                            <p:strVal val="#ppt_w"/>
                                          </p:val>
                                        </p:tav>
                                      </p:tavLst>
                                    </p:anim>
                                    <p:anim calcmode="lin" valueType="num">
                                      <p:cBhvr>
                                        <p:cTn id="17" dur="500" fill="hold"/>
                                        <p:tgtEl>
                                          <p:spTgt spid="59"/>
                                        </p:tgtEl>
                                        <p:attrNameLst>
                                          <p:attrName>ppt_h</p:attrName>
                                        </p:attrNameLst>
                                      </p:cBhvr>
                                      <p:tavLst>
                                        <p:tav tm="0">
                                          <p:val>
                                            <p:strVal val="#ppt_h"/>
                                          </p:val>
                                        </p:tav>
                                        <p:tav tm="100000">
                                          <p:val>
                                            <p:strVal val="#ppt_h"/>
                                          </p:val>
                                        </p:tav>
                                      </p:tavLst>
                                    </p:anim>
                                  </p:childTnLst>
                                </p:cTn>
                              </p:par>
                            </p:childTnLst>
                          </p:cTn>
                        </p:par>
                        <p:par>
                          <p:cTn id="18" fill="hold">
                            <p:stCondLst>
                              <p:cond delay="1000"/>
                            </p:stCondLst>
                            <p:childTnLst>
                              <p:par>
                                <p:cTn id="19" presetID="17" presetClass="entr" presetSubtype="2" fill="hold" grpId="0" nodeType="afterEffect">
                                  <p:stCondLst>
                                    <p:cond delay="0"/>
                                  </p:stCondLst>
                                  <p:childTnLst>
                                    <p:set>
                                      <p:cBhvr>
                                        <p:cTn id="20" dur="1" fill="hold">
                                          <p:stCondLst>
                                            <p:cond delay="0"/>
                                          </p:stCondLst>
                                        </p:cTn>
                                        <p:tgtEl>
                                          <p:spTgt spid="58"/>
                                        </p:tgtEl>
                                        <p:attrNameLst>
                                          <p:attrName>style.visibility</p:attrName>
                                        </p:attrNameLst>
                                      </p:cBhvr>
                                      <p:to>
                                        <p:strVal val="visible"/>
                                      </p:to>
                                    </p:set>
                                    <p:anim calcmode="lin" valueType="num">
                                      <p:cBhvr>
                                        <p:cTn id="21" dur="500" fill="hold"/>
                                        <p:tgtEl>
                                          <p:spTgt spid="58"/>
                                        </p:tgtEl>
                                        <p:attrNameLst>
                                          <p:attrName>ppt_x</p:attrName>
                                        </p:attrNameLst>
                                      </p:cBhvr>
                                      <p:tavLst>
                                        <p:tav tm="0">
                                          <p:val>
                                            <p:strVal val="#ppt_x+#ppt_w/2"/>
                                          </p:val>
                                        </p:tav>
                                        <p:tav tm="100000">
                                          <p:val>
                                            <p:strVal val="#ppt_x"/>
                                          </p:val>
                                        </p:tav>
                                      </p:tavLst>
                                    </p:anim>
                                    <p:anim calcmode="lin" valueType="num">
                                      <p:cBhvr>
                                        <p:cTn id="22" dur="500" fill="hold"/>
                                        <p:tgtEl>
                                          <p:spTgt spid="58"/>
                                        </p:tgtEl>
                                        <p:attrNameLst>
                                          <p:attrName>ppt_y</p:attrName>
                                        </p:attrNameLst>
                                      </p:cBhvr>
                                      <p:tavLst>
                                        <p:tav tm="0">
                                          <p:val>
                                            <p:strVal val="#ppt_y"/>
                                          </p:val>
                                        </p:tav>
                                        <p:tav tm="100000">
                                          <p:val>
                                            <p:strVal val="#ppt_y"/>
                                          </p:val>
                                        </p:tav>
                                      </p:tavLst>
                                    </p:anim>
                                    <p:anim calcmode="lin" valueType="num">
                                      <p:cBhvr>
                                        <p:cTn id="23" dur="500" fill="hold"/>
                                        <p:tgtEl>
                                          <p:spTgt spid="58"/>
                                        </p:tgtEl>
                                        <p:attrNameLst>
                                          <p:attrName>ppt_w</p:attrName>
                                        </p:attrNameLst>
                                      </p:cBhvr>
                                      <p:tavLst>
                                        <p:tav tm="0">
                                          <p:val>
                                            <p:fltVal val="0"/>
                                          </p:val>
                                        </p:tav>
                                        <p:tav tm="100000">
                                          <p:val>
                                            <p:strVal val="#ppt_w"/>
                                          </p:val>
                                        </p:tav>
                                      </p:tavLst>
                                    </p:anim>
                                    <p:anim calcmode="lin" valueType="num">
                                      <p:cBhvr>
                                        <p:cTn id="24" dur="500" fill="hold"/>
                                        <p:tgtEl>
                                          <p:spTgt spid="58"/>
                                        </p:tgtEl>
                                        <p:attrNameLst>
                                          <p:attrName>ppt_h</p:attrName>
                                        </p:attrNameLst>
                                      </p:cBhvr>
                                      <p:tavLst>
                                        <p:tav tm="0">
                                          <p:val>
                                            <p:strVal val="#ppt_h"/>
                                          </p:val>
                                        </p:tav>
                                        <p:tav tm="100000">
                                          <p:val>
                                            <p:strVal val="#ppt_h"/>
                                          </p:val>
                                        </p:tav>
                                      </p:tavLst>
                                    </p:anim>
                                  </p:childTnLst>
                                </p:cTn>
                              </p:par>
                            </p:childTnLst>
                          </p:cTn>
                        </p:par>
                        <p:par>
                          <p:cTn id="25" fill="hold">
                            <p:stCondLst>
                              <p:cond delay="1500"/>
                            </p:stCondLst>
                            <p:childTnLst>
                              <p:par>
                                <p:cTn id="26" presetID="17" presetClass="entr" presetSubtype="2"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anim calcmode="lin" valueType="num">
                                      <p:cBhvr>
                                        <p:cTn id="28" dur="500" fill="hold"/>
                                        <p:tgtEl>
                                          <p:spTgt spid="57"/>
                                        </p:tgtEl>
                                        <p:attrNameLst>
                                          <p:attrName>ppt_x</p:attrName>
                                        </p:attrNameLst>
                                      </p:cBhvr>
                                      <p:tavLst>
                                        <p:tav tm="0">
                                          <p:val>
                                            <p:strVal val="#ppt_x+#ppt_w/2"/>
                                          </p:val>
                                        </p:tav>
                                        <p:tav tm="100000">
                                          <p:val>
                                            <p:strVal val="#ppt_x"/>
                                          </p:val>
                                        </p:tav>
                                      </p:tavLst>
                                    </p:anim>
                                    <p:anim calcmode="lin" valueType="num">
                                      <p:cBhvr>
                                        <p:cTn id="29" dur="500" fill="hold"/>
                                        <p:tgtEl>
                                          <p:spTgt spid="57"/>
                                        </p:tgtEl>
                                        <p:attrNameLst>
                                          <p:attrName>ppt_y</p:attrName>
                                        </p:attrNameLst>
                                      </p:cBhvr>
                                      <p:tavLst>
                                        <p:tav tm="0">
                                          <p:val>
                                            <p:strVal val="#ppt_y"/>
                                          </p:val>
                                        </p:tav>
                                        <p:tav tm="100000">
                                          <p:val>
                                            <p:strVal val="#ppt_y"/>
                                          </p:val>
                                        </p:tav>
                                      </p:tavLst>
                                    </p:anim>
                                    <p:anim calcmode="lin" valueType="num">
                                      <p:cBhvr>
                                        <p:cTn id="30" dur="500" fill="hold"/>
                                        <p:tgtEl>
                                          <p:spTgt spid="57"/>
                                        </p:tgtEl>
                                        <p:attrNameLst>
                                          <p:attrName>ppt_w</p:attrName>
                                        </p:attrNameLst>
                                      </p:cBhvr>
                                      <p:tavLst>
                                        <p:tav tm="0">
                                          <p:val>
                                            <p:fltVal val="0"/>
                                          </p:val>
                                        </p:tav>
                                        <p:tav tm="100000">
                                          <p:val>
                                            <p:strVal val="#ppt_w"/>
                                          </p:val>
                                        </p:tav>
                                      </p:tavLst>
                                    </p:anim>
                                    <p:anim calcmode="lin" valueType="num">
                                      <p:cBhvr>
                                        <p:cTn id="31" dur="500" fill="hold"/>
                                        <p:tgtEl>
                                          <p:spTgt spid="57"/>
                                        </p:tgtEl>
                                        <p:attrNameLst>
                                          <p:attrName>ppt_h</p:attrName>
                                        </p:attrNameLst>
                                      </p:cBhvr>
                                      <p:tavLst>
                                        <p:tav tm="0">
                                          <p:val>
                                            <p:strVal val="#ppt_h"/>
                                          </p:val>
                                        </p:tav>
                                        <p:tav tm="100000">
                                          <p:val>
                                            <p:strVal val="#ppt_h"/>
                                          </p:val>
                                        </p:tav>
                                      </p:tavLst>
                                    </p:anim>
                                  </p:childTnLst>
                                </p:cTn>
                              </p:par>
                            </p:childTnLst>
                          </p:cTn>
                        </p:par>
                        <p:par>
                          <p:cTn id="32" fill="hold">
                            <p:stCondLst>
                              <p:cond delay="2000"/>
                            </p:stCondLst>
                            <p:childTnLst>
                              <p:par>
                                <p:cTn id="33" presetID="17" presetClass="entr" presetSubtype="2" fill="hold" grpId="0" nodeType="afterEffect">
                                  <p:stCondLst>
                                    <p:cond delay="0"/>
                                  </p:stCondLst>
                                  <p:childTnLst>
                                    <p:set>
                                      <p:cBhvr>
                                        <p:cTn id="34" dur="1" fill="hold">
                                          <p:stCondLst>
                                            <p:cond delay="0"/>
                                          </p:stCondLst>
                                        </p:cTn>
                                        <p:tgtEl>
                                          <p:spTgt spid="56"/>
                                        </p:tgtEl>
                                        <p:attrNameLst>
                                          <p:attrName>style.visibility</p:attrName>
                                        </p:attrNameLst>
                                      </p:cBhvr>
                                      <p:to>
                                        <p:strVal val="visible"/>
                                      </p:to>
                                    </p:set>
                                    <p:anim calcmode="lin" valueType="num">
                                      <p:cBhvr>
                                        <p:cTn id="35" dur="500" fill="hold"/>
                                        <p:tgtEl>
                                          <p:spTgt spid="56"/>
                                        </p:tgtEl>
                                        <p:attrNameLst>
                                          <p:attrName>ppt_x</p:attrName>
                                        </p:attrNameLst>
                                      </p:cBhvr>
                                      <p:tavLst>
                                        <p:tav tm="0">
                                          <p:val>
                                            <p:strVal val="#ppt_x+#ppt_w/2"/>
                                          </p:val>
                                        </p:tav>
                                        <p:tav tm="100000">
                                          <p:val>
                                            <p:strVal val="#ppt_x"/>
                                          </p:val>
                                        </p:tav>
                                      </p:tavLst>
                                    </p:anim>
                                    <p:anim calcmode="lin" valueType="num">
                                      <p:cBhvr>
                                        <p:cTn id="36" dur="500" fill="hold"/>
                                        <p:tgtEl>
                                          <p:spTgt spid="56"/>
                                        </p:tgtEl>
                                        <p:attrNameLst>
                                          <p:attrName>ppt_y</p:attrName>
                                        </p:attrNameLst>
                                      </p:cBhvr>
                                      <p:tavLst>
                                        <p:tav tm="0">
                                          <p:val>
                                            <p:strVal val="#ppt_y"/>
                                          </p:val>
                                        </p:tav>
                                        <p:tav tm="100000">
                                          <p:val>
                                            <p:strVal val="#ppt_y"/>
                                          </p:val>
                                        </p:tav>
                                      </p:tavLst>
                                    </p:anim>
                                    <p:anim calcmode="lin" valueType="num">
                                      <p:cBhvr>
                                        <p:cTn id="37" dur="500" fill="hold"/>
                                        <p:tgtEl>
                                          <p:spTgt spid="56"/>
                                        </p:tgtEl>
                                        <p:attrNameLst>
                                          <p:attrName>ppt_w</p:attrName>
                                        </p:attrNameLst>
                                      </p:cBhvr>
                                      <p:tavLst>
                                        <p:tav tm="0">
                                          <p:val>
                                            <p:fltVal val="0"/>
                                          </p:val>
                                        </p:tav>
                                        <p:tav tm="100000">
                                          <p:val>
                                            <p:strVal val="#ppt_w"/>
                                          </p:val>
                                        </p:tav>
                                      </p:tavLst>
                                    </p:anim>
                                    <p:anim calcmode="lin" valueType="num">
                                      <p:cBhvr>
                                        <p:cTn id="38" dur="500" fill="hold"/>
                                        <p:tgtEl>
                                          <p:spTgt spid="56"/>
                                        </p:tgtEl>
                                        <p:attrNameLst>
                                          <p:attrName>ppt_h</p:attrName>
                                        </p:attrNameLst>
                                      </p:cBhvr>
                                      <p:tavLst>
                                        <p:tav tm="0">
                                          <p:val>
                                            <p:strVal val="#ppt_h"/>
                                          </p:val>
                                        </p:tav>
                                        <p:tav tm="100000">
                                          <p:val>
                                            <p:strVal val="#ppt_h"/>
                                          </p:val>
                                        </p:tav>
                                      </p:tavLst>
                                    </p:anim>
                                  </p:childTnLst>
                                </p:cTn>
                              </p:par>
                            </p:childTnLst>
                          </p:cTn>
                        </p:par>
                        <p:par>
                          <p:cTn id="39" fill="hold">
                            <p:stCondLst>
                              <p:cond delay="2500"/>
                            </p:stCondLst>
                            <p:childTnLst>
                              <p:par>
                                <p:cTn id="40" presetID="17" presetClass="entr" presetSubtype="2" fill="hold" grpId="0" nodeType="afterEffect">
                                  <p:stCondLst>
                                    <p:cond delay="0"/>
                                  </p:stCondLst>
                                  <p:childTnLst>
                                    <p:set>
                                      <p:cBhvr>
                                        <p:cTn id="41" dur="1" fill="hold">
                                          <p:stCondLst>
                                            <p:cond delay="0"/>
                                          </p:stCondLst>
                                        </p:cTn>
                                        <p:tgtEl>
                                          <p:spTgt spid="55"/>
                                        </p:tgtEl>
                                        <p:attrNameLst>
                                          <p:attrName>style.visibility</p:attrName>
                                        </p:attrNameLst>
                                      </p:cBhvr>
                                      <p:to>
                                        <p:strVal val="visible"/>
                                      </p:to>
                                    </p:set>
                                    <p:anim calcmode="lin" valueType="num">
                                      <p:cBhvr>
                                        <p:cTn id="42" dur="500" fill="hold"/>
                                        <p:tgtEl>
                                          <p:spTgt spid="55"/>
                                        </p:tgtEl>
                                        <p:attrNameLst>
                                          <p:attrName>ppt_x</p:attrName>
                                        </p:attrNameLst>
                                      </p:cBhvr>
                                      <p:tavLst>
                                        <p:tav tm="0">
                                          <p:val>
                                            <p:strVal val="#ppt_x+#ppt_w/2"/>
                                          </p:val>
                                        </p:tav>
                                        <p:tav tm="100000">
                                          <p:val>
                                            <p:strVal val="#ppt_x"/>
                                          </p:val>
                                        </p:tav>
                                      </p:tavLst>
                                    </p:anim>
                                    <p:anim calcmode="lin" valueType="num">
                                      <p:cBhvr>
                                        <p:cTn id="43" dur="500" fill="hold"/>
                                        <p:tgtEl>
                                          <p:spTgt spid="55"/>
                                        </p:tgtEl>
                                        <p:attrNameLst>
                                          <p:attrName>ppt_y</p:attrName>
                                        </p:attrNameLst>
                                      </p:cBhvr>
                                      <p:tavLst>
                                        <p:tav tm="0">
                                          <p:val>
                                            <p:strVal val="#ppt_y"/>
                                          </p:val>
                                        </p:tav>
                                        <p:tav tm="100000">
                                          <p:val>
                                            <p:strVal val="#ppt_y"/>
                                          </p:val>
                                        </p:tav>
                                      </p:tavLst>
                                    </p:anim>
                                    <p:anim calcmode="lin" valueType="num">
                                      <p:cBhvr>
                                        <p:cTn id="44" dur="500" fill="hold"/>
                                        <p:tgtEl>
                                          <p:spTgt spid="55"/>
                                        </p:tgtEl>
                                        <p:attrNameLst>
                                          <p:attrName>ppt_w</p:attrName>
                                        </p:attrNameLst>
                                      </p:cBhvr>
                                      <p:tavLst>
                                        <p:tav tm="0">
                                          <p:val>
                                            <p:fltVal val="0"/>
                                          </p:val>
                                        </p:tav>
                                        <p:tav tm="100000">
                                          <p:val>
                                            <p:strVal val="#ppt_w"/>
                                          </p:val>
                                        </p:tav>
                                      </p:tavLst>
                                    </p:anim>
                                    <p:anim calcmode="lin" valueType="num">
                                      <p:cBhvr>
                                        <p:cTn id="45" dur="500" fill="hold"/>
                                        <p:tgtEl>
                                          <p:spTgt spid="55"/>
                                        </p:tgtEl>
                                        <p:attrNameLst>
                                          <p:attrName>ppt_h</p:attrName>
                                        </p:attrNameLst>
                                      </p:cBhvr>
                                      <p:tavLst>
                                        <p:tav tm="0">
                                          <p:val>
                                            <p:strVal val="#ppt_h"/>
                                          </p:val>
                                        </p:tav>
                                        <p:tav tm="100000">
                                          <p:val>
                                            <p:strVal val="#ppt_h"/>
                                          </p:val>
                                        </p:tav>
                                      </p:tavLst>
                                    </p:anim>
                                  </p:childTnLst>
                                </p:cTn>
                              </p:par>
                            </p:childTnLst>
                          </p:cTn>
                        </p:par>
                        <p:par>
                          <p:cTn id="46" fill="hold">
                            <p:stCondLst>
                              <p:cond delay="3000"/>
                            </p:stCondLst>
                            <p:childTnLst>
                              <p:par>
                                <p:cTn id="47" presetID="17" presetClass="entr" presetSubtype="2" fill="hold" grpId="0" nodeType="afterEffect">
                                  <p:stCondLst>
                                    <p:cond delay="0"/>
                                  </p:stCondLst>
                                  <p:childTnLst>
                                    <p:set>
                                      <p:cBhvr>
                                        <p:cTn id="48" dur="1" fill="hold">
                                          <p:stCondLst>
                                            <p:cond delay="0"/>
                                          </p:stCondLst>
                                        </p:cTn>
                                        <p:tgtEl>
                                          <p:spTgt spid="54"/>
                                        </p:tgtEl>
                                        <p:attrNameLst>
                                          <p:attrName>style.visibility</p:attrName>
                                        </p:attrNameLst>
                                      </p:cBhvr>
                                      <p:to>
                                        <p:strVal val="visible"/>
                                      </p:to>
                                    </p:set>
                                    <p:anim calcmode="lin" valueType="num">
                                      <p:cBhvr>
                                        <p:cTn id="49" dur="500" fill="hold"/>
                                        <p:tgtEl>
                                          <p:spTgt spid="54"/>
                                        </p:tgtEl>
                                        <p:attrNameLst>
                                          <p:attrName>ppt_x</p:attrName>
                                        </p:attrNameLst>
                                      </p:cBhvr>
                                      <p:tavLst>
                                        <p:tav tm="0">
                                          <p:val>
                                            <p:strVal val="#ppt_x+#ppt_w/2"/>
                                          </p:val>
                                        </p:tav>
                                        <p:tav tm="100000">
                                          <p:val>
                                            <p:strVal val="#ppt_x"/>
                                          </p:val>
                                        </p:tav>
                                      </p:tavLst>
                                    </p:anim>
                                    <p:anim calcmode="lin" valueType="num">
                                      <p:cBhvr>
                                        <p:cTn id="50" dur="500" fill="hold"/>
                                        <p:tgtEl>
                                          <p:spTgt spid="54"/>
                                        </p:tgtEl>
                                        <p:attrNameLst>
                                          <p:attrName>ppt_y</p:attrName>
                                        </p:attrNameLst>
                                      </p:cBhvr>
                                      <p:tavLst>
                                        <p:tav tm="0">
                                          <p:val>
                                            <p:strVal val="#ppt_y"/>
                                          </p:val>
                                        </p:tav>
                                        <p:tav tm="100000">
                                          <p:val>
                                            <p:strVal val="#ppt_y"/>
                                          </p:val>
                                        </p:tav>
                                      </p:tavLst>
                                    </p:anim>
                                    <p:anim calcmode="lin" valueType="num">
                                      <p:cBhvr>
                                        <p:cTn id="51" dur="500" fill="hold"/>
                                        <p:tgtEl>
                                          <p:spTgt spid="54"/>
                                        </p:tgtEl>
                                        <p:attrNameLst>
                                          <p:attrName>ppt_w</p:attrName>
                                        </p:attrNameLst>
                                      </p:cBhvr>
                                      <p:tavLst>
                                        <p:tav tm="0">
                                          <p:val>
                                            <p:fltVal val="0"/>
                                          </p:val>
                                        </p:tav>
                                        <p:tav tm="100000">
                                          <p:val>
                                            <p:strVal val="#ppt_w"/>
                                          </p:val>
                                        </p:tav>
                                      </p:tavLst>
                                    </p:anim>
                                    <p:anim calcmode="lin" valueType="num">
                                      <p:cBhvr>
                                        <p:cTn id="52" dur="500" fill="hold"/>
                                        <p:tgtEl>
                                          <p:spTgt spid="5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P spid="57" grpId="0" animBg="1"/>
      <p:bldP spid="58" grpId="0" animBg="1"/>
      <p:bldP spid="59" grpId="0" animBg="1"/>
      <p:bldP spid="6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idx="4294967295"/>
          </p:nvPr>
        </p:nvSpPr>
        <p:spPr>
          <a:xfrm>
            <a:off x="611188" y="409575"/>
            <a:ext cx="7924800" cy="885825"/>
          </a:xfrm>
        </p:spPr>
        <p:txBody>
          <a:bodyPr/>
          <a:lstStyle/>
          <a:p>
            <a:pPr eaLnBrk="1" hangingPunct="1"/>
            <a:r>
              <a:rPr lang="en-US" altLang="zh-CN" dirty="0" smtClean="0"/>
              <a:t>Baum-Welch</a:t>
            </a:r>
            <a:r>
              <a:rPr lang="zh-CN" altLang="en-GB" b="1" dirty="0" smtClean="0">
                <a:ea typeface="黑体" pitchFamily="2" charset="-122"/>
              </a:rPr>
              <a:t>算法(模型训练)</a:t>
            </a:r>
          </a:p>
        </p:txBody>
      </p:sp>
      <p:sp>
        <p:nvSpPr>
          <p:cNvPr id="24579" name="Rectangle 3"/>
          <p:cNvSpPr>
            <a:spLocks noGrp="1" noChangeArrowheads="1"/>
          </p:cNvSpPr>
          <p:nvPr>
            <p:ph type="body" sz="half" idx="4294967295"/>
          </p:nvPr>
        </p:nvSpPr>
        <p:spPr>
          <a:xfrm>
            <a:off x="685800" y="1752600"/>
            <a:ext cx="7688262" cy="4411662"/>
          </a:xfrm>
        </p:spPr>
        <p:txBody>
          <a:bodyPr/>
          <a:lstStyle/>
          <a:p>
            <a:pPr eaLnBrk="1" hangingPunct="1"/>
            <a:r>
              <a:rPr lang="zh-CN" altLang="en-US" sz="2600" b="1" dirty="0" smtClean="0">
                <a:latin typeface="楷体_GB2312" pitchFamily="49" charset="-122"/>
                <a:ea typeface="楷体_GB2312" pitchFamily="49" charset="-122"/>
              </a:rPr>
              <a:t>目的：给定观察值序列</a:t>
            </a:r>
            <a:r>
              <a:rPr lang="en-US" altLang="zh-CN" sz="2600" b="1" i="1" dirty="0" smtClean="0">
                <a:solidFill>
                  <a:srgbClr val="FF0000"/>
                </a:solidFill>
                <a:latin typeface="楷体_GB2312" pitchFamily="49" charset="-122"/>
                <a:ea typeface="楷体_GB2312" pitchFamily="49" charset="-122"/>
              </a:rPr>
              <a:t>O</a:t>
            </a:r>
            <a:r>
              <a:rPr lang="zh-CN" altLang="en-US" sz="2600" b="1" dirty="0" smtClean="0">
                <a:latin typeface="楷体_GB2312" pitchFamily="49" charset="-122"/>
                <a:ea typeface="楷体_GB2312" pitchFamily="49" charset="-122"/>
              </a:rPr>
              <a:t>，通过计算确定一个模型</a:t>
            </a:r>
            <a:r>
              <a:rPr lang="fr-FR" sz="2600" b="1" dirty="0" smtClean="0">
                <a:latin typeface="楷体_GB2312" pitchFamily="49" charset="-122"/>
                <a:ea typeface="楷体_GB2312" pitchFamily="49" charset="-122"/>
              </a:rPr>
              <a:t> </a:t>
            </a:r>
            <a:r>
              <a:rPr lang="fr-FR" altLang="zh-CN" sz="2600" b="1" dirty="0" smtClean="0">
                <a:latin typeface="楷体_GB2312" pitchFamily="49" charset="-122"/>
                <a:ea typeface="楷体_GB2312" pitchFamily="49" charset="-122"/>
              </a:rPr>
              <a:t>           </a:t>
            </a:r>
            <a:r>
              <a:rPr lang="zh-CN" altLang="fr-FR" sz="2600" b="1" dirty="0" smtClean="0">
                <a:latin typeface="楷体_GB2312" pitchFamily="49" charset="-122"/>
                <a:ea typeface="楷体_GB2312" pitchFamily="49" charset="-122"/>
              </a:rPr>
              <a:t>，使得         最大。</a:t>
            </a:r>
            <a:endParaRPr lang="zh-CN" altLang="en-US" sz="2600" b="1" dirty="0" smtClean="0">
              <a:latin typeface="楷体_GB2312" pitchFamily="49" charset="-122"/>
              <a:ea typeface="楷体_GB2312" pitchFamily="49" charset="-122"/>
            </a:endParaRPr>
          </a:p>
          <a:p>
            <a:pPr eaLnBrk="1" hangingPunct="1"/>
            <a:r>
              <a:rPr lang="zh-CN" altLang="en-US" sz="2600" b="1" dirty="0" smtClean="0">
                <a:latin typeface="楷体_GB2312" pitchFamily="49" charset="-122"/>
                <a:ea typeface="楷体_GB2312" pitchFamily="49" charset="-122"/>
              </a:rPr>
              <a:t>算法步骤：</a:t>
            </a:r>
          </a:p>
          <a:p>
            <a:pPr>
              <a:spcBef>
                <a:spcPct val="50000"/>
              </a:spcBef>
              <a:buClrTx/>
              <a:buFontTx/>
              <a:buNone/>
            </a:pPr>
            <a:r>
              <a:rPr lang="fr-FR" sz="2600" b="1" dirty="0" smtClean="0">
                <a:latin typeface="楷体_GB2312" pitchFamily="49" charset="-122"/>
                <a:ea typeface="楷体_GB2312" pitchFamily="49" charset="-122"/>
              </a:rPr>
              <a:t>	</a:t>
            </a:r>
            <a:r>
              <a:rPr lang="fr-FR" altLang="zh-CN" sz="2600" b="1" dirty="0" smtClean="0">
                <a:latin typeface="楷体_GB2312" pitchFamily="49" charset="-122"/>
                <a:ea typeface="楷体_GB2312" pitchFamily="49" charset="-122"/>
              </a:rPr>
              <a:t>1. </a:t>
            </a:r>
            <a:r>
              <a:rPr lang="zh-CN" altLang="fr-FR" sz="2600" b="1" dirty="0" smtClean="0">
                <a:latin typeface="楷体_GB2312" pitchFamily="49" charset="-122"/>
                <a:ea typeface="楷体_GB2312" pitchFamily="49" charset="-122"/>
              </a:rPr>
              <a:t>初始模型（待训练模型）    </a:t>
            </a:r>
            <a:r>
              <a:rPr lang="fr-FR" altLang="zh-CN" sz="2600" b="1" dirty="0" smtClean="0">
                <a:latin typeface="楷体_GB2312" pitchFamily="49" charset="-122"/>
                <a:ea typeface="楷体_GB2312" pitchFamily="49" charset="-122"/>
              </a:rPr>
              <a:t>,</a:t>
            </a:r>
          </a:p>
          <a:p>
            <a:pPr>
              <a:spcBef>
                <a:spcPct val="50000"/>
              </a:spcBef>
              <a:buClrTx/>
              <a:buFontTx/>
              <a:buNone/>
            </a:pPr>
            <a:r>
              <a:rPr lang="fr-FR" sz="2600" b="1" dirty="0" smtClean="0">
                <a:latin typeface="楷体_GB2312" pitchFamily="49" charset="-122"/>
                <a:ea typeface="楷体_GB2312" pitchFamily="49" charset="-122"/>
              </a:rPr>
              <a:t>	</a:t>
            </a:r>
            <a:r>
              <a:rPr lang="fr-FR" altLang="zh-CN" sz="2600" b="1" dirty="0" smtClean="0">
                <a:latin typeface="楷体_GB2312" pitchFamily="49" charset="-122"/>
                <a:ea typeface="楷体_GB2312" pitchFamily="49" charset="-122"/>
              </a:rPr>
              <a:t>2. </a:t>
            </a:r>
            <a:r>
              <a:rPr lang="zh-CN" altLang="fr-FR" sz="2600" b="1" dirty="0" smtClean="0">
                <a:latin typeface="楷体_GB2312" pitchFamily="49" charset="-122"/>
                <a:ea typeface="楷体_GB2312" pitchFamily="49" charset="-122"/>
              </a:rPr>
              <a:t>基于   以及观察值序列</a:t>
            </a:r>
            <a:r>
              <a:rPr lang="fr-FR" altLang="zh-CN" sz="2600" b="1" i="1" dirty="0" smtClean="0">
                <a:solidFill>
                  <a:srgbClr val="FF0000"/>
                </a:solidFill>
                <a:latin typeface="楷体_GB2312" pitchFamily="49" charset="-122"/>
                <a:ea typeface="楷体_GB2312" pitchFamily="49" charset="-122"/>
              </a:rPr>
              <a:t>O</a:t>
            </a:r>
            <a:r>
              <a:rPr lang="fr-FR" altLang="zh-CN" sz="2600" b="1" dirty="0" smtClean="0">
                <a:latin typeface="楷体_GB2312" pitchFamily="49" charset="-122"/>
                <a:ea typeface="楷体_GB2312" pitchFamily="49" charset="-122"/>
              </a:rPr>
              <a:t>，</a:t>
            </a:r>
            <a:r>
              <a:rPr lang="zh-CN" altLang="fr-FR" sz="2600" b="1" dirty="0" smtClean="0">
                <a:latin typeface="楷体_GB2312" pitchFamily="49" charset="-122"/>
                <a:ea typeface="楷体_GB2312" pitchFamily="49" charset="-122"/>
              </a:rPr>
              <a:t>训练新模型 </a:t>
            </a:r>
            <a:r>
              <a:rPr lang="fr-FR" altLang="zh-CN" sz="2600" b="1" dirty="0" smtClean="0">
                <a:latin typeface="楷体_GB2312" pitchFamily="49" charset="-122"/>
                <a:ea typeface="楷体_GB2312" pitchFamily="49" charset="-122"/>
              </a:rPr>
              <a:t>   3. </a:t>
            </a:r>
            <a:r>
              <a:rPr lang="zh-CN" altLang="fr-FR" sz="2600" b="1" dirty="0" smtClean="0">
                <a:latin typeface="楷体_GB2312" pitchFamily="49" charset="-122"/>
                <a:ea typeface="楷体_GB2312" pitchFamily="49" charset="-122"/>
              </a:rPr>
              <a:t>如果                         </a:t>
            </a:r>
            <a:r>
              <a:rPr lang="fr-FR" altLang="zh-CN" sz="2600" b="1" dirty="0" smtClean="0">
                <a:latin typeface="楷体_GB2312" pitchFamily="49" charset="-122"/>
                <a:ea typeface="楷体_GB2312" pitchFamily="49" charset="-122"/>
              </a:rPr>
              <a:t>，</a:t>
            </a:r>
            <a:r>
              <a:rPr lang="zh-CN" altLang="fr-FR" sz="2600" b="1" dirty="0" smtClean="0">
                <a:latin typeface="楷体_GB2312" pitchFamily="49" charset="-122"/>
                <a:ea typeface="楷体_GB2312" pitchFamily="49" charset="-122"/>
              </a:rPr>
              <a:t>说明训练已经达到预期效果，算法结束。</a:t>
            </a:r>
          </a:p>
          <a:p>
            <a:pPr>
              <a:spcBef>
                <a:spcPct val="50000"/>
              </a:spcBef>
              <a:buClrTx/>
              <a:buFontTx/>
              <a:buNone/>
            </a:pPr>
            <a:r>
              <a:rPr lang="fr-FR" sz="2600" b="1" dirty="0" smtClean="0">
                <a:latin typeface="楷体_GB2312" pitchFamily="49" charset="-122"/>
                <a:ea typeface="楷体_GB2312" pitchFamily="49" charset="-122"/>
              </a:rPr>
              <a:t>	</a:t>
            </a:r>
            <a:r>
              <a:rPr lang="fr-FR" altLang="zh-CN" sz="2600" b="1" dirty="0" smtClean="0">
                <a:latin typeface="楷体_GB2312" pitchFamily="49" charset="-122"/>
                <a:ea typeface="楷体_GB2312" pitchFamily="49" charset="-122"/>
              </a:rPr>
              <a:t>4. </a:t>
            </a:r>
            <a:r>
              <a:rPr lang="zh-CN" altLang="fr-FR" sz="2600" b="1" dirty="0" smtClean="0">
                <a:latin typeface="楷体_GB2312" pitchFamily="49" charset="-122"/>
                <a:ea typeface="楷体_GB2312" pitchFamily="49" charset="-122"/>
              </a:rPr>
              <a:t>否则，令       </a:t>
            </a:r>
            <a:r>
              <a:rPr lang="fr-FR" altLang="zh-CN" sz="2600" b="1" dirty="0" smtClean="0">
                <a:latin typeface="楷体_GB2312" pitchFamily="49" charset="-122"/>
                <a:ea typeface="楷体_GB2312" pitchFamily="49" charset="-122"/>
              </a:rPr>
              <a:t>，</a:t>
            </a:r>
            <a:r>
              <a:rPr lang="zh-CN" altLang="fr-FR" sz="2600" b="1" dirty="0" smtClean="0">
                <a:latin typeface="楷体_GB2312" pitchFamily="49" charset="-122"/>
                <a:ea typeface="楷体_GB2312" pitchFamily="49" charset="-122"/>
              </a:rPr>
              <a:t>继续第2步工作</a:t>
            </a:r>
            <a:r>
              <a:rPr lang="zh-CN" altLang="fr-FR" sz="2600" b="1" baseline="-25000" dirty="0" smtClean="0">
                <a:latin typeface="楷体_GB2312" pitchFamily="49" charset="-122"/>
                <a:ea typeface="楷体_GB2312" pitchFamily="49" charset="-122"/>
              </a:rPr>
              <a:t> </a:t>
            </a:r>
            <a:endParaRPr lang="zh-CN" altLang="en-US" sz="2600" dirty="0" smtClean="0"/>
          </a:p>
        </p:txBody>
      </p:sp>
      <p:graphicFrame>
        <p:nvGraphicFramePr>
          <p:cNvPr id="24580" name="Object 4"/>
          <p:cNvGraphicFramePr>
            <a:graphicFrameLocks noGrp="1" noChangeAspect="1"/>
          </p:cNvGraphicFramePr>
          <p:nvPr>
            <p:ph sz="half" idx="4294967295"/>
            <p:extLst/>
          </p:nvPr>
        </p:nvGraphicFramePr>
        <p:xfrm>
          <a:off x="1600200" y="2209800"/>
          <a:ext cx="1992312" cy="485775"/>
        </p:xfrm>
        <a:graphic>
          <a:graphicData uri="http://schemas.openxmlformats.org/presentationml/2006/ole">
            <mc:AlternateContent xmlns:mc="http://schemas.openxmlformats.org/markup-compatibility/2006">
              <mc:Choice xmlns:v="urn:schemas-microsoft-com:vml" Requires="v">
                <p:oleObj spid="_x0000_s28695" name="Equation" r:id="rId4" imgW="812447" imgH="203112" progId="Equation.DSMT4">
                  <p:embed/>
                </p:oleObj>
              </mc:Choice>
              <mc:Fallback>
                <p:oleObj name="Equation" r:id="rId4" imgW="812447" imgH="203112"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2209800"/>
                        <a:ext cx="1992312"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81" name="Object 5"/>
          <p:cNvGraphicFramePr>
            <a:graphicFrameLocks noChangeAspect="1"/>
          </p:cNvGraphicFramePr>
          <p:nvPr>
            <p:extLst/>
          </p:nvPr>
        </p:nvGraphicFramePr>
        <p:xfrm>
          <a:off x="4572000" y="2209800"/>
          <a:ext cx="1449387" cy="539750"/>
        </p:xfrm>
        <a:graphic>
          <a:graphicData uri="http://schemas.openxmlformats.org/presentationml/2006/ole">
            <mc:AlternateContent xmlns:mc="http://schemas.openxmlformats.org/markup-compatibility/2006">
              <mc:Choice xmlns:v="urn:schemas-microsoft-com:vml" Requires="v">
                <p:oleObj spid="_x0000_s28696" name="Equation" r:id="rId6" imgW="545626" imgH="203024" progId="Equation.DSMT4">
                  <p:embed/>
                </p:oleObj>
              </mc:Choice>
              <mc:Fallback>
                <p:oleObj name="Equation" r:id="rId6" imgW="545626" imgH="203024"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2209800"/>
                        <a:ext cx="1449387"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82" name="Object 6"/>
          <p:cNvGraphicFramePr>
            <a:graphicFrameLocks noChangeAspect="1"/>
          </p:cNvGraphicFramePr>
          <p:nvPr>
            <p:extLst/>
          </p:nvPr>
        </p:nvGraphicFramePr>
        <p:xfrm>
          <a:off x="5410200" y="3233738"/>
          <a:ext cx="423863" cy="576262"/>
        </p:xfrm>
        <a:graphic>
          <a:graphicData uri="http://schemas.openxmlformats.org/presentationml/2006/ole">
            <mc:AlternateContent xmlns:mc="http://schemas.openxmlformats.org/markup-compatibility/2006">
              <mc:Choice xmlns:v="urn:schemas-microsoft-com:vml" Requires="v">
                <p:oleObj spid="_x0000_s28697" name="Equation" r:id="rId8" imgW="177646" imgH="228402" progId="Equation.DSMT4">
                  <p:embed/>
                </p:oleObj>
              </mc:Choice>
              <mc:Fallback>
                <p:oleObj name="Equation" r:id="rId8" imgW="177646" imgH="228402"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10200" y="3233738"/>
                        <a:ext cx="423863"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83" name="Object 7"/>
          <p:cNvGraphicFramePr>
            <a:graphicFrameLocks noChangeAspect="1"/>
          </p:cNvGraphicFramePr>
          <p:nvPr>
            <p:extLst/>
          </p:nvPr>
        </p:nvGraphicFramePr>
        <p:xfrm>
          <a:off x="2395538" y="3810000"/>
          <a:ext cx="423862" cy="576263"/>
        </p:xfrm>
        <a:graphic>
          <a:graphicData uri="http://schemas.openxmlformats.org/presentationml/2006/ole">
            <mc:AlternateContent xmlns:mc="http://schemas.openxmlformats.org/markup-compatibility/2006">
              <mc:Choice xmlns:v="urn:schemas-microsoft-com:vml" Requires="v">
                <p:oleObj spid="_x0000_s28698" name="Equation" r:id="rId10" imgW="177646" imgH="228402" progId="Equation.DSMT4">
                  <p:embed/>
                </p:oleObj>
              </mc:Choice>
              <mc:Fallback>
                <p:oleObj name="Equation" r:id="rId10" imgW="177646" imgH="228402"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95538" y="3810000"/>
                        <a:ext cx="423862"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84" name="Object 8"/>
          <p:cNvGraphicFramePr>
            <a:graphicFrameLocks noChangeAspect="1"/>
          </p:cNvGraphicFramePr>
          <p:nvPr>
            <p:extLst/>
          </p:nvPr>
        </p:nvGraphicFramePr>
        <p:xfrm>
          <a:off x="7467600" y="3767138"/>
          <a:ext cx="393700" cy="576262"/>
        </p:xfrm>
        <a:graphic>
          <a:graphicData uri="http://schemas.openxmlformats.org/presentationml/2006/ole">
            <mc:AlternateContent xmlns:mc="http://schemas.openxmlformats.org/markup-compatibility/2006">
              <mc:Choice xmlns:v="urn:schemas-microsoft-com:vml" Requires="v">
                <p:oleObj spid="_x0000_s28699" name="Equation" r:id="rId12" imgW="165028" imgH="228501" progId="Equation.DSMT4">
                  <p:embed/>
                </p:oleObj>
              </mc:Choice>
              <mc:Fallback>
                <p:oleObj name="Equation" r:id="rId12" imgW="165028" imgH="228501"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67600" y="3767138"/>
                        <a:ext cx="393700"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85" name="Object 9"/>
          <p:cNvGraphicFramePr>
            <a:graphicFrameLocks noChangeAspect="1"/>
          </p:cNvGraphicFramePr>
          <p:nvPr>
            <p:extLst/>
          </p:nvPr>
        </p:nvGraphicFramePr>
        <p:xfrm>
          <a:off x="2514600" y="4267200"/>
          <a:ext cx="4032250" cy="484188"/>
        </p:xfrm>
        <a:graphic>
          <a:graphicData uri="http://schemas.openxmlformats.org/presentationml/2006/ole">
            <mc:AlternateContent xmlns:mc="http://schemas.openxmlformats.org/markup-compatibility/2006">
              <mc:Choice xmlns:v="urn:schemas-microsoft-com:vml" Requires="v">
                <p:oleObj spid="_x0000_s28700" name="Equation" r:id="rId14" imgW="1905000" imgH="228600" progId="Equation.DSMT4">
                  <p:embed/>
                </p:oleObj>
              </mc:Choice>
              <mc:Fallback>
                <p:oleObj name="Equation" r:id="rId14" imgW="1905000" imgH="2286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14600" y="4267200"/>
                        <a:ext cx="403225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86" name="Object 10"/>
          <p:cNvGraphicFramePr>
            <a:graphicFrameLocks noChangeAspect="1"/>
          </p:cNvGraphicFramePr>
          <p:nvPr>
            <p:extLst/>
          </p:nvPr>
        </p:nvGraphicFramePr>
        <p:xfrm>
          <a:off x="3124200" y="5214938"/>
          <a:ext cx="1028700" cy="576262"/>
        </p:xfrm>
        <a:graphic>
          <a:graphicData uri="http://schemas.openxmlformats.org/presentationml/2006/ole">
            <mc:AlternateContent xmlns:mc="http://schemas.openxmlformats.org/markup-compatibility/2006">
              <mc:Choice xmlns:v="urn:schemas-microsoft-com:vml" Requires="v">
                <p:oleObj spid="_x0000_s28701" name="Equation" r:id="rId16" imgW="431613" imgH="228501" progId="Equation.DSMT4">
                  <p:embed/>
                </p:oleObj>
              </mc:Choice>
              <mc:Fallback>
                <p:oleObj name="Equation" r:id="rId16" imgW="431613" imgH="228501"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124200" y="5214938"/>
                        <a:ext cx="1028700"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968136055"/>
      </p:ext>
    </p:extLst>
  </p:cSld>
  <p:clrMapOvr>
    <a:masterClrMapping/>
  </p:clrMapOvr>
  <p:transition spd="slow"/>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6096000"/>
            <a:ext cx="8229600" cy="26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524000"/>
            <a:ext cx="8229600" cy="26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602" name="Text Box 2"/>
          <p:cNvSpPr txBox="1">
            <a:spLocks noChangeArrowheads="1"/>
          </p:cNvSpPr>
          <p:nvPr/>
        </p:nvSpPr>
        <p:spPr bwMode="auto">
          <a:xfrm>
            <a:off x="5170487" y="1323975"/>
            <a:ext cx="3744913"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fontAlgn="base" hangingPunct="1">
              <a:spcBef>
                <a:spcPct val="50000"/>
              </a:spcBef>
              <a:spcAft>
                <a:spcPct val="0"/>
              </a:spcAft>
            </a:pPr>
            <a:r>
              <a:rPr kumimoji="1" lang="zh-CN" altLang="en-US" sz="2800" b="1" dirty="0" smtClean="0">
                <a:solidFill>
                  <a:srgbClr val="003366"/>
                </a:solidFill>
                <a:latin typeface="楷体_GB2312" pitchFamily="49" charset="-122"/>
                <a:ea typeface="楷体_GB2312" pitchFamily="49" charset="-122"/>
              </a:rPr>
              <a:t>给定</a:t>
            </a:r>
            <a:r>
              <a:rPr kumimoji="1" lang="zh-CN" altLang="en-US" sz="2800" b="1" dirty="0">
                <a:solidFill>
                  <a:srgbClr val="003366"/>
                </a:solidFill>
                <a:latin typeface="楷体_GB2312" pitchFamily="49" charset="-122"/>
                <a:ea typeface="楷体_GB2312" pitchFamily="49" charset="-122"/>
              </a:rPr>
              <a:t>模型和观测序列条件下，在时间</a:t>
            </a:r>
            <a:r>
              <a:rPr kumimoji="1" lang="en-US" altLang="zh-CN" sz="2800" b="1" dirty="0">
                <a:solidFill>
                  <a:srgbClr val="003366"/>
                </a:solidFill>
                <a:latin typeface="楷体_GB2312" pitchFamily="49" charset="-122"/>
                <a:ea typeface="楷体_GB2312" pitchFamily="49" charset="-122"/>
              </a:rPr>
              <a:t>t</a:t>
            </a:r>
            <a:r>
              <a:rPr kumimoji="1" lang="zh-CN" altLang="en-US" sz="2800" b="1" dirty="0">
                <a:solidFill>
                  <a:srgbClr val="003366"/>
                </a:solidFill>
                <a:latin typeface="楷体_GB2312" pitchFamily="49" charset="-122"/>
                <a:ea typeface="楷体_GB2312" pitchFamily="49" charset="-122"/>
              </a:rPr>
              <a:t>处于状态</a:t>
            </a:r>
            <a:r>
              <a:rPr kumimoji="1" lang="en-US" altLang="zh-CN" sz="2800" b="1" dirty="0" err="1">
                <a:solidFill>
                  <a:srgbClr val="003366"/>
                </a:solidFill>
                <a:latin typeface="楷体_GB2312" pitchFamily="49" charset="-122"/>
                <a:ea typeface="楷体_GB2312" pitchFamily="49" charset="-122"/>
              </a:rPr>
              <a:t>i</a:t>
            </a:r>
            <a:r>
              <a:rPr kumimoji="1" lang="zh-CN" altLang="en-US" sz="2800" b="1" dirty="0">
                <a:solidFill>
                  <a:srgbClr val="003366"/>
                </a:solidFill>
                <a:latin typeface="楷体_GB2312" pitchFamily="49" charset="-122"/>
                <a:ea typeface="楷体_GB2312" pitchFamily="49" charset="-122"/>
              </a:rPr>
              <a:t>，而在</a:t>
            </a:r>
            <a:r>
              <a:rPr kumimoji="1" lang="en-US" altLang="zh-CN" sz="2800" b="1" dirty="0">
                <a:solidFill>
                  <a:srgbClr val="003366"/>
                </a:solidFill>
                <a:latin typeface="楷体_GB2312" pitchFamily="49" charset="-122"/>
                <a:ea typeface="楷体_GB2312" pitchFamily="49" charset="-122"/>
              </a:rPr>
              <a:t>t+1</a:t>
            </a:r>
            <a:r>
              <a:rPr kumimoji="1" lang="zh-CN" altLang="en-US" sz="2800" b="1" dirty="0">
                <a:solidFill>
                  <a:srgbClr val="003366"/>
                </a:solidFill>
                <a:latin typeface="楷体_GB2312" pitchFamily="49" charset="-122"/>
                <a:ea typeface="楷体_GB2312" pitchFamily="49" charset="-122"/>
              </a:rPr>
              <a:t>处于状态</a:t>
            </a:r>
            <a:r>
              <a:rPr kumimoji="1" lang="en-US" altLang="zh-CN" sz="2800" b="1" dirty="0">
                <a:solidFill>
                  <a:srgbClr val="003366"/>
                </a:solidFill>
                <a:latin typeface="楷体_GB2312" pitchFamily="49" charset="-122"/>
                <a:ea typeface="楷体_GB2312" pitchFamily="49" charset="-122"/>
              </a:rPr>
              <a:t>j</a:t>
            </a:r>
            <a:r>
              <a:rPr kumimoji="1" lang="zh-CN" altLang="en-US" sz="2800" b="1" dirty="0">
                <a:solidFill>
                  <a:srgbClr val="003366"/>
                </a:solidFill>
                <a:latin typeface="楷体_GB2312" pitchFamily="49" charset="-122"/>
                <a:ea typeface="楷体_GB2312" pitchFamily="49" charset="-122"/>
              </a:rPr>
              <a:t>的</a:t>
            </a:r>
            <a:r>
              <a:rPr kumimoji="1" lang="zh-CN" altLang="en-US" sz="2800" b="1" dirty="0" smtClean="0">
                <a:solidFill>
                  <a:srgbClr val="003366"/>
                </a:solidFill>
                <a:latin typeface="楷体_GB2312" pitchFamily="49" charset="-122"/>
                <a:ea typeface="楷体_GB2312" pitchFamily="49" charset="-122"/>
              </a:rPr>
              <a:t>概率</a:t>
            </a:r>
            <a:endParaRPr kumimoji="1" lang="zh-CN" altLang="en-US" sz="2800" b="1" dirty="0">
              <a:solidFill>
                <a:srgbClr val="003366"/>
              </a:solidFill>
              <a:latin typeface="楷体_GB2312" pitchFamily="49" charset="-122"/>
              <a:ea typeface="楷体_GB2312" pitchFamily="49" charset="-122"/>
            </a:endParaRPr>
          </a:p>
        </p:txBody>
      </p:sp>
      <p:graphicFrame>
        <p:nvGraphicFramePr>
          <p:cNvPr id="25603" name="Object 3"/>
          <p:cNvGraphicFramePr>
            <a:graphicFrameLocks noGrp="1" noChangeAspect="1"/>
          </p:cNvGraphicFramePr>
          <p:nvPr>
            <p:ph sz="half" idx="4294967295"/>
          </p:nvPr>
        </p:nvGraphicFramePr>
        <p:xfrm>
          <a:off x="250825" y="404813"/>
          <a:ext cx="5688013" cy="2952750"/>
        </p:xfrm>
        <a:graphic>
          <a:graphicData uri="http://schemas.openxmlformats.org/presentationml/2006/ole">
            <mc:AlternateContent xmlns:mc="http://schemas.openxmlformats.org/markup-compatibility/2006">
              <mc:Choice xmlns:v="urn:schemas-microsoft-com:vml" Requires="v">
                <p:oleObj spid="_x0000_s29740" name="Equation" r:id="rId5" imgW="2527300" imgH="1600200" progId="Equation.DSMT4">
                  <p:embed/>
                </p:oleObj>
              </mc:Choice>
              <mc:Fallback>
                <p:oleObj name="Equation" r:id="rId5" imgW="2527300" imgH="1600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825" y="404813"/>
                        <a:ext cx="5688013" cy="295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04" name="Oval 4"/>
          <p:cNvSpPr>
            <a:spLocks noChangeArrowheads="1"/>
          </p:cNvSpPr>
          <p:nvPr/>
        </p:nvSpPr>
        <p:spPr bwMode="auto">
          <a:xfrm>
            <a:off x="1798638" y="3940175"/>
            <a:ext cx="144462" cy="14446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25605" name="Oval 5"/>
          <p:cNvSpPr>
            <a:spLocks noChangeArrowheads="1"/>
          </p:cNvSpPr>
          <p:nvPr/>
        </p:nvSpPr>
        <p:spPr bwMode="auto">
          <a:xfrm>
            <a:off x="1798638" y="4805363"/>
            <a:ext cx="144462" cy="14446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25606" name="Oval 6"/>
          <p:cNvSpPr>
            <a:spLocks noChangeArrowheads="1"/>
          </p:cNvSpPr>
          <p:nvPr/>
        </p:nvSpPr>
        <p:spPr bwMode="auto">
          <a:xfrm>
            <a:off x="1798638" y="4371975"/>
            <a:ext cx="144462" cy="14446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25607" name="Oval 7"/>
          <p:cNvSpPr>
            <a:spLocks noChangeArrowheads="1"/>
          </p:cNvSpPr>
          <p:nvPr/>
        </p:nvSpPr>
        <p:spPr bwMode="auto">
          <a:xfrm>
            <a:off x="1798638" y="5597525"/>
            <a:ext cx="144462" cy="14446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25608" name="Line 8"/>
          <p:cNvSpPr>
            <a:spLocks noChangeShapeType="1"/>
          </p:cNvSpPr>
          <p:nvPr/>
        </p:nvSpPr>
        <p:spPr bwMode="auto">
          <a:xfrm>
            <a:off x="1870075" y="5092700"/>
            <a:ext cx="0" cy="360363"/>
          </a:xfrm>
          <a:prstGeom prst="line">
            <a:avLst/>
          </a:prstGeom>
          <a:noFill/>
          <a:ln w="9525">
            <a:solidFill>
              <a:schemeClr val="tx1"/>
            </a:solidFill>
            <a:prstDash val="lg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25609" name="Oval 9"/>
          <p:cNvSpPr>
            <a:spLocks noChangeArrowheads="1"/>
          </p:cNvSpPr>
          <p:nvPr/>
        </p:nvSpPr>
        <p:spPr bwMode="auto">
          <a:xfrm>
            <a:off x="3959225" y="4805363"/>
            <a:ext cx="144463" cy="14446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25610" name="Line 10"/>
          <p:cNvSpPr>
            <a:spLocks noChangeShapeType="1"/>
          </p:cNvSpPr>
          <p:nvPr/>
        </p:nvSpPr>
        <p:spPr bwMode="auto">
          <a:xfrm>
            <a:off x="1943100" y="4013200"/>
            <a:ext cx="2087563" cy="792163"/>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25611" name="Line 11"/>
          <p:cNvSpPr>
            <a:spLocks noChangeShapeType="1"/>
          </p:cNvSpPr>
          <p:nvPr/>
        </p:nvSpPr>
        <p:spPr bwMode="auto">
          <a:xfrm>
            <a:off x="1943100" y="4445000"/>
            <a:ext cx="2016125" cy="431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25612" name="Line 12"/>
          <p:cNvSpPr>
            <a:spLocks noChangeShapeType="1"/>
          </p:cNvSpPr>
          <p:nvPr/>
        </p:nvSpPr>
        <p:spPr bwMode="auto">
          <a:xfrm>
            <a:off x="1943100" y="4876800"/>
            <a:ext cx="2016125" cy="7143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25613" name="Line 13"/>
          <p:cNvSpPr>
            <a:spLocks noChangeShapeType="1"/>
          </p:cNvSpPr>
          <p:nvPr/>
        </p:nvSpPr>
        <p:spPr bwMode="auto">
          <a:xfrm flipV="1">
            <a:off x="1943100" y="4948238"/>
            <a:ext cx="2016125" cy="720725"/>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graphicFrame>
        <p:nvGraphicFramePr>
          <p:cNvPr id="25614" name="Object 14"/>
          <p:cNvGraphicFramePr>
            <a:graphicFrameLocks noChangeAspect="1"/>
          </p:cNvGraphicFramePr>
          <p:nvPr>
            <p:extLst/>
          </p:nvPr>
        </p:nvGraphicFramePr>
        <p:xfrm>
          <a:off x="3962400" y="4908550"/>
          <a:ext cx="384175" cy="577850"/>
        </p:xfrm>
        <a:graphic>
          <a:graphicData uri="http://schemas.openxmlformats.org/presentationml/2006/ole">
            <mc:AlternateContent xmlns:mc="http://schemas.openxmlformats.org/markup-compatibility/2006">
              <mc:Choice xmlns:v="urn:schemas-microsoft-com:vml" Requires="v">
                <p:oleObj spid="_x0000_s29741" name="Equation" r:id="rId7" imgW="152334" imgH="228501" progId="Equation.DSMT4">
                  <p:embed/>
                </p:oleObj>
              </mc:Choice>
              <mc:Fallback>
                <p:oleObj name="Equation" r:id="rId7" imgW="152334" imgH="228501"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62400" y="4908550"/>
                        <a:ext cx="384175" cy="577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15" name="Rectangle 15"/>
          <p:cNvSpPr>
            <a:spLocks noChangeArrowheads="1"/>
          </p:cNvSpPr>
          <p:nvPr/>
        </p:nvSpPr>
        <p:spPr bwMode="auto">
          <a:xfrm>
            <a:off x="5327650" y="5957888"/>
            <a:ext cx="611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pPr>
            <a:r>
              <a:rPr kumimoji="1" lang="en-US" altLang="zh-CN" sz="2400" b="1">
                <a:solidFill>
                  <a:srgbClr val="000000"/>
                </a:solidFill>
                <a:latin typeface="Times New Roman" pitchFamily="18" charset="0"/>
              </a:rPr>
              <a:t>t+1</a:t>
            </a:r>
          </a:p>
        </p:txBody>
      </p:sp>
      <p:sp>
        <p:nvSpPr>
          <p:cNvPr id="25616" name="Rectangle 16"/>
          <p:cNvSpPr>
            <a:spLocks noChangeArrowheads="1"/>
          </p:cNvSpPr>
          <p:nvPr/>
        </p:nvSpPr>
        <p:spPr bwMode="auto">
          <a:xfrm>
            <a:off x="3887788" y="5957888"/>
            <a:ext cx="28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pPr>
            <a:r>
              <a:rPr kumimoji="1" lang="en-US" altLang="zh-CN" sz="2400" b="1">
                <a:solidFill>
                  <a:srgbClr val="000000"/>
                </a:solidFill>
                <a:latin typeface="Times New Roman" pitchFamily="18" charset="0"/>
              </a:rPr>
              <a:t>t</a:t>
            </a:r>
          </a:p>
        </p:txBody>
      </p:sp>
      <p:graphicFrame>
        <p:nvGraphicFramePr>
          <p:cNvPr id="25617" name="Object 17"/>
          <p:cNvGraphicFramePr>
            <a:graphicFrameLocks noChangeAspect="1"/>
          </p:cNvGraphicFramePr>
          <p:nvPr>
            <p:extLst/>
          </p:nvPr>
        </p:nvGraphicFramePr>
        <p:xfrm>
          <a:off x="1295400" y="3581400"/>
          <a:ext cx="419100" cy="576263"/>
        </p:xfrm>
        <a:graphic>
          <a:graphicData uri="http://schemas.openxmlformats.org/presentationml/2006/ole">
            <mc:AlternateContent xmlns:mc="http://schemas.openxmlformats.org/markup-compatibility/2006">
              <mc:Choice xmlns:v="urn:schemas-microsoft-com:vml" Requires="v">
                <p:oleObj spid="_x0000_s29742" name="Equation" r:id="rId9" imgW="165028" imgH="228501" progId="Equation.DSMT4">
                  <p:embed/>
                </p:oleObj>
              </mc:Choice>
              <mc:Fallback>
                <p:oleObj name="Equation" r:id="rId9" imgW="165028" imgH="22850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95400" y="3581400"/>
                        <a:ext cx="419100"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18" name="Object 18"/>
          <p:cNvGraphicFramePr>
            <a:graphicFrameLocks noChangeAspect="1"/>
          </p:cNvGraphicFramePr>
          <p:nvPr>
            <p:extLst/>
          </p:nvPr>
        </p:nvGraphicFramePr>
        <p:xfrm>
          <a:off x="1295400" y="4084638"/>
          <a:ext cx="449263" cy="576262"/>
        </p:xfrm>
        <a:graphic>
          <a:graphicData uri="http://schemas.openxmlformats.org/presentationml/2006/ole">
            <mc:AlternateContent xmlns:mc="http://schemas.openxmlformats.org/markup-compatibility/2006">
              <mc:Choice xmlns:v="urn:schemas-microsoft-com:vml" Requires="v">
                <p:oleObj spid="_x0000_s29743" name="Equation" r:id="rId11" imgW="177646" imgH="228402" progId="Equation.DSMT4">
                  <p:embed/>
                </p:oleObj>
              </mc:Choice>
              <mc:Fallback>
                <p:oleObj name="Equation" r:id="rId11" imgW="177646" imgH="228402"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95400" y="4084638"/>
                        <a:ext cx="449263"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19" name="Object 19"/>
          <p:cNvGraphicFramePr>
            <a:graphicFrameLocks noChangeAspect="1"/>
          </p:cNvGraphicFramePr>
          <p:nvPr>
            <p:extLst/>
          </p:nvPr>
        </p:nvGraphicFramePr>
        <p:xfrm>
          <a:off x="1295400" y="4589463"/>
          <a:ext cx="449263" cy="576262"/>
        </p:xfrm>
        <a:graphic>
          <a:graphicData uri="http://schemas.openxmlformats.org/presentationml/2006/ole">
            <mc:AlternateContent xmlns:mc="http://schemas.openxmlformats.org/markup-compatibility/2006">
              <mc:Choice xmlns:v="urn:schemas-microsoft-com:vml" Requires="v">
                <p:oleObj spid="_x0000_s29744" name="Equation" r:id="rId13" imgW="177646" imgH="228402" progId="Equation.DSMT4">
                  <p:embed/>
                </p:oleObj>
              </mc:Choice>
              <mc:Fallback>
                <p:oleObj name="Equation" r:id="rId13" imgW="177646" imgH="228402"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95400" y="4589463"/>
                        <a:ext cx="449263"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20" name="Object 20"/>
          <p:cNvGraphicFramePr>
            <a:graphicFrameLocks noChangeAspect="1"/>
          </p:cNvGraphicFramePr>
          <p:nvPr>
            <p:extLst/>
          </p:nvPr>
        </p:nvGraphicFramePr>
        <p:xfrm>
          <a:off x="1295400" y="5237163"/>
          <a:ext cx="514350" cy="576262"/>
        </p:xfrm>
        <a:graphic>
          <a:graphicData uri="http://schemas.openxmlformats.org/presentationml/2006/ole">
            <mc:AlternateContent xmlns:mc="http://schemas.openxmlformats.org/markup-compatibility/2006">
              <mc:Choice xmlns:v="urn:schemas-microsoft-com:vml" Requires="v">
                <p:oleObj spid="_x0000_s29745" name="Equation" r:id="rId15" imgW="203112" imgH="228501" progId="Equation.DSMT4">
                  <p:embed/>
                </p:oleObj>
              </mc:Choice>
              <mc:Fallback>
                <p:oleObj name="Equation" r:id="rId15" imgW="203112" imgH="228501"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95400" y="5237163"/>
                        <a:ext cx="514350"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21" name="Line 21"/>
          <p:cNvSpPr>
            <a:spLocks noChangeShapeType="1"/>
          </p:cNvSpPr>
          <p:nvPr/>
        </p:nvSpPr>
        <p:spPr bwMode="auto">
          <a:xfrm>
            <a:off x="4103688" y="4876800"/>
            <a:ext cx="1296987"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25622" name="Oval 22"/>
          <p:cNvSpPr>
            <a:spLocks noChangeArrowheads="1"/>
          </p:cNvSpPr>
          <p:nvPr/>
        </p:nvSpPr>
        <p:spPr bwMode="auto">
          <a:xfrm>
            <a:off x="5327650" y="4803775"/>
            <a:ext cx="144463" cy="14446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25623" name="Line 23"/>
          <p:cNvSpPr>
            <a:spLocks noChangeShapeType="1"/>
          </p:cNvSpPr>
          <p:nvPr/>
        </p:nvSpPr>
        <p:spPr bwMode="auto">
          <a:xfrm flipV="1">
            <a:off x="5400675" y="4084638"/>
            <a:ext cx="1295400" cy="719137"/>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25624" name="Line 24"/>
          <p:cNvSpPr>
            <a:spLocks noChangeShapeType="1"/>
          </p:cNvSpPr>
          <p:nvPr/>
        </p:nvSpPr>
        <p:spPr bwMode="auto">
          <a:xfrm flipV="1">
            <a:off x="5472113" y="4445000"/>
            <a:ext cx="1296987"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25625" name="Line 25"/>
          <p:cNvSpPr>
            <a:spLocks noChangeShapeType="1"/>
          </p:cNvSpPr>
          <p:nvPr/>
        </p:nvSpPr>
        <p:spPr bwMode="auto">
          <a:xfrm>
            <a:off x="5472113" y="4876800"/>
            <a:ext cx="1296987"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25626" name="Line 26"/>
          <p:cNvSpPr>
            <a:spLocks noChangeShapeType="1"/>
          </p:cNvSpPr>
          <p:nvPr/>
        </p:nvSpPr>
        <p:spPr bwMode="auto">
          <a:xfrm>
            <a:off x="5472113" y="4876800"/>
            <a:ext cx="1296987" cy="8636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sp>
        <p:nvSpPr>
          <p:cNvPr id="25627" name="Oval 27"/>
          <p:cNvSpPr>
            <a:spLocks noChangeArrowheads="1"/>
          </p:cNvSpPr>
          <p:nvPr/>
        </p:nvSpPr>
        <p:spPr bwMode="auto">
          <a:xfrm>
            <a:off x="6696075" y="4013200"/>
            <a:ext cx="144463" cy="14446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25628" name="Oval 28"/>
          <p:cNvSpPr>
            <a:spLocks noChangeArrowheads="1"/>
          </p:cNvSpPr>
          <p:nvPr/>
        </p:nvSpPr>
        <p:spPr bwMode="auto">
          <a:xfrm>
            <a:off x="6696075" y="4371975"/>
            <a:ext cx="144463" cy="14446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25629" name="Oval 29"/>
          <p:cNvSpPr>
            <a:spLocks noChangeArrowheads="1"/>
          </p:cNvSpPr>
          <p:nvPr/>
        </p:nvSpPr>
        <p:spPr bwMode="auto">
          <a:xfrm>
            <a:off x="6696075" y="4803775"/>
            <a:ext cx="144463" cy="14446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25630" name="Oval 30"/>
          <p:cNvSpPr>
            <a:spLocks noChangeArrowheads="1"/>
          </p:cNvSpPr>
          <p:nvPr/>
        </p:nvSpPr>
        <p:spPr bwMode="auto">
          <a:xfrm>
            <a:off x="6696075" y="5668963"/>
            <a:ext cx="144463" cy="14446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a:solidFill>
                <a:srgbClr val="000000"/>
              </a:solidFill>
            </a:endParaRPr>
          </a:p>
        </p:txBody>
      </p:sp>
      <p:sp>
        <p:nvSpPr>
          <p:cNvPr id="25631" name="Line 31"/>
          <p:cNvSpPr>
            <a:spLocks noChangeShapeType="1"/>
          </p:cNvSpPr>
          <p:nvPr/>
        </p:nvSpPr>
        <p:spPr bwMode="auto">
          <a:xfrm>
            <a:off x="6769100" y="5092700"/>
            <a:ext cx="0" cy="431800"/>
          </a:xfrm>
          <a:prstGeom prst="line">
            <a:avLst/>
          </a:prstGeom>
          <a:noFill/>
          <a:ln w="9525">
            <a:solidFill>
              <a:schemeClr val="tx1"/>
            </a:solidFill>
            <a:prstDash val="lg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pPr>
            <a:endParaRPr lang="zh-CN" altLang="en-US">
              <a:solidFill>
                <a:srgbClr val="000000"/>
              </a:solidFill>
            </a:endParaRPr>
          </a:p>
        </p:txBody>
      </p:sp>
      <p:graphicFrame>
        <p:nvGraphicFramePr>
          <p:cNvPr id="25632" name="Object 32"/>
          <p:cNvGraphicFramePr>
            <a:graphicFrameLocks noChangeAspect="1"/>
          </p:cNvGraphicFramePr>
          <p:nvPr>
            <p:extLst/>
          </p:nvPr>
        </p:nvGraphicFramePr>
        <p:xfrm>
          <a:off x="5184775" y="4875212"/>
          <a:ext cx="447675" cy="611188"/>
        </p:xfrm>
        <a:graphic>
          <a:graphicData uri="http://schemas.openxmlformats.org/presentationml/2006/ole">
            <mc:AlternateContent xmlns:mc="http://schemas.openxmlformats.org/markup-compatibility/2006">
              <mc:Choice xmlns:v="urn:schemas-microsoft-com:vml" Requires="v">
                <p:oleObj spid="_x0000_s29746" name="Equation" r:id="rId17" imgW="177646" imgH="241091" progId="Equation.DSMT4">
                  <p:embed/>
                </p:oleObj>
              </mc:Choice>
              <mc:Fallback>
                <p:oleObj name="Equation" r:id="rId17" imgW="177646" imgH="241091"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184775" y="4875212"/>
                        <a:ext cx="447675" cy="611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33" name="Object 33"/>
          <p:cNvGraphicFramePr>
            <a:graphicFrameLocks noChangeAspect="1"/>
          </p:cNvGraphicFramePr>
          <p:nvPr>
            <p:extLst/>
          </p:nvPr>
        </p:nvGraphicFramePr>
        <p:xfrm>
          <a:off x="6985000" y="3797300"/>
          <a:ext cx="419100" cy="576263"/>
        </p:xfrm>
        <a:graphic>
          <a:graphicData uri="http://schemas.openxmlformats.org/presentationml/2006/ole">
            <mc:AlternateContent xmlns:mc="http://schemas.openxmlformats.org/markup-compatibility/2006">
              <mc:Choice xmlns:v="urn:schemas-microsoft-com:vml" Requires="v">
                <p:oleObj spid="_x0000_s29747" name="Equation" r:id="rId19" imgW="165028" imgH="228501" progId="Equation.DSMT4">
                  <p:embed/>
                </p:oleObj>
              </mc:Choice>
              <mc:Fallback>
                <p:oleObj name="Equation" r:id="rId19" imgW="165028" imgH="22850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85000" y="3797300"/>
                        <a:ext cx="419100"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34" name="Object 34"/>
          <p:cNvGraphicFramePr>
            <a:graphicFrameLocks noChangeAspect="1"/>
          </p:cNvGraphicFramePr>
          <p:nvPr>
            <p:extLst/>
          </p:nvPr>
        </p:nvGraphicFramePr>
        <p:xfrm>
          <a:off x="6985000" y="4300538"/>
          <a:ext cx="449263" cy="576262"/>
        </p:xfrm>
        <a:graphic>
          <a:graphicData uri="http://schemas.openxmlformats.org/presentationml/2006/ole">
            <mc:AlternateContent xmlns:mc="http://schemas.openxmlformats.org/markup-compatibility/2006">
              <mc:Choice xmlns:v="urn:schemas-microsoft-com:vml" Requires="v">
                <p:oleObj spid="_x0000_s29748" name="Equation" r:id="rId20" imgW="177646" imgH="228402" progId="Equation.DSMT4">
                  <p:embed/>
                </p:oleObj>
              </mc:Choice>
              <mc:Fallback>
                <p:oleObj name="Equation" r:id="rId20" imgW="177646" imgH="228402"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85000" y="4300538"/>
                        <a:ext cx="449263"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35" name="Object 35"/>
          <p:cNvGraphicFramePr>
            <a:graphicFrameLocks noChangeAspect="1"/>
          </p:cNvGraphicFramePr>
          <p:nvPr>
            <p:extLst/>
          </p:nvPr>
        </p:nvGraphicFramePr>
        <p:xfrm>
          <a:off x="6985000" y="4805363"/>
          <a:ext cx="449263" cy="576262"/>
        </p:xfrm>
        <a:graphic>
          <a:graphicData uri="http://schemas.openxmlformats.org/presentationml/2006/ole">
            <mc:AlternateContent xmlns:mc="http://schemas.openxmlformats.org/markup-compatibility/2006">
              <mc:Choice xmlns:v="urn:schemas-microsoft-com:vml" Requires="v">
                <p:oleObj spid="_x0000_s29749" name="Equation" r:id="rId21" imgW="177646" imgH="228402" progId="Equation.DSMT4">
                  <p:embed/>
                </p:oleObj>
              </mc:Choice>
              <mc:Fallback>
                <p:oleObj name="Equation" r:id="rId21" imgW="177646" imgH="228402"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85000" y="4805363"/>
                        <a:ext cx="449263"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36" name="Object 36"/>
          <p:cNvGraphicFramePr>
            <a:graphicFrameLocks noChangeAspect="1"/>
          </p:cNvGraphicFramePr>
          <p:nvPr>
            <p:extLst/>
          </p:nvPr>
        </p:nvGraphicFramePr>
        <p:xfrm>
          <a:off x="6985000" y="5453063"/>
          <a:ext cx="514350" cy="576262"/>
        </p:xfrm>
        <a:graphic>
          <a:graphicData uri="http://schemas.openxmlformats.org/presentationml/2006/ole">
            <mc:AlternateContent xmlns:mc="http://schemas.openxmlformats.org/markup-compatibility/2006">
              <mc:Choice xmlns:v="urn:schemas-microsoft-com:vml" Requires="v">
                <p:oleObj spid="_x0000_s29750" name="Equation" r:id="rId22" imgW="203112" imgH="228501" progId="Equation.DSMT4">
                  <p:embed/>
                </p:oleObj>
              </mc:Choice>
              <mc:Fallback>
                <p:oleObj name="Equation" r:id="rId22" imgW="203112" imgH="228501"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85000" y="5453063"/>
                        <a:ext cx="514350"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37" name="Object 37"/>
          <p:cNvGraphicFramePr>
            <a:graphicFrameLocks noChangeAspect="1"/>
          </p:cNvGraphicFramePr>
          <p:nvPr>
            <p:extLst/>
          </p:nvPr>
        </p:nvGraphicFramePr>
        <p:xfrm>
          <a:off x="3600450" y="4157663"/>
          <a:ext cx="720725" cy="498475"/>
        </p:xfrm>
        <a:graphic>
          <a:graphicData uri="http://schemas.openxmlformats.org/presentationml/2006/ole">
            <mc:AlternateContent xmlns:mc="http://schemas.openxmlformats.org/markup-compatibility/2006">
              <mc:Choice xmlns:v="urn:schemas-microsoft-com:vml" Requires="v">
                <p:oleObj spid="_x0000_s29751" name="Equation" r:id="rId23" imgW="330200" imgH="228600" progId="Equation.DSMT4">
                  <p:embed/>
                </p:oleObj>
              </mc:Choice>
              <mc:Fallback>
                <p:oleObj name="Equation" r:id="rId23" imgW="330200" imgH="228600"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600450" y="4157663"/>
                        <a:ext cx="720725"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38" name="Object 38"/>
          <p:cNvGraphicFramePr>
            <a:graphicFrameLocks noChangeAspect="1"/>
          </p:cNvGraphicFramePr>
          <p:nvPr>
            <p:extLst/>
          </p:nvPr>
        </p:nvGraphicFramePr>
        <p:xfrm>
          <a:off x="4032250" y="5327650"/>
          <a:ext cx="1655763" cy="615950"/>
        </p:xfrm>
        <a:graphic>
          <a:graphicData uri="http://schemas.openxmlformats.org/presentationml/2006/ole">
            <mc:AlternateContent xmlns:mc="http://schemas.openxmlformats.org/markup-compatibility/2006">
              <mc:Choice xmlns:v="urn:schemas-microsoft-com:vml" Requires="v">
                <p:oleObj spid="_x0000_s29752" name="Equation" r:id="rId25" imgW="647700" imgH="241300" progId="Equation.DSMT4">
                  <p:embed/>
                </p:oleObj>
              </mc:Choice>
              <mc:Fallback>
                <p:oleObj name="Equation" r:id="rId25" imgW="647700" imgH="241300"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032250" y="5327650"/>
                        <a:ext cx="1655763" cy="61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39" name="Object 39"/>
          <p:cNvGraphicFramePr>
            <a:graphicFrameLocks noChangeAspect="1"/>
          </p:cNvGraphicFramePr>
          <p:nvPr>
            <p:extLst/>
          </p:nvPr>
        </p:nvGraphicFramePr>
        <p:xfrm>
          <a:off x="4968875" y="3941763"/>
          <a:ext cx="1152525" cy="576262"/>
        </p:xfrm>
        <a:graphic>
          <a:graphicData uri="http://schemas.openxmlformats.org/presentationml/2006/ole">
            <mc:AlternateContent xmlns:mc="http://schemas.openxmlformats.org/markup-compatibility/2006">
              <mc:Choice xmlns:v="urn:schemas-microsoft-com:vml" Requires="v">
                <p:oleObj spid="_x0000_s29753" name="Equation" r:id="rId27" imgW="457200" imgH="228600" progId="Equation.DSMT4">
                  <p:embed/>
                </p:oleObj>
              </mc:Choice>
              <mc:Fallback>
                <p:oleObj name="Equation" r:id="rId27" imgW="457200" imgH="228600" progId="Equation.DSMT4">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968875" y="3941763"/>
                        <a:ext cx="1152525"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960863981"/>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08" y="476672"/>
            <a:ext cx="8956388" cy="4104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5013176"/>
            <a:ext cx="8123719" cy="1368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灯片编号占位符 2"/>
          <p:cNvSpPr>
            <a:spLocks noGrp="1"/>
          </p:cNvSpPr>
          <p:nvPr>
            <p:ph type="sldNum" sz="quarter" idx="12"/>
          </p:nvPr>
        </p:nvSpPr>
        <p:spPr/>
        <p:txBody>
          <a:bodyPr/>
          <a:lstStyle/>
          <a:p>
            <a:fld id="{0C913308-F349-4B6D-A68A-DD1791B4A57B}" type="slidenum">
              <a:rPr lang="zh-CN" altLang="en-US" smtClean="0"/>
              <a:t>8</a:t>
            </a:fld>
            <a:endParaRPr lang="zh-CN" altLang="en-US"/>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116" y="404664"/>
            <a:ext cx="8812372" cy="5995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4070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524000"/>
            <a:ext cx="8229600" cy="26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6626" name="Object 2"/>
          <p:cNvGraphicFramePr>
            <a:graphicFrameLocks noChangeAspect="1"/>
          </p:cNvGraphicFramePr>
          <p:nvPr>
            <p:extLst/>
          </p:nvPr>
        </p:nvGraphicFramePr>
        <p:xfrm>
          <a:off x="152400" y="1371600"/>
          <a:ext cx="5162551" cy="3124200"/>
        </p:xfrm>
        <a:graphic>
          <a:graphicData uri="http://schemas.openxmlformats.org/presentationml/2006/ole">
            <mc:AlternateContent xmlns:mc="http://schemas.openxmlformats.org/markup-compatibility/2006">
              <mc:Choice xmlns:v="urn:schemas-microsoft-com:vml" Requires="v">
                <p:oleObj spid="_x0000_s30725" name="Equation" r:id="rId4" imgW="1600200" imgH="1346040" progId="Equation.DSMT4">
                  <p:embed/>
                </p:oleObj>
              </mc:Choice>
              <mc:Fallback>
                <p:oleObj name="Equation" r:id="rId4" imgW="1600200" imgH="134604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371600"/>
                        <a:ext cx="5162551" cy="3124200"/>
                      </a:xfrm>
                      <a:prstGeom prst="rect">
                        <a:avLst/>
                      </a:prstGeom>
                      <a:noFill/>
                      <a:ln>
                        <a:noFill/>
                      </a:ln>
                      <a:effectLst/>
                      <a:extLst/>
                    </p:spPr>
                  </p:pic>
                </p:oleObj>
              </mc:Fallback>
            </mc:AlternateContent>
          </a:graphicData>
        </a:graphic>
      </p:graphicFrame>
      <p:sp>
        <p:nvSpPr>
          <p:cNvPr id="26627" name="Text Box 3"/>
          <p:cNvSpPr txBox="1">
            <a:spLocks noChangeArrowheads="1"/>
          </p:cNvSpPr>
          <p:nvPr/>
        </p:nvSpPr>
        <p:spPr bwMode="auto">
          <a:xfrm>
            <a:off x="4038600" y="1295400"/>
            <a:ext cx="4767262" cy="1113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fontAlgn="base" hangingPunct="1">
              <a:lnSpc>
                <a:spcPct val="150000"/>
              </a:lnSpc>
              <a:spcBef>
                <a:spcPct val="50000"/>
              </a:spcBef>
              <a:spcAft>
                <a:spcPct val="0"/>
              </a:spcAft>
            </a:pPr>
            <a:r>
              <a:rPr kumimoji="1" lang="zh-CN" altLang="en-US" sz="2400" b="1" dirty="0">
                <a:solidFill>
                  <a:srgbClr val="003366"/>
                </a:solidFill>
                <a:latin typeface="楷体_GB2312" pitchFamily="49" charset="-122"/>
                <a:ea typeface="楷体_GB2312" pitchFamily="49" charset="-122"/>
              </a:rPr>
              <a:t>给定模型和观测序列条件下，在时间</a:t>
            </a:r>
            <a:r>
              <a:rPr kumimoji="1" lang="en-US" altLang="zh-CN" sz="2400" b="1" dirty="0">
                <a:solidFill>
                  <a:srgbClr val="003366"/>
                </a:solidFill>
                <a:latin typeface="楷体_GB2312" pitchFamily="49" charset="-122"/>
                <a:ea typeface="楷体_GB2312" pitchFamily="49" charset="-122"/>
              </a:rPr>
              <a:t>t</a:t>
            </a:r>
            <a:r>
              <a:rPr kumimoji="1" lang="zh-CN" altLang="en-US" sz="2400" b="1" dirty="0">
                <a:solidFill>
                  <a:srgbClr val="003366"/>
                </a:solidFill>
                <a:latin typeface="楷体_GB2312" pitchFamily="49" charset="-122"/>
                <a:ea typeface="楷体_GB2312" pitchFamily="49" charset="-122"/>
              </a:rPr>
              <a:t>处于状态</a:t>
            </a:r>
            <a:r>
              <a:rPr kumimoji="1" lang="en-US" altLang="zh-CN" sz="2400" b="1" dirty="0" err="1">
                <a:solidFill>
                  <a:srgbClr val="003366"/>
                </a:solidFill>
                <a:latin typeface="楷体_GB2312" pitchFamily="49" charset="-122"/>
                <a:ea typeface="楷体_GB2312" pitchFamily="49" charset="-122"/>
              </a:rPr>
              <a:t>i</a:t>
            </a:r>
            <a:r>
              <a:rPr kumimoji="1" lang="zh-CN" altLang="en-US" sz="2400" b="1" dirty="0">
                <a:solidFill>
                  <a:srgbClr val="003366"/>
                </a:solidFill>
                <a:latin typeface="楷体_GB2312" pitchFamily="49" charset="-122"/>
                <a:ea typeface="楷体_GB2312" pitchFamily="49" charset="-122"/>
              </a:rPr>
              <a:t>的概率。</a:t>
            </a:r>
          </a:p>
        </p:txBody>
      </p:sp>
      <p:sp>
        <p:nvSpPr>
          <p:cNvPr id="26628" name="Text Box 4"/>
          <p:cNvSpPr txBox="1">
            <a:spLocks noChangeArrowheads="1"/>
          </p:cNvSpPr>
          <p:nvPr/>
        </p:nvSpPr>
        <p:spPr bwMode="auto">
          <a:xfrm>
            <a:off x="5257800" y="2598003"/>
            <a:ext cx="36401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fontAlgn="base" hangingPunct="1">
              <a:spcBef>
                <a:spcPct val="50000"/>
              </a:spcBef>
              <a:spcAft>
                <a:spcPct val="0"/>
              </a:spcAft>
            </a:pPr>
            <a:r>
              <a:rPr lang="zh-CN" altLang="en-US" sz="2400" b="1" dirty="0">
                <a:solidFill>
                  <a:srgbClr val="003366"/>
                </a:solidFill>
                <a:latin typeface="楷体_GB2312" pitchFamily="49" charset="-122"/>
                <a:ea typeface="楷体_GB2312" pitchFamily="49" charset="-122"/>
              </a:rPr>
              <a:t>在时间</a:t>
            </a:r>
            <a:r>
              <a:rPr lang="en-US" altLang="zh-CN" sz="2400" b="1" dirty="0">
                <a:solidFill>
                  <a:srgbClr val="003366"/>
                </a:solidFill>
                <a:latin typeface="楷体_GB2312" pitchFamily="49" charset="-122"/>
                <a:ea typeface="楷体_GB2312" pitchFamily="49" charset="-122"/>
              </a:rPr>
              <a:t>T</a:t>
            </a:r>
            <a:r>
              <a:rPr lang="zh-CN" altLang="en-US" sz="2400" b="1" dirty="0">
                <a:solidFill>
                  <a:srgbClr val="003366"/>
                </a:solidFill>
                <a:latin typeface="楷体_GB2312" pitchFamily="49" charset="-122"/>
                <a:ea typeface="楷体_GB2312" pitchFamily="49" charset="-122"/>
              </a:rPr>
              <a:t>内，</a:t>
            </a:r>
            <a:r>
              <a:rPr kumimoji="1" lang="zh-CN" altLang="en-US" sz="2400" b="1" dirty="0">
                <a:solidFill>
                  <a:srgbClr val="003366"/>
                </a:solidFill>
                <a:latin typeface="楷体_GB2312" pitchFamily="49" charset="-122"/>
                <a:ea typeface="楷体_GB2312" pitchFamily="49" charset="-122"/>
              </a:rPr>
              <a:t>从状态</a:t>
            </a:r>
            <a:r>
              <a:rPr kumimoji="1" lang="en-US" altLang="zh-CN" sz="2400" b="1" dirty="0" err="1">
                <a:solidFill>
                  <a:srgbClr val="003366"/>
                </a:solidFill>
                <a:latin typeface="楷体_GB2312" pitchFamily="49" charset="-122"/>
                <a:ea typeface="楷体_GB2312" pitchFamily="49" charset="-122"/>
              </a:rPr>
              <a:t>i</a:t>
            </a:r>
            <a:r>
              <a:rPr kumimoji="1" lang="zh-CN" altLang="en-US" sz="2400" b="1" dirty="0">
                <a:solidFill>
                  <a:srgbClr val="003366"/>
                </a:solidFill>
                <a:latin typeface="楷体_GB2312" pitchFamily="49" charset="-122"/>
                <a:ea typeface="楷体_GB2312" pitchFamily="49" charset="-122"/>
              </a:rPr>
              <a:t>进行转移的次数。</a:t>
            </a:r>
          </a:p>
        </p:txBody>
      </p:sp>
      <p:sp>
        <p:nvSpPr>
          <p:cNvPr id="26629" name="Text Box 5"/>
          <p:cNvSpPr txBox="1">
            <a:spLocks noChangeArrowheads="1"/>
          </p:cNvSpPr>
          <p:nvPr/>
        </p:nvSpPr>
        <p:spPr bwMode="auto">
          <a:xfrm>
            <a:off x="2849880" y="3764280"/>
            <a:ext cx="55276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fontAlgn="base" hangingPunct="1">
              <a:spcBef>
                <a:spcPct val="50000"/>
              </a:spcBef>
              <a:spcAft>
                <a:spcPct val="0"/>
              </a:spcAft>
            </a:pPr>
            <a:r>
              <a:rPr lang="zh-CN" altLang="en-US" sz="2400" b="1" dirty="0">
                <a:solidFill>
                  <a:srgbClr val="003366"/>
                </a:solidFill>
                <a:latin typeface="楷体_GB2312" pitchFamily="49" charset="-122"/>
                <a:ea typeface="楷体_GB2312" pitchFamily="49" charset="-122"/>
              </a:rPr>
              <a:t>在时间</a:t>
            </a:r>
            <a:r>
              <a:rPr lang="en-US" altLang="zh-CN" sz="2400" b="1" dirty="0">
                <a:solidFill>
                  <a:srgbClr val="003366"/>
                </a:solidFill>
                <a:latin typeface="楷体_GB2312" pitchFamily="49" charset="-122"/>
                <a:ea typeface="楷体_GB2312" pitchFamily="49" charset="-122"/>
              </a:rPr>
              <a:t>T</a:t>
            </a:r>
            <a:r>
              <a:rPr lang="zh-CN" altLang="en-US" sz="2400" b="1" dirty="0">
                <a:solidFill>
                  <a:srgbClr val="003366"/>
                </a:solidFill>
                <a:latin typeface="楷体_GB2312" pitchFamily="49" charset="-122"/>
                <a:ea typeface="楷体_GB2312" pitchFamily="49" charset="-122"/>
              </a:rPr>
              <a:t>内，</a:t>
            </a:r>
            <a:r>
              <a:rPr kumimoji="1" lang="zh-CN" altLang="en-US" sz="2400" b="1" dirty="0">
                <a:solidFill>
                  <a:srgbClr val="003366"/>
                </a:solidFill>
                <a:latin typeface="楷体_GB2312" pitchFamily="49" charset="-122"/>
                <a:ea typeface="楷体_GB2312" pitchFamily="49" charset="-122"/>
              </a:rPr>
              <a:t>从状态</a:t>
            </a:r>
            <a:r>
              <a:rPr kumimoji="1" lang="en-US" altLang="zh-CN" sz="2400" b="1" dirty="0" err="1">
                <a:solidFill>
                  <a:srgbClr val="003366"/>
                </a:solidFill>
                <a:latin typeface="楷体_GB2312" pitchFamily="49" charset="-122"/>
                <a:ea typeface="楷体_GB2312" pitchFamily="49" charset="-122"/>
              </a:rPr>
              <a:t>i</a:t>
            </a:r>
            <a:r>
              <a:rPr kumimoji="1" lang="zh-CN" altLang="en-US" sz="2400" b="1" dirty="0">
                <a:solidFill>
                  <a:srgbClr val="003366"/>
                </a:solidFill>
                <a:latin typeface="楷体_GB2312" pitchFamily="49" charset="-122"/>
                <a:ea typeface="楷体_GB2312" pitchFamily="49" charset="-122"/>
              </a:rPr>
              <a:t>转移到</a:t>
            </a:r>
            <a:r>
              <a:rPr kumimoji="1" lang="en-US" altLang="zh-CN" sz="2400" b="1" dirty="0">
                <a:solidFill>
                  <a:srgbClr val="003366"/>
                </a:solidFill>
                <a:latin typeface="楷体_GB2312" pitchFamily="49" charset="-122"/>
                <a:ea typeface="楷体_GB2312" pitchFamily="49" charset="-122"/>
              </a:rPr>
              <a:t>j</a:t>
            </a:r>
            <a:r>
              <a:rPr kumimoji="1" lang="zh-CN" altLang="en-US" sz="2400" b="1" dirty="0">
                <a:solidFill>
                  <a:srgbClr val="003366"/>
                </a:solidFill>
                <a:latin typeface="楷体_GB2312" pitchFamily="49" charset="-122"/>
                <a:ea typeface="楷体_GB2312" pitchFamily="49" charset="-122"/>
              </a:rPr>
              <a:t>的次数。</a:t>
            </a:r>
          </a:p>
        </p:txBody>
      </p:sp>
    </p:spTree>
    <p:extLst>
      <p:ext uri="{BB962C8B-B14F-4D97-AF65-F5344CB8AC3E}">
        <p14:creationId xmlns:p14="http://schemas.microsoft.com/office/powerpoint/2010/main" val="3854032079"/>
      </p:ext>
    </p:extLst>
  </p:cSld>
  <p:clrMapOvr>
    <a:masterClrMapping/>
  </p:clrMapOvr>
  <p:transition spd="slow"/>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533400" y="407987"/>
            <a:ext cx="7924800" cy="887413"/>
          </a:xfrm>
        </p:spPr>
        <p:txBody>
          <a:bodyPr/>
          <a:lstStyle/>
          <a:p>
            <a:pPr eaLnBrk="1" hangingPunct="1"/>
            <a:r>
              <a:rPr lang="en-US" altLang="zh-CN" sz="3600" dirty="0" smtClean="0"/>
              <a:t>Baum-Welch</a:t>
            </a:r>
            <a:r>
              <a:rPr lang="zh-CN" altLang="en-GB" sz="3600" b="1" dirty="0" smtClean="0">
                <a:ea typeface="黑体" pitchFamily="2" charset="-122"/>
              </a:rPr>
              <a:t>算法</a:t>
            </a:r>
            <a:r>
              <a:rPr lang="zh-CN" altLang="en-US" sz="3600" b="1" dirty="0" smtClean="0">
                <a:ea typeface="黑体" pitchFamily="2" charset="-122"/>
              </a:rPr>
              <a:t>：重估</a:t>
            </a:r>
            <a:endParaRPr lang="zh-CN" altLang="en-GB" sz="3600" b="1" dirty="0" smtClean="0">
              <a:ea typeface="黑体" pitchFamily="2" charset="-122"/>
            </a:endParaRPr>
          </a:p>
        </p:txBody>
      </p:sp>
      <p:graphicFrame>
        <p:nvGraphicFramePr>
          <p:cNvPr id="27652" name="Object 4"/>
          <p:cNvGraphicFramePr>
            <a:graphicFrameLocks noChangeAspect="1"/>
          </p:cNvGraphicFramePr>
          <p:nvPr>
            <p:extLst/>
          </p:nvPr>
        </p:nvGraphicFramePr>
        <p:xfrm>
          <a:off x="684213" y="4495800"/>
          <a:ext cx="7993062" cy="2120900"/>
        </p:xfrm>
        <a:graphic>
          <a:graphicData uri="http://schemas.openxmlformats.org/presentationml/2006/ole">
            <mc:AlternateContent xmlns:mc="http://schemas.openxmlformats.org/markup-compatibility/2006">
              <mc:Choice xmlns:v="urn:schemas-microsoft-com:vml" Requires="v">
                <p:oleObj spid="_x0000_s31752" name="Equation" r:id="rId4" imgW="5181600" imgH="1117600" progId="Equation.DSMT4">
                  <p:embed/>
                </p:oleObj>
              </mc:Choice>
              <mc:Fallback>
                <p:oleObj name="Equation" r:id="rId4" imgW="5181600" imgH="1117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213" y="4495800"/>
                        <a:ext cx="7993062" cy="2120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3" name="Object 5"/>
          <p:cNvGraphicFramePr>
            <a:graphicFrameLocks noChangeAspect="1"/>
          </p:cNvGraphicFramePr>
          <p:nvPr>
            <p:extLst/>
          </p:nvPr>
        </p:nvGraphicFramePr>
        <p:xfrm>
          <a:off x="663575" y="1711325"/>
          <a:ext cx="6423025" cy="2860675"/>
        </p:xfrm>
        <a:graphic>
          <a:graphicData uri="http://schemas.openxmlformats.org/presentationml/2006/ole">
            <mc:AlternateContent xmlns:mc="http://schemas.openxmlformats.org/markup-compatibility/2006">
              <mc:Choice xmlns:v="urn:schemas-microsoft-com:vml" Requires="v">
                <p:oleObj spid="_x0000_s31753" name="Equation" r:id="rId6" imgW="2997200" imgH="1333500" progId="Equation.DSMT4">
                  <p:embed/>
                </p:oleObj>
              </mc:Choice>
              <mc:Fallback>
                <p:oleObj name="Equation" r:id="rId6" imgW="2997200" imgH="13335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575" y="1711325"/>
                        <a:ext cx="6423025" cy="286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55" name="Rectangle 7"/>
          <p:cNvSpPr>
            <a:spLocks noChangeArrowheads="1"/>
          </p:cNvSpPr>
          <p:nvPr/>
        </p:nvSpPr>
        <p:spPr bwMode="auto">
          <a:xfrm>
            <a:off x="3581400" y="3219271"/>
            <a:ext cx="54864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zh-CN" altLang="en-US" sz="2400" b="1" dirty="0">
                <a:solidFill>
                  <a:srgbClr val="003366"/>
                </a:solidFill>
                <a:latin typeface="楷体_GB2312" pitchFamily="49" charset="-122"/>
                <a:ea typeface="楷体_GB2312" pitchFamily="49" charset="-122"/>
              </a:rPr>
              <a:t>表示在时刻</a:t>
            </a:r>
            <a:r>
              <a:rPr lang="en-US" altLang="zh-CN" sz="2400" b="1" dirty="0">
                <a:solidFill>
                  <a:srgbClr val="003366"/>
                </a:solidFill>
                <a:latin typeface="楷体_GB2312" pitchFamily="49" charset="-122"/>
                <a:ea typeface="楷体_GB2312" pitchFamily="49" charset="-122"/>
              </a:rPr>
              <a:t>T</a:t>
            </a:r>
            <a:r>
              <a:rPr lang="zh-CN" altLang="en-US" sz="2400" b="1" dirty="0">
                <a:solidFill>
                  <a:srgbClr val="003366"/>
                </a:solidFill>
                <a:latin typeface="楷体_GB2312" pitchFamily="49" charset="-122"/>
                <a:ea typeface="楷体_GB2312" pitchFamily="49" charset="-122"/>
              </a:rPr>
              <a:t>内，状态</a:t>
            </a:r>
            <a:r>
              <a:rPr lang="en-US" altLang="zh-CN" sz="2400" b="1" dirty="0" err="1">
                <a:solidFill>
                  <a:srgbClr val="003366"/>
                </a:solidFill>
                <a:latin typeface="楷体_GB2312" pitchFamily="49" charset="-122"/>
                <a:ea typeface="楷体_GB2312" pitchFamily="49" charset="-122"/>
              </a:rPr>
              <a:t>i</a:t>
            </a:r>
            <a:r>
              <a:rPr lang="zh-CN" altLang="en-US" sz="2400" b="1" dirty="0">
                <a:solidFill>
                  <a:srgbClr val="003366"/>
                </a:solidFill>
                <a:latin typeface="楷体_GB2312" pitchFamily="49" charset="-122"/>
                <a:ea typeface="楷体_GB2312" pitchFamily="49" charset="-122"/>
              </a:rPr>
              <a:t>转移到状态</a:t>
            </a:r>
            <a:r>
              <a:rPr lang="en-US" altLang="zh-CN" sz="2400" b="1" dirty="0">
                <a:solidFill>
                  <a:srgbClr val="003366"/>
                </a:solidFill>
                <a:latin typeface="楷体_GB2312" pitchFamily="49" charset="-122"/>
                <a:ea typeface="楷体_GB2312" pitchFamily="49" charset="-122"/>
              </a:rPr>
              <a:t>j</a:t>
            </a:r>
            <a:r>
              <a:rPr lang="zh-CN" altLang="en-US" sz="2400" b="1" dirty="0">
                <a:solidFill>
                  <a:srgbClr val="003366"/>
                </a:solidFill>
                <a:latin typeface="楷体_GB2312" pitchFamily="49" charset="-122"/>
                <a:ea typeface="楷体_GB2312" pitchFamily="49" charset="-122"/>
              </a:rPr>
              <a:t>的总次数，除以在时间</a:t>
            </a:r>
            <a:r>
              <a:rPr lang="en-US" altLang="zh-CN" sz="2400" b="1" dirty="0">
                <a:solidFill>
                  <a:srgbClr val="003366"/>
                </a:solidFill>
                <a:latin typeface="楷体_GB2312" pitchFamily="49" charset="-122"/>
                <a:ea typeface="楷体_GB2312" pitchFamily="49" charset="-122"/>
              </a:rPr>
              <a:t>T</a:t>
            </a:r>
            <a:r>
              <a:rPr lang="zh-CN" altLang="en-US" sz="2400" b="1" dirty="0">
                <a:solidFill>
                  <a:srgbClr val="003366"/>
                </a:solidFill>
                <a:latin typeface="楷体_GB2312" pitchFamily="49" charset="-122"/>
                <a:ea typeface="楷体_GB2312" pitchFamily="49" charset="-122"/>
              </a:rPr>
              <a:t>内，状态</a:t>
            </a:r>
            <a:r>
              <a:rPr lang="en-US" altLang="zh-CN" sz="2400" b="1" dirty="0" err="1">
                <a:solidFill>
                  <a:srgbClr val="003366"/>
                </a:solidFill>
                <a:latin typeface="楷体_GB2312" pitchFamily="49" charset="-122"/>
                <a:ea typeface="楷体_GB2312" pitchFamily="49" charset="-122"/>
              </a:rPr>
              <a:t>i</a:t>
            </a:r>
            <a:r>
              <a:rPr lang="zh-CN" altLang="en-US" sz="2400" b="1" dirty="0">
                <a:solidFill>
                  <a:srgbClr val="003366"/>
                </a:solidFill>
                <a:latin typeface="楷体_GB2312" pitchFamily="49" charset="-122"/>
                <a:ea typeface="楷体_GB2312" pitchFamily="49" charset="-122"/>
              </a:rPr>
              <a:t>被经过的总次数； </a:t>
            </a:r>
          </a:p>
        </p:txBody>
      </p:sp>
      <p:sp>
        <p:nvSpPr>
          <p:cNvPr id="27656" name="Rectangle 8"/>
          <p:cNvSpPr>
            <a:spLocks noChangeArrowheads="1"/>
          </p:cNvSpPr>
          <p:nvPr/>
        </p:nvSpPr>
        <p:spPr bwMode="auto">
          <a:xfrm>
            <a:off x="2743200" y="5352871"/>
            <a:ext cx="63373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zh-CN" altLang="en-US" sz="2400" b="1" dirty="0">
                <a:solidFill>
                  <a:srgbClr val="003366"/>
                </a:solidFill>
                <a:latin typeface="楷体_GB2312" pitchFamily="49" charset="-122"/>
                <a:ea typeface="楷体_GB2312" pitchFamily="49" charset="-122"/>
              </a:rPr>
              <a:t>表示在时刻</a:t>
            </a:r>
            <a:r>
              <a:rPr lang="en-US" altLang="zh-CN" sz="2400" b="1" dirty="0">
                <a:solidFill>
                  <a:srgbClr val="003366"/>
                </a:solidFill>
                <a:latin typeface="楷体_GB2312" pitchFamily="49" charset="-122"/>
                <a:ea typeface="楷体_GB2312" pitchFamily="49" charset="-122"/>
              </a:rPr>
              <a:t>T</a:t>
            </a:r>
            <a:r>
              <a:rPr lang="zh-CN" altLang="en-US" sz="2400" b="1" dirty="0">
                <a:solidFill>
                  <a:srgbClr val="003366"/>
                </a:solidFill>
                <a:latin typeface="楷体_GB2312" pitchFamily="49" charset="-122"/>
                <a:ea typeface="楷体_GB2312" pitchFamily="49" charset="-122"/>
              </a:rPr>
              <a:t>内，经过状态</a:t>
            </a:r>
            <a:r>
              <a:rPr lang="en-US" altLang="zh-CN" sz="2400" b="1" dirty="0">
                <a:solidFill>
                  <a:srgbClr val="003366"/>
                </a:solidFill>
                <a:latin typeface="楷体_GB2312" pitchFamily="49" charset="-122"/>
                <a:ea typeface="楷体_GB2312" pitchFamily="49" charset="-122"/>
              </a:rPr>
              <a:t>j</a:t>
            </a:r>
            <a:r>
              <a:rPr lang="zh-CN" altLang="en-US" sz="2400" b="1" dirty="0">
                <a:solidFill>
                  <a:srgbClr val="003366"/>
                </a:solidFill>
                <a:latin typeface="楷体_GB2312" pitchFamily="49" charset="-122"/>
                <a:ea typeface="楷体_GB2312" pitchFamily="49" charset="-122"/>
              </a:rPr>
              <a:t>，并且状态</a:t>
            </a:r>
            <a:r>
              <a:rPr lang="en-US" altLang="zh-CN" sz="2400" b="1" dirty="0">
                <a:solidFill>
                  <a:srgbClr val="003366"/>
                </a:solidFill>
                <a:latin typeface="楷体_GB2312" pitchFamily="49" charset="-122"/>
                <a:ea typeface="楷体_GB2312" pitchFamily="49" charset="-122"/>
              </a:rPr>
              <a:t>j</a:t>
            </a:r>
            <a:r>
              <a:rPr lang="zh-CN" altLang="en-US" sz="2400" b="1" dirty="0">
                <a:solidFill>
                  <a:srgbClr val="003366"/>
                </a:solidFill>
                <a:latin typeface="楷体_GB2312" pitchFamily="49" charset="-122"/>
                <a:ea typeface="楷体_GB2312" pitchFamily="49" charset="-122"/>
              </a:rPr>
              <a:t>对应的观测事件为</a:t>
            </a:r>
            <a:r>
              <a:rPr lang="en-US" altLang="zh-CN" sz="2400" b="1" dirty="0" err="1">
                <a:solidFill>
                  <a:srgbClr val="003366"/>
                </a:solidFill>
                <a:latin typeface="楷体_GB2312" pitchFamily="49" charset="-122"/>
                <a:ea typeface="楷体_GB2312" pitchFamily="49" charset="-122"/>
              </a:rPr>
              <a:t>v</a:t>
            </a:r>
            <a:r>
              <a:rPr lang="en-US" altLang="zh-CN" sz="2400" b="1" baseline="-25000" dirty="0" err="1">
                <a:solidFill>
                  <a:srgbClr val="003366"/>
                </a:solidFill>
                <a:latin typeface="楷体_GB2312" pitchFamily="49" charset="-122"/>
                <a:ea typeface="楷体_GB2312" pitchFamily="49" charset="-122"/>
              </a:rPr>
              <a:t>k</a:t>
            </a:r>
            <a:r>
              <a:rPr lang="zh-CN" altLang="en-US" sz="2400" b="1" dirty="0">
                <a:solidFill>
                  <a:srgbClr val="003366"/>
                </a:solidFill>
                <a:latin typeface="楷体_GB2312" pitchFamily="49" charset="-122"/>
                <a:ea typeface="楷体_GB2312" pitchFamily="49" charset="-122"/>
              </a:rPr>
              <a:t>的总数除以时间</a:t>
            </a:r>
            <a:r>
              <a:rPr lang="en-US" altLang="zh-CN" sz="2400" b="1" dirty="0">
                <a:solidFill>
                  <a:srgbClr val="003366"/>
                </a:solidFill>
                <a:latin typeface="楷体_GB2312" pitchFamily="49" charset="-122"/>
                <a:ea typeface="楷体_GB2312" pitchFamily="49" charset="-122"/>
              </a:rPr>
              <a:t>T</a:t>
            </a:r>
            <a:r>
              <a:rPr lang="zh-CN" altLang="en-US" sz="2400" b="1" dirty="0">
                <a:solidFill>
                  <a:srgbClr val="003366"/>
                </a:solidFill>
                <a:latin typeface="楷体_GB2312" pitchFamily="49" charset="-122"/>
                <a:ea typeface="楷体_GB2312" pitchFamily="49" charset="-122"/>
              </a:rPr>
              <a:t>内，经过状态</a:t>
            </a:r>
            <a:r>
              <a:rPr lang="en-US" altLang="zh-CN" sz="2400" b="1" dirty="0">
                <a:solidFill>
                  <a:srgbClr val="003366"/>
                </a:solidFill>
                <a:latin typeface="楷体_GB2312" pitchFamily="49" charset="-122"/>
                <a:ea typeface="楷体_GB2312" pitchFamily="49" charset="-122"/>
              </a:rPr>
              <a:t>j</a:t>
            </a:r>
            <a:r>
              <a:rPr lang="zh-CN" altLang="en-US" sz="2400" b="1" dirty="0">
                <a:solidFill>
                  <a:srgbClr val="003366"/>
                </a:solidFill>
                <a:latin typeface="楷体_GB2312" pitchFamily="49" charset="-122"/>
                <a:ea typeface="楷体_GB2312" pitchFamily="49" charset="-122"/>
              </a:rPr>
              <a:t>的总数。 </a:t>
            </a:r>
          </a:p>
        </p:txBody>
      </p:sp>
      <mc:AlternateContent xmlns:mc="http://schemas.openxmlformats.org/markup-compatibility/2006" xmlns:a14="http://schemas.microsoft.com/office/drawing/2010/main">
        <mc:Choice Requires="a14">
          <p:sp>
            <p:nvSpPr>
              <p:cNvPr id="27657" name="Rectangle 9"/>
              <p:cNvSpPr>
                <a:spLocks noChangeArrowheads="1"/>
              </p:cNvSpPr>
              <p:nvPr/>
            </p:nvSpPr>
            <p:spPr bwMode="auto">
              <a:xfrm>
                <a:off x="2763838" y="1671935"/>
                <a:ext cx="5846762"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14:m>
                  <m:oMath xmlns:m="http://schemas.openxmlformats.org/officeDocument/2006/math">
                    <m:sSub>
                      <m:sSubPr>
                        <m:ctrlPr>
                          <a:rPr lang="en-US" altLang="zh-CN" sz="2400" b="1" i="1" smtClean="0">
                            <a:solidFill>
                              <a:srgbClr val="003366"/>
                            </a:solidFill>
                            <a:latin typeface="Cambria Math" panose="02040503050406030204" pitchFamily="18" charset="0"/>
                            <a:ea typeface="楷体_GB2312" pitchFamily="49" charset="-122"/>
                          </a:rPr>
                        </m:ctrlPr>
                      </m:sSubPr>
                      <m:e>
                        <m:r>
                          <a:rPr lang="zh-CN" altLang="en-US" sz="2400" b="1" i="1" smtClean="0">
                            <a:solidFill>
                              <a:srgbClr val="003366"/>
                            </a:solidFill>
                            <a:latin typeface="Cambria Math"/>
                            <a:ea typeface="楷体_GB2312" pitchFamily="49" charset="-122"/>
                          </a:rPr>
                          <m:t>𝝅</m:t>
                        </m:r>
                      </m:e>
                      <m:sub>
                        <m:r>
                          <m:rPr>
                            <m:sty m:val="p"/>
                          </m:rPr>
                          <a:rPr lang="en-US" altLang="zh-CN" sz="2400" b="1" i="1">
                            <a:solidFill>
                              <a:srgbClr val="003366"/>
                            </a:solidFill>
                            <a:latin typeface="Cambria Math"/>
                            <a:ea typeface="楷体_GB2312" pitchFamily="49" charset="-122"/>
                          </a:rPr>
                          <m:t>i</m:t>
                        </m:r>
                      </m:sub>
                    </m:sSub>
                    <m:r>
                      <a:rPr lang="en-US" altLang="zh-CN" sz="2400" b="1" i="1" smtClean="0">
                        <a:solidFill>
                          <a:srgbClr val="003366"/>
                        </a:solidFill>
                        <a:latin typeface="Cambria Math"/>
                        <a:ea typeface="楷体_GB2312" pitchFamily="49" charset="-122"/>
                      </a:rPr>
                      <m:t>=</m:t>
                    </m:r>
                    <m:sSub>
                      <m:sSubPr>
                        <m:ctrlPr>
                          <a:rPr lang="en-US" altLang="zh-CN" sz="2400" b="1" i="1" smtClean="0">
                            <a:solidFill>
                              <a:srgbClr val="003366"/>
                            </a:solidFill>
                            <a:latin typeface="Cambria Math" panose="02040503050406030204" pitchFamily="18" charset="0"/>
                            <a:ea typeface="楷体_GB2312" pitchFamily="49" charset="-122"/>
                          </a:rPr>
                        </m:ctrlPr>
                      </m:sSubPr>
                      <m:e>
                        <m:r>
                          <a:rPr lang="zh-CN" altLang="en-US" sz="2400" b="1" i="1" smtClean="0">
                            <a:solidFill>
                              <a:srgbClr val="003366"/>
                            </a:solidFill>
                            <a:latin typeface="Cambria Math"/>
                            <a:ea typeface="楷体_GB2312" pitchFamily="49" charset="-122"/>
                          </a:rPr>
                          <m:t>𝜸</m:t>
                        </m:r>
                      </m:e>
                      <m:sub>
                        <m:r>
                          <a:rPr lang="en-US" altLang="zh-CN" sz="2400" b="1" i="1" smtClean="0">
                            <a:solidFill>
                              <a:srgbClr val="003366"/>
                            </a:solidFill>
                            <a:latin typeface="Cambria Math"/>
                            <a:ea typeface="楷体_GB2312" pitchFamily="49" charset="-122"/>
                          </a:rPr>
                          <m:t>𝟏</m:t>
                        </m:r>
                      </m:sub>
                    </m:sSub>
                    <m:r>
                      <a:rPr lang="en-US" altLang="zh-CN" sz="2400" b="1" i="1" smtClean="0">
                        <a:solidFill>
                          <a:srgbClr val="003366"/>
                        </a:solidFill>
                        <a:latin typeface="Cambria Math"/>
                        <a:ea typeface="楷体_GB2312" pitchFamily="49" charset="-122"/>
                      </a:rPr>
                      <m:t>(</m:t>
                    </m:r>
                    <m:r>
                      <a:rPr lang="en-US" altLang="zh-CN" sz="2400" b="1" i="1" smtClean="0">
                        <a:solidFill>
                          <a:srgbClr val="003366"/>
                        </a:solidFill>
                        <a:latin typeface="Cambria Math"/>
                        <a:ea typeface="楷体_GB2312" pitchFamily="49" charset="-122"/>
                      </a:rPr>
                      <m:t>𝒊</m:t>
                    </m:r>
                    <m:r>
                      <a:rPr lang="en-US" altLang="zh-CN" sz="2400" b="1" i="1" smtClean="0">
                        <a:solidFill>
                          <a:srgbClr val="003366"/>
                        </a:solidFill>
                        <a:latin typeface="Cambria Math"/>
                        <a:ea typeface="楷体_GB2312" pitchFamily="49" charset="-122"/>
                      </a:rPr>
                      <m:t>)</m:t>
                    </m:r>
                  </m:oMath>
                </a14:m>
                <a:r>
                  <a:rPr lang="zh-CN" altLang="en-US" sz="2400" b="1" dirty="0" smtClean="0">
                    <a:solidFill>
                      <a:srgbClr val="003366"/>
                    </a:solidFill>
                    <a:latin typeface="楷体_GB2312" pitchFamily="49" charset="-122"/>
                    <a:ea typeface="楷体_GB2312" pitchFamily="49" charset="-122"/>
                  </a:rPr>
                  <a:t>表示</a:t>
                </a:r>
                <a:r>
                  <a:rPr lang="zh-CN" altLang="en-US" sz="2400" b="1" dirty="0">
                    <a:solidFill>
                      <a:srgbClr val="003366"/>
                    </a:solidFill>
                    <a:latin typeface="楷体_GB2312" pitchFamily="49" charset="-122"/>
                    <a:ea typeface="楷体_GB2312" pitchFamily="49" charset="-122"/>
                  </a:rPr>
                  <a:t>在</a:t>
                </a:r>
                <a:r>
                  <a:rPr lang="en-US" altLang="zh-CN" sz="2400" b="1" dirty="0">
                    <a:solidFill>
                      <a:srgbClr val="003366"/>
                    </a:solidFill>
                    <a:latin typeface="楷体_GB2312" pitchFamily="49" charset="-122"/>
                    <a:ea typeface="楷体_GB2312" pitchFamily="49" charset="-122"/>
                  </a:rPr>
                  <a:t>t=1</a:t>
                </a:r>
                <a:r>
                  <a:rPr lang="zh-CN" altLang="en-US" sz="2400" b="1" dirty="0">
                    <a:solidFill>
                      <a:srgbClr val="003366"/>
                    </a:solidFill>
                    <a:latin typeface="楷体_GB2312" pitchFamily="49" charset="-122"/>
                    <a:ea typeface="楷体_GB2312" pitchFamily="49" charset="-122"/>
                  </a:rPr>
                  <a:t>处于状态</a:t>
                </a:r>
                <a:r>
                  <a:rPr lang="en-US" altLang="zh-CN" sz="2400" b="1" dirty="0" err="1">
                    <a:solidFill>
                      <a:srgbClr val="003366"/>
                    </a:solidFill>
                    <a:latin typeface="楷体_GB2312" pitchFamily="49" charset="-122"/>
                    <a:ea typeface="楷体_GB2312" pitchFamily="49" charset="-122"/>
                  </a:rPr>
                  <a:t>i</a:t>
                </a:r>
                <a:r>
                  <a:rPr lang="zh-CN" altLang="en-US" sz="2400" b="1" dirty="0">
                    <a:solidFill>
                      <a:srgbClr val="003366"/>
                    </a:solidFill>
                    <a:latin typeface="楷体_GB2312" pitchFamily="49" charset="-122"/>
                    <a:ea typeface="楷体_GB2312" pitchFamily="49" charset="-122"/>
                  </a:rPr>
                  <a:t>的次数</a:t>
                </a:r>
              </a:p>
            </p:txBody>
          </p:sp>
        </mc:Choice>
        <mc:Fallback xmlns="">
          <p:sp>
            <p:nvSpPr>
              <p:cNvPr id="27657" name="Rectangle 9"/>
              <p:cNvSpPr>
                <a:spLocks noRot="1" noChangeAspect="1" noMove="1" noResize="1" noEditPoints="1" noAdjustHandles="1" noChangeArrowheads="1" noChangeShapeType="1" noTextEdit="1"/>
              </p:cNvSpPr>
              <p:nvPr/>
            </p:nvSpPr>
            <p:spPr bwMode="auto">
              <a:xfrm>
                <a:off x="2763838" y="1671935"/>
                <a:ext cx="5846762" cy="461665"/>
              </a:xfrm>
              <a:prstGeom prst="rect">
                <a:avLst/>
              </a:prstGeom>
              <a:blipFill rotWithShape="1">
                <a:blip r:embed="rId8"/>
                <a:stretch>
                  <a:fillRect t="-14474" b="-250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1567024501"/>
      </p:ext>
    </p:extLst>
  </p:cSld>
  <p:clrMapOvr>
    <a:masterClrMapping/>
  </p:clrMapOvr>
  <p:transition spd="slow"/>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574675" y="304801"/>
            <a:ext cx="8001000" cy="9906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eaLnBrk="1" hangingPunct="1"/>
            <a:r>
              <a:rPr lang="en-US" altLang="zh-CN" sz="3600" dirty="0"/>
              <a:t>HMM</a:t>
            </a:r>
            <a:r>
              <a:rPr lang="zh-CN" altLang="en-US" sz="3600" dirty="0"/>
              <a:t>相关算法之间的关系</a:t>
            </a: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085975"/>
            <a:ext cx="8277225" cy="3705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2060914"/>
      </p:ext>
    </p:extLst>
  </p:cSld>
  <p:clrMapOvr>
    <a:masterClrMapping/>
  </p:clrMapOvr>
  <p:transition spd="slow"/>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1143000"/>
          </a:xfrm>
        </p:spPr>
        <p:txBody>
          <a:bodyPr/>
          <a:lstStyle/>
          <a:p>
            <a:r>
              <a:rPr lang="zh-CN" altLang="en-US" dirty="0" smtClean="0"/>
              <a:t>内容提要</a:t>
            </a:r>
            <a:endParaRPr lang="zh-CN" altLang="en-US" dirty="0"/>
          </a:p>
        </p:txBody>
      </p:sp>
      <p:sp>
        <p:nvSpPr>
          <p:cNvPr id="3" name="内容占位符 2"/>
          <p:cNvSpPr>
            <a:spLocks noGrp="1"/>
          </p:cNvSpPr>
          <p:nvPr>
            <p:ph idx="1"/>
          </p:nvPr>
        </p:nvSpPr>
        <p:spPr>
          <a:xfrm>
            <a:off x="457200" y="1196752"/>
            <a:ext cx="8229600" cy="5159598"/>
          </a:xfrm>
        </p:spPr>
        <p:txBody>
          <a:bodyPr>
            <a:normAutofit fontScale="92500" lnSpcReduction="20000"/>
          </a:bodyPr>
          <a:lstStyle/>
          <a:p>
            <a:pPr>
              <a:lnSpc>
                <a:spcPct val="150000"/>
              </a:lnSpc>
            </a:pPr>
            <a:r>
              <a:rPr lang="zh-CN" altLang="en-US" sz="2800" dirty="0"/>
              <a:t>分类</a:t>
            </a:r>
            <a:endParaRPr lang="en-US" altLang="zh-CN" sz="2800" dirty="0" smtClean="0"/>
          </a:p>
          <a:p>
            <a:pPr lvl="1">
              <a:lnSpc>
                <a:spcPct val="150000"/>
              </a:lnSpc>
            </a:pPr>
            <a:r>
              <a:rPr lang="zh-CN" altLang="en-US" sz="2400" dirty="0" smtClean="0"/>
              <a:t>线性分类器（</a:t>
            </a:r>
            <a:r>
              <a:rPr lang="en-US" altLang="zh-CN" sz="2400" dirty="0" smtClean="0"/>
              <a:t>Linear Classifiers</a:t>
            </a:r>
            <a:r>
              <a:rPr lang="zh-CN" altLang="en-US" sz="2400" dirty="0" smtClean="0"/>
              <a:t>）</a:t>
            </a:r>
            <a:endParaRPr lang="en-US" altLang="zh-CN" sz="2400" dirty="0" smtClean="0"/>
          </a:p>
          <a:p>
            <a:pPr lvl="1">
              <a:lnSpc>
                <a:spcPct val="150000"/>
              </a:lnSpc>
            </a:pPr>
            <a:r>
              <a:rPr lang="zh-CN" altLang="en-US" sz="2400" dirty="0" smtClean="0"/>
              <a:t>支撑向量机（</a:t>
            </a:r>
            <a:r>
              <a:rPr lang="en-US" altLang="zh-CN" sz="2400" dirty="0" smtClean="0"/>
              <a:t>Support </a:t>
            </a:r>
            <a:r>
              <a:rPr lang="en-US" altLang="zh-CN" sz="2400" dirty="0"/>
              <a:t>Vector </a:t>
            </a:r>
            <a:r>
              <a:rPr lang="en-US" altLang="zh-CN" sz="2400" dirty="0" smtClean="0"/>
              <a:t>Machine</a:t>
            </a:r>
            <a:r>
              <a:rPr lang="zh-CN" altLang="en-US" sz="2400" dirty="0" smtClean="0"/>
              <a:t>）</a:t>
            </a:r>
            <a:endParaRPr lang="en-US" altLang="zh-CN" sz="2400" dirty="0" smtClean="0"/>
          </a:p>
          <a:p>
            <a:pPr lvl="1">
              <a:lnSpc>
                <a:spcPct val="150000"/>
              </a:lnSpc>
            </a:pPr>
            <a:r>
              <a:rPr lang="en-US" altLang="zh-CN" sz="2400" dirty="0"/>
              <a:t>k</a:t>
            </a:r>
            <a:r>
              <a:rPr lang="zh-CN" altLang="en-US" sz="2400" dirty="0" smtClean="0"/>
              <a:t>近邻分类器（</a:t>
            </a:r>
            <a:r>
              <a:rPr lang="en-US" altLang="zh-CN" sz="2400" dirty="0" smtClean="0"/>
              <a:t>k-NN</a:t>
            </a:r>
            <a:r>
              <a:rPr lang="zh-CN" altLang="en-US" sz="2400" dirty="0" smtClean="0"/>
              <a:t>）</a:t>
            </a:r>
            <a:endParaRPr lang="en-US" altLang="zh-CN" sz="2400" dirty="0" smtClean="0"/>
          </a:p>
          <a:p>
            <a:pPr>
              <a:lnSpc>
                <a:spcPct val="150000"/>
              </a:lnSpc>
            </a:pPr>
            <a:r>
              <a:rPr lang="zh-CN" altLang="en-US" sz="2800" dirty="0" smtClean="0"/>
              <a:t>聚类</a:t>
            </a:r>
            <a:endParaRPr lang="en-US" altLang="zh-CN" sz="2800" dirty="0" smtClean="0"/>
          </a:p>
          <a:p>
            <a:pPr lvl="1">
              <a:lnSpc>
                <a:spcPct val="150000"/>
              </a:lnSpc>
            </a:pPr>
            <a:r>
              <a:rPr lang="en-US" altLang="zh-CN" sz="2400" dirty="0"/>
              <a:t>k</a:t>
            </a:r>
            <a:r>
              <a:rPr lang="zh-CN" altLang="en-US" sz="2400" dirty="0" smtClean="0"/>
              <a:t>均值（</a:t>
            </a:r>
            <a:r>
              <a:rPr lang="en-US" altLang="zh-CN" sz="2400" dirty="0"/>
              <a:t>k</a:t>
            </a:r>
            <a:r>
              <a:rPr lang="en-US" altLang="zh-CN" sz="2400" dirty="0" smtClean="0"/>
              <a:t>-Means</a:t>
            </a:r>
            <a:r>
              <a:rPr lang="zh-CN" altLang="en-US" sz="2400" dirty="0" smtClean="0"/>
              <a:t>）</a:t>
            </a:r>
            <a:endParaRPr lang="en-US" altLang="zh-CN" sz="2400" dirty="0" smtClean="0"/>
          </a:p>
          <a:p>
            <a:pPr lvl="1">
              <a:lnSpc>
                <a:spcPct val="150000"/>
              </a:lnSpc>
            </a:pPr>
            <a:r>
              <a:rPr lang="zh-CN" altLang="en-US" sz="2400" dirty="0"/>
              <a:t>矢</a:t>
            </a:r>
            <a:r>
              <a:rPr lang="zh-CN" altLang="en-US" sz="2400" dirty="0" smtClean="0"/>
              <a:t>量量化（</a:t>
            </a:r>
            <a:r>
              <a:rPr lang="en-US" altLang="zh-CN" sz="2400" dirty="0" smtClean="0"/>
              <a:t>Vector </a:t>
            </a:r>
            <a:r>
              <a:rPr lang="en-US" altLang="zh-CN" sz="2400" smtClean="0"/>
              <a:t>Quantization</a:t>
            </a:r>
            <a:r>
              <a:rPr lang="zh-CN" altLang="en-US" sz="2400" smtClean="0"/>
              <a:t>）</a:t>
            </a:r>
            <a:endParaRPr lang="en-US" altLang="zh-CN" sz="2400" smtClean="0"/>
          </a:p>
          <a:p>
            <a:pPr>
              <a:lnSpc>
                <a:spcPct val="150000"/>
              </a:lnSpc>
            </a:pPr>
            <a:r>
              <a:rPr lang="zh-CN" altLang="en-US" sz="2800" smtClean="0"/>
              <a:t>隐马尔科夫模型（</a:t>
            </a:r>
            <a:r>
              <a:rPr lang="en-US" altLang="zh-CN" sz="2800" smtClean="0"/>
              <a:t>HMM</a:t>
            </a:r>
            <a:r>
              <a:rPr lang="zh-CN" altLang="en-US" sz="2800" smtClean="0"/>
              <a:t>）</a:t>
            </a:r>
            <a:endParaRPr lang="en-US" altLang="zh-CN" sz="2800" smtClean="0"/>
          </a:p>
          <a:p>
            <a:pPr>
              <a:lnSpc>
                <a:spcPct val="150000"/>
              </a:lnSpc>
            </a:pPr>
            <a:r>
              <a:rPr lang="zh-CN" altLang="en-US" sz="2800" smtClean="0">
                <a:solidFill>
                  <a:srgbClr val="FF0000"/>
                </a:solidFill>
              </a:rPr>
              <a:t>深度卷积神经网络</a:t>
            </a:r>
            <a:endParaRPr lang="en-US" altLang="zh-CN" sz="2800" dirty="0" smtClean="0">
              <a:solidFill>
                <a:srgbClr val="FF0000"/>
              </a:solidFill>
            </a:endParaRPr>
          </a:p>
          <a:p>
            <a:pPr>
              <a:lnSpc>
                <a:spcPct val="150000"/>
              </a:lnSpc>
            </a:pPr>
            <a:endParaRPr lang="zh-CN" altLang="en-US" sz="2800"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83</a:t>
            </a:fld>
            <a:endParaRPr lang="zh-CN" altLang="en-US">
              <a:solidFill>
                <a:prstClr val="black">
                  <a:tint val="75000"/>
                </a:prstClr>
              </a:solidFill>
            </a:endParaRPr>
          </a:p>
        </p:txBody>
      </p:sp>
    </p:spTree>
    <p:extLst>
      <p:ext uri="{BB962C8B-B14F-4D97-AF65-F5344CB8AC3E}">
        <p14:creationId xmlns:p14="http://schemas.microsoft.com/office/powerpoint/2010/main" val="171148084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t>84</a:t>
            </a:fld>
            <a:endParaRPr lang="zh-CN" altLang="en-US"/>
          </a:p>
        </p:txBody>
      </p:sp>
      <p:sp>
        <p:nvSpPr>
          <p:cNvPr id="3" name="Title 1"/>
          <p:cNvSpPr txBox="1">
            <a:spLocks/>
          </p:cNvSpPr>
          <p:nvPr/>
        </p:nvSpPr>
        <p:spPr>
          <a:xfrm>
            <a:off x="1043608" y="260648"/>
            <a:ext cx="7056784" cy="438529"/>
          </a:xfrm>
          <a:prstGeom prst="rect">
            <a:avLst/>
          </a:prstGeom>
        </p:spPr>
        <p:txBody>
          <a:bodyPr wrap="square" lIns="68527" tIns="34264" rIns="68527" bIns="34264">
            <a:spAutoFit/>
          </a:bodyPr>
          <a:lstStyle>
            <a:defPPr>
              <a:defRPr lang="en-US"/>
            </a:defPPr>
            <a:lvl1pPr>
              <a:spcBef>
                <a:spcPct val="0"/>
              </a:spcBef>
              <a:buNone/>
              <a:defRPr sz="2000" b="1">
                <a:solidFill>
                  <a:schemeClr val="tx1">
                    <a:lumMod val="65000"/>
                    <a:lumOff val="35000"/>
                  </a:schemeClr>
                </a:solidFill>
                <a:latin typeface="微软雅黑" pitchFamily="34" charset="-122"/>
                <a:ea typeface="微软雅黑" pitchFamily="34" charset="-122"/>
              </a:defRPr>
            </a:lvl1pPr>
          </a:lstStyle>
          <a:p>
            <a:pPr algn="ctr"/>
            <a:r>
              <a:rPr lang="zh-CN" altLang="en-US" sz="2400" dirty="0" smtClean="0"/>
              <a:t>智能与人工智能 </a:t>
            </a:r>
            <a:r>
              <a:rPr lang="en-US" altLang="zh-CN" sz="2400" dirty="0" smtClean="0"/>
              <a:t>— </a:t>
            </a:r>
            <a:r>
              <a:rPr lang="zh-CN" altLang="en-US" sz="2400" dirty="0" smtClean="0"/>
              <a:t>人工神经网络的提出</a:t>
            </a:r>
            <a:endParaRPr lang="en-US" sz="2400" dirty="0"/>
          </a:p>
        </p:txBody>
      </p:sp>
      <p:sp>
        <p:nvSpPr>
          <p:cNvPr id="2" name="矩形 1"/>
          <p:cNvSpPr/>
          <p:nvPr/>
        </p:nvSpPr>
        <p:spPr>
          <a:xfrm>
            <a:off x="323528" y="1052736"/>
            <a:ext cx="8496944" cy="5586145"/>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sz="2000" dirty="0" smtClean="0">
                <a:latin typeface="微软雅黑" panose="020B0503020204020204" pitchFamily="34" charset="-122"/>
                <a:ea typeface="微软雅黑" panose="020B0503020204020204" pitchFamily="34" charset="-122"/>
              </a:rPr>
              <a:t>智能</a:t>
            </a:r>
            <a:r>
              <a:rPr lang="zh-CN" altLang="en-US" sz="2000" dirty="0">
                <a:latin typeface="微软雅黑" panose="020B0503020204020204" pitchFamily="34" charset="-122"/>
                <a:ea typeface="微软雅黑" panose="020B0503020204020204" pitchFamily="34" charset="-122"/>
              </a:rPr>
              <a:t>的含义</a:t>
            </a:r>
          </a:p>
          <a:p>
            <a:pPr marL="742950" lvl="1"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智能是个体有目的的行为，合理的思维，以及有效的、适应环境的综合</a:t>
            </a:r>
            <a:r>
              <a:rPr lang="zh-CN" altLang="en-US" dirty="0" smtClean="0">
                <a:latin typeface="微软雅黑" panose="020B0503020204020204" pitchFamily="34" charset="-122"/>
                <a:ea typeface="微软雅黑" panose="020B0503020204020204" pitchFamily="34" charset="-122"/>
              </a:rPr>
              <a:t>能力 </a:t>
            </a:r>
            <a:endParaRPr lang="zh-CN" altLang="en-US"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智能是个体认识客观事物和运用知识解决问题</a:t>
            </a:r>
            <a:r>
              <a:rPr lang="zh-CN" altLang="en-US">
                <a:latin typeface="微软雅黑" panose="020B0503020204020204" pitchFamily="34" charset="-122"/>
                <a:ea typeface="微软雅黑" panose="020B0503020204020204" pitchFamily="34" charset="-122"/>
              </a:rPr>
              <a:t>的</a:t>
            </a:r>
            <a:r>
              <a:rPr lang="zh-CN" altLang="en-US" smtClean="0">
                <a:latin typeface="微软雅黑" panose="020B0503020204020204" pitchFamily="34" charset="-122"/>
                <a:ea typeface="微软雅黑" panose="020B0503020204020204" pitchFamily="34" charset="-122"/>
              </a:rPr>
              <a:t>能力</a:t>
            </a:r>
            <a:endParaRPr lang="en-US" altLang="zh-CN">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endParaRPr lang="zh-CN" altLang="en-US"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人类个体的智能是一种综合</a:t>
            </a:r>
            <a:r>
              <a:rPr lang="zh-CN" altLang="en-US" sz="2000" dirty="0" smtClean="0">
                <a:latin typeface="微软雅黑" panose="020B0503020204020204" pitchFamily="34" charset="-122"/>
                <a:ea typeface="微软雅黑" panose="020B0503020204020204" pitchFamily="34" charset="-122"/>
              </a:rPr>
              <a:t>能力，包含</a:t>
            </a:r>
            <a:r>
              <a:rPr lang="en-US" altLang="zh-CN" sz="2000" dirty="0">
                <a:latin typeface="微软雅黑" panose="020B0503020204020204" pitchFamily="34" charset="-122"/>
                <a:ea typeface="微软雅黑" panose="020B0503020204020204" pitchFamily="34" charset="-122"/>
              </a:rPr>
              <a:t>8</a:t>
            </a:r>
            <a:r>
              <a:rPr lang="zh-CN" altLang="en-US" sz="2000" dirty="0">
                <a:latin typeface="微软雅黑" panose="020B0503020204020204" pitchFamily="34" charset="-122"/>
                <a:ea typeface="微软雅黑" panose="020B0503020204020204" pitchFamily="34" charset="-122"/>
              </a:rPr>
              <a:t>个方面</a:t>
            </a:r>
          </a:p>
          <a:p>
            <a:pPr marL="800100" lvl="1" indent="-342900">
              <a:lnSpc>
                <a:spcPct val="150000"/>
              </a:lnSpc>
              <a:buFont typeface="+mj-ea"/>
              <a:buAutoNum type="circleNumDbPlain"/>
            </a:pPr>
            <a:r>
              <a:rPr lang="zh-CN" altLang="en-US" dirty="0">
                <a:latin typeface="微软雅黑" panose="020B0503020204020204" pitchFamily="34" charset="-122"/>
                <a:ea typeface="微软雅黑" panose="020B0503020204020204" pitchFamily="34" charset="-122"/>
              </a:rPr>
              <a:t>感知与认识客观事物、客观世界和自我的</a:t>
            </a:r>
            <a:r>
              <a:rPr lang="zh-CN" altLang="en-US" dirty="0" smtClean="0">
                <a:latin typeface="微软雅黑" panose="020B0503020204020204" pitchFamily="34" charset="-122"/>
                <a:ea typeface="微软雅黑" panose="020B0503020204020204" pitchFamily="34" charset="-122"/>
              </a:rPr>
              <a:t>能力，是</a:t>
            </a:r>
            <a:r>
              <a:rPr lang="zh-CN" altLang="en-US" dirty="0">
                <a:latin typeface="微软雅黑" panose="020B0503020204020204" pitchFamily="34" charset="-122"/>
                <a:ea typeface="微软雅黑" panose="020B0503020204020204" pitchFamily="34" charset="-122"/>
              </a:rPr>
              <a:t>智能的</a:t>
            </a:r>
            <a:r>
              <a:rPr lang="zh-CN" altLang="en-US" dirty="0" smtClean="0">
                <a:latin typeface="微软雅黑" panose="020B0503020204020204" pitchFamily="34" charset="-122"/>
                <a:ea typeface="微软雅黑" panose="020B0503020204020204" pitchFamily="34" charset="-122"/>
              </a:rPr>
              <a:t>基础，即最</a:t>
            </a:r>
            <a:r>
              <a:rPr lang="zh-CN" altLang="en-US" dirty="0">
                <a:latin typeface="微软雅黑" panose="020B0503020204020204" pitchFamily="34" charset="-122"/>
                <a:ea typeface="微软雅黑" panose="020B0503020204020204" pitchFamily="34" charset="-122"/>
              </a:rPr>
              <a:t>基本的</a:t>
            </a:r>
            <a:r>
              <a:rPr lang="zh-CN" altLang="en-US" dirty="0" smtClean="0">
                <a:latin typeface="微软雅黑" panose="020B0503020204020204" pitchFamily="34" charset="-122"/>
                <a:ea typeface="微软雅黑" panose="020B0503020204020204" pitchFamily="34" charset="-122"/>
              </a:rPr>
              <a:t>能力</a:t>
            </a:r>
            <a:endParaRPr lang="zh-CN" altLang="en-US" dirty="0">
              <a:latin typeface="微软雅黑" panose="020B0503020204020204" pitchFamily="34" charset="-122"/>
              <a:ea typeface="微软雅黑" panose="020B0503020204020204" pitchFamily="34" charset="-122"/>
            </a:endParaRPr>
          </a:p>
          <a:p>
            <a:pPr marL="800100" lvl="1" indent="-342900">
              <a:lnSpc>
                <a:spcPct val="150000"/>
              </a:lnSpc>
              <a:buFont typeface="+mj-ea"/>
              <a:buAutoNum type="circleNumDbPlain"/>
            </a:pPr>
            <a:r>
              <a:rPr lang="zh-CN" altLang="en-US" dirty="0">
                <a:latin typeface="微软雅黑" panose="020B0503020204020204" pitchFamily="34" charset="-122"/>
                <a:ea typeface="微软雅黑" panose="020B0503020204020204" pitchFamily="34" charset="-122"/>
              </a:rPr>
              <a:t>通过学习取得经验与积累知识的</a:t>
            </a:r>
            <a:r>
              <a:rPr lang="zh-CN" altLang="en-US" dirty="0" smtClean="0">
                <a:latin typeface="微软雅黑" panose="020B0503020204020204" pitchFamily="34" charset="-122"/>
                <a:ea typeface="微软雅黑" panose="020B0503020204020204" pitchFamily="34" charset="-122"/>
              </a:rPr>
              <a:t>能力。这</a:t>
            </a:r>
            <a:r>
              <a:rPr lang="zh-CN" altLang="en-US" dirty="0">
                <a:latin typeface="微软雅黑" panose="020B0503020204020204" pitchFamily="34" charset="-122"/>
                <a:ea typeface="微软雅黑" panose="020B0503020204020204" pitchFamily="34" charset="-122"/>
              </a:rPr>
              <a:t>是人类在世界中能够不断发展的最基本</a:t>
            </a:r>
            <a:r>
              <a:rPr lang="zh-CN" altLang="en-US" dirty="0" smtClean="0">
                <a:latin typeface="微软雅黑" panose="020B0503020204020204" pitchFamily="34" charset="-122"/>
                <a:ea typeface="微软雅黑" panose="020B0503020204020204" pitchFamily="34" charset="-122"/>
              </a:rPr>
              <a:t>能力</a:t>
            </a:r>
            <a:endParaRPr lang="zh-CN" altLang="en-US" dirty="0">
              <a:latin typeface="微软雅黑" panose="020B0503020204020204" pitchFamily="34" charset="-122"/>
              <a:ea typeface="微软雅黑" panose="020B0503020204020204" pitchFamily="34" charset="-122"/>
            </a:endParaRPr>
          </a:p>
          <a:p>
            <a:pPr marL="800100" lvl="1" indent="-342900">
              <a:lnSpc>
                <a:spcPct val="150000"/>
              </a:lnSpc>
              <a:buFont typeface="+mj-ea"/>
              <a:buAutoNum type="circleNumDbPlain"/>
            </a:pPr>
            <a:r>
              <a:rPr lang="zh-CN" altLang="en-US" dirty="0">
                <a:latin typeface="微软雅黑" panose="020B0503020204020204" pitchFamily="34" charset="-122"/>
                <a:ea typeface="微软雅黑" panose="020B0503020204020204" pitchFamily="34" charset="-122"/>
              </a:rPr>
              <a:t>理解知识，运用知识和经验分析、解决问题的</a:t>
            </a:r>
            <a:r>
              <a:rPr lang="zh-CN" altLang="en-US" dirty="0" smtClean="0">
                <a:latin typeface="微软雅黑" panose="020B0503020204020204" pitchFamily="34" charset="-122"/>
                <a:ea typeface="微软雅黑" panose="020B0503020204020204" pitchFamily="34" charset="-122"/>
              </a:rPr>
              <a:t>能力。是</a:t>
            </a:r>
            <a:r>
              <a:rPr lang="zh-CN" altLang="en-US" dirty="0">
                <a:latin typeface="微软雅黑" panose="020B0503020204020204" pitchFamily="34" charset="-122"/>
                <a:ea typeface="微软雅黑" panose="020B0503020204020204" pitchFamily="34" charset="-122"/>
              </a:rPr>
              <a:t>智能的高级</a:t>
            </a:r>
            <a:r>
              <a:rPr lang="zh-CN" altLang="en-US" dirty="0" smtClean="0">
                <a:latin typeface="微软雅黑" panose="020B0503020204020204" pitchFamily="34" charset="-122"/>
                <a:ea typeface="微软雅黑" panose="020B0503020204020204" pitchFamily="34" charset="-122"/>
              </a:rPr>
              <a:t>形式，是</a:t>
            </a:r>
            <a:r>
              <a:rPr lang="zh-CN" altLang="en-US" dirty="0">
                <a:latin typeface="微软雅黑" panose="020B0503020204020204" pitchFamily="34" charset="-122"/>
                <a:ea typeface="微软雅黑" panose="020B0503020204020204" pitchFamily="34" charset="-122"/>
              </a:rPr>
              <a:t>人类对世界进行适当的改造，推动社会不断发展的基本</a:t>
            </a:r>
            <a:r>
              <a:rPr lang="zh-CN" altLang="en-US" dirty="0" smtClean="0">
                <a:latin typeface="微软雅黑" panose="020B0503020204020204" pitchFamily="34" charset="-122"/>
                <a:ea typeface="微软雅黑" panose="020B0503020204020204" pitchFamily="34" charset="-122"/>
              </a:rPr>
              <a:t>能力</a:t>
            </a:r>
            <a:endParaRPr lang="en-US" altLang="zh-CN" dirty="0" smtClean="0">
              <a:latin typeface="微软雅黑" panose="020B0503020204020204" pitchFamily="34" charset="-122"/>
              <a:ea typeface="微软雅黑" panose="020B0503020204020204" pitchFamily="34" charset="-122"/>
            </a:endParaRPr>
          </a:p>
          <a:p>
            <a:pPr marL="800100" lvl="1" indent="-342900">
              <a:lnSpc>
                <a:spcPct val="150000"/>
              </a:lnSpc>
              <a:buFont typeface="+mj-ea"/>
              <a:buAutoNum type="circleNumDbPlain" startAt="4"/>
            </a:pPr>
            <a:r>
              <a:rPr lang="zh-CN" altLang="en-US" dirty="0">
                <a:latin typeface="微软雅黑" panose="020B0503020204020204" pitchFamily="34" charset="-122"/>
                <a:ea typeface="微软雅黑" panose="020B0503020204020204" pitchFamily="34" charset="-122"/>
              </a:rPr>
              <a:t>联想、推理、判断、决策的能力</a:t>
            </a:r>
          </a:p>
          <a:p>
            <a:pPr marL="800100" lvl="1" indent="-342900">
              <a:lnSpc>
                <a:spcPct val="150000"/>
              </a:lnSpc>
              <a:buFont typeface="+mj-ea"/>
              <a:buAutoNum type="circleNumDbPlain" startAt="4"/>
            </a:pPr>
            <a:r>
              <a:rPr lang="zh-CN" altLang="en-US" dirty="0">
                <a:latin typeface="微软雅黑" panose="020B0503020204020204" pitchFamily="34" charset="-122"/>
                <a:ea typeface="微软雅黑" panose="020B0503020204020204" pitchFamily="34" charset="-122"/>
              </a:rPr>
              <a:t>抽象、概括的</a:t>
            </a:r>
            <a:r>
              <a:rPr lang="zh-CN" altLang="en-US" dirty="0" smtClean="0">
                <a:latin typeface="微软雅黑" panose="020B0503020204020204" pitchFamily="34" charset="-122"/>
                <a:ea typeface="微软雅黑" panose="020B0503020204020204" pitchFamily="34" charset="-122"/>
              </a:rPr>
              <a:t>能力</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1609643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t>85</a:t>
            </a:fld>
            <a:endParaRPr lang="zh-CN" altLang="en-US"/>
          </a:p>
        </p:txBody>
      </p:sp>
      <p:sp>
        <p:nvSpPr>
          <p:cNvPr id="6" name="矩形 5"/>
          <p:cNvSpPr/>
          <p:nvPr/>
        </p:nvSpPr>
        <p:spPr>
          <a:xfrm>
            <a:off x="323528" y="405527"/>
            <a:ext cx="8496944" cy="6047809"/>
          </a:xfrm>
          <a:prstGeom prst="rect">
            <a:avLst/>
          </a:prstGeom>
        </p:spPr>
        <p:txBody>
          <a:bodyPr wrap="square">
            <a:spAutoFit/>
          </a:bodyPr>
          <a:lstStyle/>
          <a:p>
            <a:pPr marL="800100" lvl="1" indent="-342900">
              <a:lnSpc>
                <a:spcPct val="150000"/>
              </a:lnSpc>
              <a:buFont typeface="+mj-ea"/>
              <a:buAutoNum type="circleNumDbPlain" startAt="6"/>
            </a:pPr>
            <a:r>
              <a:rPr lang="zh-CN" altLang="en-US" dirty="0" smtClean="0">
                <a:latin typeface="微软雅黑" panose="020B0503020204020204" pitchFamily="34" charset="-122"/>
                <a:ea typeface="微软雅黑" panose="020B0503020204020204" pitchFamily="34" charset="-122"/>
              </a:rPr>
              <a:t>发现</a:t>
            </a:r>
            <a:r>
              <a:rPr lang="zh-CN" altLang="en-US" dirty="0">
                <a:latin typeface="微软雅黑" panose="020B0503020204020204" pitchFamily="34" charset="-122"/>
                <a:ea typeface="微软雅黑" panose="020B0503020204020204" pitchFamily="34" charset="-122"/>
              </a:rPr>
              <a:t>、发明、创造、创新的能力 </a:t>
            </a:r>
          </a:p>
          <a:p>
            <a:pPr marL="800100" lvl="1" indent="-342900">
              <a:lnSpc>
                <a:spcPct val="150000"/>
              </a:lnSpc>
              <a:buFont typeface="+mj-ea"/>
              <a:buAutoNum type="circleNumDbPlain" startAt="6"/>
            </a:pPr>
            <a:r>
              <a:rPr lang="zh-CN" altLang="en-US" dirty="0">
                <a:latin typeface="微软雅黑" panose="020B0503020204020204" pitchFamily="34" charset="-122"/>
                <a:ea typeface="微软雅黑" panose="020B0503020204020204" pitchFamily="34" charset="-122"/>
              </a:rPr>
              <a:t>实时、迅速、合理地应付复杂环境的能力 </a:t>
            </a:r>
          </a:p>
          <a:p>
            <a:pPr marL="800100" lvl="1" indent="-342900">
              <a:lnSpc>
                <a:spcPct val="150000"/>
              </a:lnSpc>
              <a:buFont typeface="+mj-ea"/>
              <a:buAutoNum type="circleNumDbPlain" startAt="6"/>
            </a:pPr>
            <a:r>
              <a:rPr lang="zh-CN" altLang="en-US" dirty="0">
                <a:latin typeface="微软雅黑" panose="020B0503020204020204" pitchFamily="34" charset="-122"/>
                <a:ea typeface="微软雅黑" panose="020B0503020204020204" pitchFamily="34" charset="-122"/>
              </a:rPr>
              <a:t>预测、洞察事物发展、变化的能力 </a:t>
            </a:r>
            <a:endParaRPr lang="en-US" altLang="zh-CN" dirty="0">
              <a:latin typeface="微软雅黑" panose="020B0503020204020204" pitchFamily="34" charset="-122"/>
              <a:ea typeface="微软雅黑" panose="020B0503020204020204" pitchFamily="34" charset="-122"/>
            </a:endParaRPr>
          </a:p>
          <a:p>
            <a:pPr marL="800100" lvl="1" indent="-342900">
              <a:lnSpc>
                <a:spcPct val="150000"/>
              </a:lnSpc>
              <a:buFont typeface="+mj-ea"/>
              <a:buAutoNum type="circleNumDbPlain" startAt="6"/>
            </a:pPr>
            <a:endParaRPr lang="zh-CN" altLang="en-US"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n"/>
            </a:pPr>
            <a:r>
              <a:rPr lang="zh-CN" altLang="en-US" sz="2000" dirty="0" smtClean="0">
                <a:latin typeface="微软雅黑" panose="020B0503020204020204" pitchFamily="34" charset="-122"/>
                <a:ea typeface="微软雅黑" panose="020B0503020204020204" pitchFamily="34" charset="-122"/>
              </a:rPr>
              <a:t>人工智能（</a:t>
            </a:r>
            <a:r>
              <a:rPr lang="en-US" altLang="zh-CN" sz="2000" dirty="0" smtClean="0">
                <a:latin typeface="微软雅黑" panose="020B0503020204020204" pitchFamily="34" charset="-122"/>
                <a:ea typeface="微软雅黑" panose="020B0503020204020204" pitchFamily="34" charset="-122"/>
              </a:rPr>
              <a:t>AI</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l"/>
            </a:pPr>
            <a:r>
              <a:rPr lang="zh-CN" altLang="en-US" dirty="0" smtClean="0">
                <a:latin typeface="微软雅黑" panose="020B0503020204020204" pitchFamily="34" charset="-122"/>
                <a:ea typeface="微软雅黑" panose="020B0503020204020204" pitchFamily="34" charset="-122"/>
              </a:rPr>
              <a:t>研究</a:t>
            </a:r>
            <a:r>
              <a:rPr lang="zh-CN" altLang="en-US" dirty="0">
                <a:latin typeface="微软雅黑" panose="020B0503020204020204" pitchFamily="34" charset="-122"/>
                <a:ea typeface="微软雅黑" panose="020B0503020204020204" pitchFamily="34" charset="-122"/>
              </a:rPr>
              <a:t>如何使类似计算机这样的设备去模拟人类的这些</a:t>
            </a:r>
            <a:r>
              <a:rPr lang="zh-CN" altLang="en-US" dirty="0" smtClean="0">
                <a:latin typeface="微软雅黑" panose="020B0503020204020204" pitchFamily="34" charset="-122"/>
                <a:ea typeface="微软雅黑" panose="020B0503020204020204" pitchFamily="34" charset="-122"/>
              </a:rPr>
              <a:t>能力</a:t>
            </a:r>
            <a:endParaRPr lang="zh-CN" altLang="en-US" dirty="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l"/>
            </a:pPr>
            <a:r>
              <a:rPr lang="zh-CN" altLang="en-US" dirty="0" smtClean="0">
                <a:latin typeface="微软雅黑" panose="020B0503020204020204" pitchFamily="34" charset="-122"/>
                <a:ea typeface="微软雅黑" panose="020B0503020204020204" pitchFamily="34" charset="-122"/>
              </a:rPr>
              <a:t>研究</a:t>
            </a:r>
            <a:r>
              <a:rPr lang="en-US" altLang="zh-CN" dirty="0" smtClean="0">
                <a:latin typeface="微软雅黑" panose="020B0503020204020204" pitchFamily="34" charset="-122"/>
                <a:ea typeface="微软雅黑" panose="020B0503020204020204" pitchFamily="34" charset="-122"/>
              </a:rPr>
              <a:t>AI</a:t>
            </a:r>
            <a:r>
              <a:rPr lang="zh-CN" altLang="en-US" dirty="0" smtClean="0">
                <a:latin typeface="微软雅黑" panose="020B0503020204020204" pitchFamily="34" charset="-122"/>
                <a:ea typeface="微软雅黑" panose="020B0503020204020204" pitchFamily="34" charset="-122"/>
              </a:rPr>
              <a:t>的目的：增加</a:t>
            </a:r>
            <a:r>
              <a:rPr lang="zh-CN" altLang="en-US" dirty="0">
                <a:latin typeface="微软雅黑" panose="020B0503020204020204" pitchFamily="34" charset="-122"/>
                <a:ea typeface="微软雅黑" panose="020B0503020204020204" pitchFamily="34" charset="-122"/>
              </a:rPr>
              <a:t>人类探索</a:t>
            </a:r>
            <a:r>
              <a:rPr lang="zh-CN" altLang="en-US" dirty="0" smtClean="0">
                <a:latin typeface="微软雅黑" panose="020B0503020204020204" pitchFamily="34" charset="-122"/>
                <a:ea typeface="微软雅黑" panose="020B0503020204020204" pitchFamily="34" charset="-122"/>
              </a:rPr>
              <a:t>世界、推动</a:t>
            </a:r>
            <a:r>
              <a:rPr lang="zh-CN" altLang="en-US" dirty="0">
                <a:latin typeface="微软雅黑" panose="020B0503020204020204" pitchFamily="34" charset="-122"/>
                <a:ea typeface="微软雅黑" panose="020B0503020204020204" pitchFamily="34" charset="-122"/>
              </a:rPr>
              <a:t>社会前进的</a:t>
            </a:r>
            <a:r>
              <a:rPr lang="zh-CN" altLang="en-US" dirty="0" smtClean="0">
                <a:latin typeface="微软雅黑" panose="020B0503020204020204" pitchFamily="34" charset="-122"/>
                <a:ea typeface="微软雅黑" panose="020B0503020204020204" pitchFamily="34" charset="-122"/>
              </a:rPr>
              <a:t>能力</a:t>
            </a:r>
            <a:endParaRPr lang="zh-CN" altLang="en-US" dirty="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三大</a:t>
            </a:r>
            <a:r>
              <a:rPr lang="zh-CN" altLang="en-US" dirty="0" smtClean="0">
                <a:latin typeface="微软雅黑" panose="020B0503020204020204" pitchFamily="34" charset="-122"/>
                <a:ea typeface="微软雅黑" panose="020B0503020204020204" pitchFamily="34" charset="-122"/>
              </a:rPr>
              <a:t>学派：</a:t>
            </a:r>
            <a:r>
              <a:rPr lang="zh-CN" altLang="en-US" dirty="0" smtClean="0">
                <a:solidFill>
                  <a:srgbClr val="FF0000"/>
                </a:solidFill>
                <a:latin typeface="微软雅黑" panose="020B0503020204020204" pitchFamily="34" charset="-122"/>
                <a:ea typeface="微软雅黑" panose="020B0503020204020204" pitchFamily="34" charset="-122"/>
              </a:rPr>
              <a:t>符号主义、连接主义、行为主义</a:t>
            </a:r>
            <a:endParaRPr lang="zh-CN" altLang="en-US" dirty="0">
              <a:solidFill>
                <a:srgbClr val="FF0000"/>
              </a:solidFill>
              <a:latin typeface="微软雅黑" panose="020B0503020204020204" pitchFamily="34" charset="-122"/>
              <a:ea typeface="微软雅黑" panose="020B0503020204020204" pitchFamily="34" charset="-122"/>
            </a:endParaRPr>
          </a:p>
          <a:p>
            <a:pPr marL="1257300" lvl="2" indent="-342900">
              <a:lnSpc>
                <a:spcPct val="150000"/>
              </a:lnSpc>
              <a:buFont typeface="Wingdings" panose="05000000000000000000" pitchFamily="2" charset="2"/>
              <a:buChar char="l"/>
            </a:pPr>
            <a:r>
              <a:rPr lang="zh-CN" altLang="en-US" sz="1600" b="1" dirty="0">
                <a:solidFill>
                  <a:srgbClr val="FF0000"/>
                </a:solidFill>
                <a:latin typeface="微软雅黑" panose="020B0503020204020204" pitchFamily="34" charset="-122"/>
                <a:ea typeface="微软雅黑" panose="020B0503020204020204" pitchFamily="34" charset="-122"/>
              </a:rPr>
              <a:t>符号主义</a:t>
            </a:r>
            <a:r>
              <a:rPr lang="zh-CN" altLang="en-US" sz="1600" dirty="0">
                <a:latin typeface="微软雅黑" panose="020B0503020204020204" pitchFamily="34" charset="-122"/>
                <a:ea typeface="微软雅黑" panose="020B0503020204020204" pitchFamily="34" charset="-122"/>
              </a:rPr>
              <a:t>：是一种基于逻辑推理的智能模拟方法，其原理主要是物理符号系统假设</a:t>
            </a:r>
            <a:r>
              <a:rPr lang="zh-CN" altLang="en-US" sz="1600" dirty="0" smtClean="0">
                <a:latin typeface="微软雅黑" panose="020B0503020204020204" pitchFamily="34" charset="-122"/>
                <a:ea typeface="微软雅黑" panose="020B0503020204020204" pitchFamily="34" charset="-122"/>
              </a:rPr>
              <a:t>，他们</a:t>
            </a:r>
            <a:r>
              <a:rPr lang="zh-CN" altLang="en-US" sz="1600" dirty="0">
                <a:latin typeface="微软雅黑" panose="020B0503020204020204" pitchFamily="34" charset="-122"/>
                <a:ea typeface="微软雅黑" panose="020B0503020204020204" pitchFamily="34" charset="-122"/>
              </a:rPr>
              <a:t>认为人类认知和思维的基本单元是符号，认知过程就是在符号表示上的一种运算</a:t>
            </a:r>
            <a:r>
              <a:rPr lang="zh-CN" altLang="en-US" sz="1600" dirty="0" smtClean="0">
                <a:latin typeface="微软雅黑" panose="020B0503020204020204" pitchFamily="34" charset="-122"/>
                <a:ea typeface="微软雅黑" panose="020B0503020204020204" pitchFamily="34" charset="-122"/>
              </a:rPr>
              <a:t>。知识</a:t>
            </a:r>
            <a:r>
              <a:rPr lang="zh-CN" altLang="en-US" sz="1600" dirty="0">
                <a:latin typeface="微软雅黑" panose="020B0503020204020204" pitchFamily="34" charset="-122"/>
                <a:ea typeface="微软雅黑" panose="020B0503020204020204" pitchFamily="34" charset="-122"/>
              </a:rPr>
              <a:t>是信息的一种</a:t>
            </a:r>
            <a:r>
              <a:rPr lang="zh-CN" altLang="en-US" sz="1600" dirty="0" smtClean="0">
                <a:latin typeface="微软雅黑" panose="020B0503020204020204" pitchFamily="34" charset="-122"/>
                <a:ea typeface="微软雅黑" panose="020B0503020204020204" pitchFamily="34" charset="-122"/>
              </a:rPr>
              <a:t>形式，知识表示</a:t>
            </a:r>
            <a:r>
              <a:rPr lang="zh-CN" altLang="en-US" sz="1600" dirty="0">
                <a:latin typeface="微软雅黑" panose="020B0503020204020204" pitchFamily="34" charset="-122"/>
                <a:ea typeface="微软雅黑" panose="020B0503020204020204" pitchFamily="34" charset="-122"/>
              </a:rPr>
              <a:t>、知识推理、知识运用是人工智能的核心，知识可用符号表示</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认知就是符号的处理过程，推理就是采用启发式知识及启发式搜索对问题求解的过程。符号主义主张用逻辑方法来建立人工智能的统一理论体系，但却遇到了“</a:t>
            </a:r>
            <a:r>
              <a:rPr lang="zh-CN" altLang="en-US" sz="1600" dirty="0">
                <a:solidFill>
                  <a:srgbClr val="FF0000"/>
                </a:solidFill>
                <a:latin typeface="微软雅黑" panose="020B0503020204020204" pitchFamily="34" charset="-122"/>
                <a:ea typeface="微软雅黑" panose="020B0503020204020204" pitchFamily="34" charset="-122"/>
              </a:rPr>
              <a:t>常识</a:t>
            </a:r>
            <a:r>
              <a:rPr lang="zh-CN" altLang="en-US" sz="1600" dirty="0">
                <a:latin typeface="微软雅黑" panose="020B0503020204020204" pitchFamily="34" charset="-122"/>
                <a:ea typeface="微软雅黑" panose="020B0503020204020204" pitchFamily="34" charset="-122"/>
              </a:rPr>
              <a:t>”问题的障碍，以及不确知事物的知识表示和问题求解等</a:t>
            </a:r>
            <a:r>
              <a:rPr lang="zh-CN" altLang="en-US" sz="1600" dirty="0" smtClean="0">
                <a:latin typeface="微软雅黑" panose="020B0503020204020204" pitchFamily="34" charset="-122"/>
                <a:ea typeface="微软雅黑" panose="020B0503020204020204" pitchFamily="34" charset="-122"/>
              </a:rPr>
              <a:t>难题。</a:t>
            </a: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48555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t>86</a:t>
            </a:fld>
            <a:endParaRPr lang="zh-CN" altLang="en-US" dirty="0"/>
          </a:p>
        </p:txBody>
      </p:sp>
      <p:sp>
        <p:nvSpPr>
          <p:cNvPr id="5" name="矩形 4"/>
          <p:cNvSpPr/>
          <p:nvPr/>
        </p:nvSpPr>
        <p:spPr>
          <a:xfrm>
            <a:off x="323528" y="764704"/>
            <a:ext cx="8496944" cy="5262979"/>
          </a:xfrm>
          <a:prstGeom prst="rect">
            <a:avLst/>
          </a:prstGeom>
        </p:spPr>
        <p:txBody>
          <a:bodyPr wrap="square">
            <a:spAutoFit/>
          </a:bodyPr>
          <a:lstStyle/>
          <a:p>
            <a:pPr marL="1257300" lvl="2" indent="-342900">
              <a:lnSpc>
                <a:spcPct val="150000"/>
              </a:lnSpc>
              <a:buFont typeface="Wingdings" panose="05000000000000000000" pitchFamily="2" charset="2"/>
              <a:buChar char="l"/>
            </a:pPr>
            <a:r>
              <a:rPr lang="zh-CN" altLang="en-US" sz="1600" b="1" dirty="0" smtClean="0">
                <a:solidFill>
                  <a:srgbClr val="FF0000"/>
                </a:solidFill>
                <a:latin typeface="微软雅黑" panose="020B0503020204020204" pitchFamily="34" charset="-122"/>
                <a:ea typeface="微软雅黑" panose="020B0503020204020204" pitchFamily="34" charset="-122"/>
              </a:rPr>
              <a:t>联接</a:t>
            </a:r>
            <a:r>
              <a:rPr lang="zh-CN" altLang="en-US" sz="1600" b="1" dirty="0">
                <a:solidFill>
                  <a:srgbClr val="FF0000"/>
                </a:solidFill>
                <a:latin typeface="微软雅黑" panose="020B0503020204020204" pitchFamily="34" charset="-122"/>
                <a:ea typeface="微软雅黑" panose="020B0503020204020204" pitchFamily="34" charset="-122"/>
              </a:rPr>
              <a:t>主义</a:t>
            </a:r>
            <a:r>
              <a:rPr lang="zh-CN" altLang="en-US" sz="1600" dirty="0">
                <a:latin typeface="微软雅黑" panose="020B0503020204020204" pitchFamily="34" charset="-122"/>
                <a:ea typeface="微软雅黑" panose="020B0503020204020204" pitchFamily="34" charset="-122"/>
              </a:rPr>
              <a:t>：是一种基于神经网络及网络间的连接机制与学习算法的智能模拟方法</a:t>
            </a:r>
            <a:r>
              <a:rPr lang="zh-CN" altLang="en-US" sz="1600" dirty="0" smtClean="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该</a:t>
            </a:r>
            <a:r>
              <a:rPr lang="zh-CN" altLang="en-US" sz="1600" dirty="0" smtClean="0">
                <a:latin typeface="微软雅黑" panose="020B0503020204020204" pitchFamily="34" charset="-122"/>
                <a:ea typeface="微软雅黑" panose="020B0503020204020204" pitchFamily="34" charset="-122"/>
              </a:rPr>
              <a:t>方法</a:t>
            </a:r>
            <a:r>
              <a:rPr lang="zh-CN" altLang="en-US" sz="1600" dirty="0">
                <a:latin typeface="微软雅黑" panose="020B0503020204020204" pitchFamily="34" charset="-122"/>
                <a:ea typeface="微软雅黑" panose="020B0503020204020204" pitchFamily="34" charset="-122"/>
              </a:rPr>
              <a:t>从神经生理学和认知科学的研究成果出发，把人的智能归结为人脑的高层活动的结果，强调智能活动是由大量简单</a:t>
            </a:r>
            <a:r>
              <a:rPr lang="zh-CN" altLang="en-US" sz="1600" dirty="0" smtClean="0">
                <a:latin typeface="微软雅黑" panose="020B0503020204020204" pitchFamily="34" charset="-122"/>
                <a:ea typeface="微软雅黑" panose="020B0503020204020204" pitchFamily="34" charset="-122"/>
              </a:rPr>
              <a:t>的神经单元</a:t>
            </a:r>
            <a:r>
              <a:rPr lang="zh-CN" altLang="en-US" sz="1600" dirty="0">
                <a:latin typeface="微软雅黑" panose="020B0503020204020204" pitchFamily="34" charset="-122"/>
                <a:ea typeface="微软雅黑" panose="020B0503020204020204" pitchFamily="34" charset="-122"/>
              </a:rPr>
              <a:t>通过复杂的相互</a:t>
            </a:r>
            <a:r>
              <a:rPr lang="zh-CN" altLang="en-US" sz="1600" dirty="0" smtClean="0">
                <a:latin typeface="微软雅黑" panose="020B0503020204020204" pitchFamily="34" charset="-122"/>
                <a:ea typeface="微软雅黑" panose="020B0503020204020204" pitchFamily="34" charset="-122"/>
              </a:rPr>
              <a:t>连接后并行</a:t>
            </a:r>
            <a:r>
              <a:rPr lang="zh-CN" altLang="en-US" sz="1600" dirty="0">
                <a:latin typeface="微软雅黑" panose="020B0503020204020204" pitchFamily="34" charset="-122"/>
                <a:ea typeface="微软雅黑" panose="020B0503020204020204" pitchFamily="34" charset="-122"/>
              </a:rPr>
              <a:t>运行的结果。</a:t>
            </a:r>
            <a:r>
              <a:rPr lang="zh-CN" altLang="en-US" sz="1600" dirty="0" smtClean="0">
                <a:solidFill>
                  <a:srgbClr val="FF0000"/>
                </a:solidFill>
                <a:latin typeface="微软雅黑" panose="020B0503020204020204" pitchFamily="34" charset="-122"/>
                <a:ea typeface="微软雅黑" panose="020B0503020204020204" pitchFamily="34" charset="-122"/>
              </a:rPr>
              <a:t>人工神经网络</a:t>
            </a:r>
            <a:r>
              <a:rPr lang="zh-CN" altLang="en-US" sz="1600" dirty="0" smtClean="0">
                <a:latin typeface="微软雅黑" panose="020B0503020204020204" pitchFamily="34" charset="-122"/>
                <a:ea typeface="微软雅黑" panose="020B0503020204020204" pitchFamily="34" charset="-122"/>
              </a:rPr>
              <a:t>就是</a:t>
            </a:r>
            <a:r>
              <a:rPr lang="zh-CN" altLang="en-US" sz="1600" dirty="0">
                <a:latin typeface="微软雅黑" panose="020B0503020204020204" pitchFamily="34" charset="-122"/>
                <a:ea typeface="微软雅黑" panose="020B0503020204020204" pitchFamily="34" charset="-122"/>
              </a:rPr>
              <a:t>其典型代表性技术。连接主义认为神经元不仅是大脑神经系统的基本单元，而且是行为反应的基本单元。思维过程是神经元的连接活动过程，而不是符号运算</a:t>
            </a:r>
            <a:r>
              <a:rPr lang="zh-CN" altLang="en-US" sz="1600" dirty="0" smtClean="0">
                <a:latin typeface="微软雅黑" panose="020B0503020204020204" pitchFamily="34" charset="-122"/>
                <a:ea typeface="微软雅黑" panose="020B0503020204020204" pitchFamily="34" charset="-122"/>
              </a:rPr>
              <a:t>过程，对</a:t>
            </a:r>
            <a:r>
              <a:rPr lang="zh-CN" altLang="en-US" sz="1600" dirty="0">
                <a:latin typeface="微软雅黑" panose="020B0503020204020204" pitchFamily="34" charset="-122"/>
                <a:ea typeface="微软雅黑" panose="020B0503020204020204" pitchFamily="34" charset="-122"/>
              </a:rPr>
              <a:t>物理符号系统假设持反对</a:t>
            </a:r>
            <a:r>
              <a:rPr lang="zh-CN" altLang="en-US" sz="1600" dirty="0" smtClean="0">
                <a:latin typeface="微软雅黑" panose="020B0503020204020204" pitchFamily="34" charset="-122"/>
                <a:ea typeface="微软雅黑" panose="020B0503020204020204" pitchFamily="34" charset="-122"/>
              </a:rPr>
              <a:t>意见</a:t>
            </a:r>
            <a:r>
              <a:rPr lang="zh-CN" altLang="en-US" sz="1600" dirty="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认为</a:t>
            </a:r>
            <a:r>
              <a:rPr lang="zh-CN" altLang="en-US" sz="1600" dirty="0">
                <a:latin typeface="微软雅黑" panose="020B0503020204020204" pitchFamily="34" charset="-122"/>
                <a:ea typeface="微软雅黑" panose="020B0503020204020204" pitchFamily="34" charset="-122"/>
              </a:rPr>
              <a:t>人脑不同于</a:t>
            </a:r>
            <a:r>
              <a:rPr lang="zh-CN" altLang="en-US" sz="1600" dirty="0" smtClean="0">
                <a:latin typeface="微软雅黑" panose="020B0503020204020204" pitchFamily="34" charset="-122"/>
                <a:ea typeface="微软雅黑" panose="020B0503020204020204" pitchFamily="34" charset="-122"/>
              </a:rPr>
              <a:t>电脑，并</a:t>
            </a:r>
            <a:r>
              <a:rPr lang="zh-CN" altLang="en-US" sz="1600" dirty="0">
                <a:latin typeface="微软雅黑" panose="020B0503020204020204" pitchFamily="34" charset="-122"/>
                <a:ea typeface="微软雅黑" panose="020B0503020204020204" pitchFamily="34" charset="-122"/>
              </a:rPr>
              <a:t>提出联结主义的大脑工作</a:t>
            </a:r>
            <a:r>
              <a:rPr lang="zh-CN" altLang="en-US" sz="1600" dirty="0" smtClean="0">
                <a:latin typeface="微软雅黑" panose="020B0503020204020204" pitchFamily="34" charset="-122"/>
                <a:ea typeface="微软雅黑" panose="020B0503020204020204" pitchFamily="34" charset="-122"/>
              </a:rPr>
              <a:t>模式，用于取代</a:t>
            </a:r>
            <a:r>
              <a:rPr lang="zh-CN" altLang="en-US" sz="1600" dirty="0">
                <a:latin typeface="微软雅黑" panose="020B0503020204020204" pitchFamily="34" charset="-122"/>
                <a:ea typeface="微软雅黑" panose="020B0503020204020204" pitchFamily="34" charset="-122"/>
              </a:rPr>
              <a:t>符号操作的电脑工作</a:t>
            </a:r>
            <a:r>
              <a:rPr lang="zh-CN" altLang="en-US" sz="1600" dirty="0" smtClean="0">
                <a:latin typeface="微软雅黑" panose="020B0503020204020204" pitchFamily="34" charset="-122"/>
                <a:ea typeface="微软雅黑" panose="020B0503020204020204" pitchFamily="34" charset="-122"/>
              </a:rPr>
              <a:t>模式。</a:t>
            </a:r>
            <a:endParaRPr lang="en-US" altLang="zh-CN" sz="1600" dirty="0" smtClean="0">
              <a:latin typeface="微软雅黑" panose="020B0503020204020204" pitchFamily="34" charset="-122"/>
              <a:ea typeface="微软雅黑" panose="020B0503020204020204" pitchFamily="34" charset="-122"/>
            </a:endParaRPr>
          </a:p>
          <a:p>
            <a:pPr marL="1257300" lvl="2" indent="-342900">
              <a:lnSpc>
                <a:spcPct val="150000"/>
              </a:lnSpc>
              <a:buFont typeface="Wingdings" panose="05000000000000000000" pitchFamily="2" charset="2"/>
              <a:buChar char="l"/>
            </a:pPr>
            <a:endParaRPr lang="zh-CN" altLang="en-US" sz="1600" dirty="0">
              <a:latin typeface="微软雅黑" panose="020B0503020204020204" pitchFamily="34" charset="-122"/>
              <a:ea typeface="微软雅黑" panose="020B0503020204020204" pitchFamily="34" charset="-122"/>
            </a:endParaRPr>
          </a:p>
          <a:p>
            <a:pPr marL="1257300" lvl="2" indent="-342900">
              <a:lnSpc>
                <a:spcPct val="150000"/>
              </a:lnSpc>
              <a:buFont typeface="Wingdings" panose="05000000000000000000" pitchFamily="2" charset="2"/>
              <a:buChar char="l"/>
            </a:pPr>
            <a:r>
              <a:rPr lang="zh-CN" altLang="en-US" sz="1600" b="1" dirty="0">
                <a:solidFill>
                  <a:srgbClr val="FF0000"/>
                </a:solidFill>
                <a:latin typeface="微软雅黑" panose="020B0503020204020204" pitchFamily="34" charset="-122"/>
                <a:ea typeface="微软雅黑" panose="020B0503020204020204" pitchFamily="34" charset="-122"/>
              </a:rPr>
              <a:t>行为主义</a:t>
            </a:r>
            <a:r>
              <a:rPr lang="zh-CN" altLang="en-US" sz="1600" dirty="0">
                <a:latin typeface="微软雅黑" panose="020B0503020204020204" pitchFamily="34" charset="-122"/>
                <a:ea typeface="微软雅黑" panose="020B0503020204020204" pitchFamily="34" charset="-122"/>
              </a:rPr>
              <a:t>：是一种基于“</a:t>
            </a:r>
            <a:r>
              <a:rPr lang="zh-CN" altLang="en-US" sz="1600" dirty="0" smtClean="0">
                <a:latin typeface="微软雅黑" panose="020B0503020204020204" pitchFamily="34" charset="-122"/>
                <a:ea typeface="微软雅黑" panose="020B0503020204020204" pitchFamily="34" charset="-122"/>
              </a:rPr>
              <a:t>感知 </a:t>
            </a:r>
            <a:r>
              <a:rPr lang="en-US" altLang="zh-CN" sz="1600" dirty="0" smtClean="0">
                <a:latin typeface="微软雅黑" panose="020B0503020204020204" pitchFamily="34" charset="-122"/>
                <a:ea typeface="微软雅黑" panose="020B0503020204020204" pitchFamily="34" charset="-122"/>
              </a:rPr>
              <a:t>— </a:t>
            </a:r>
            <a:r>
              <a:rPr lang="zh-CN" altLang="en-US" sz="1600" dirty="0" smtClean="0">
                <a:latin typeface="微软雅黑" panose="020B0503020204020204" pitchFamily="34" charset="-122"/>
                <a:ea typeface="微软雅黑" panose="020B0503020204020204" pitchFamily="34" charset="-122"/>
              </a:rPr>
              <a:t>行动</a:t>
            </a:r>
            <a:r>
              <a:rPr lang="zh-CN" altLang="en-US" sz="1600" dirty="0">
                <a:latin typeface="微软雅黑" panose="020B0503020204020204" pitchFamily="34" charset="-122"/>
                <a:ea typeface="微软雅黑" panose="020B0503020204020204" pitchFamily="34" charset="-122"/>
              </a:rPr>
              <a:t>”的行为智能模拟方法</a:t>
            </a:r>
            <a:r>
              <a:rPr lang="zh-CN" altLang="en-US" sz="1600" dirty="0" smtClean="0">
                <a:latin typeface="微软雅黑" panose="020B0503020204020204" pitchFamily="34" charset="-122"/>
                <a:ea typeface="微软雅黑" panose="020B0503020204020204" pitchFamily="34" charset="-122"/>
              </a:rPr>
              <a:t>，他们认为智能</a:t>
            </a:r>
            <a:r>
              <a:rPr lang="zh-CN" altLang="en-US" sz="1600" dirty="0">
                <a:latin typeface="微软雅黑" panose="020B0503020204020204" pitchFamily="34" charset="-122"/>
                <a:ea typeface="微软雅黑" panose="020B0503020204020204" pitchFamily="34" charset="-122"/>
              </a:rPr>
              <a:t>取决于感知和行为，取决于对外界复杂环境的适应，而不是表示和推理，不同的行为表现出不同的功能和不同的控制结构</a:t>
            </a:r>
            <a:r>
              <a:rPr lang="zh-CN" altLang="en-US" sz="1600" dirty="0" smtClean="0">
                <a:latin typeface="微软雅黑" panose="020B0503020204020204" pitchFamily="34" charset="-122"/>
                <a:ea typeface="微软雅黑" panose="020B0503020204020204" pitchFamily="34" charset="-122"/>
              </a:rPr>
              <a:t>。他们智能</a:t>
            </a:r>
            <a:r>
              <a:rPr lang="zh-CN" altLang="en-US" sz="1600" dirty="0">
                <a:latin typeface="微软雅黑" panose="020B0503020204020204" pitchFamily="34" charset="-122"/>
                <a:ea typeface="微软雅黑" panose="020B0503020204020204" pitchFamily="34" charset="-122"/>
              </a:rPr>
              <a:t>只是在与环境的交互作用中表现出来的，任何一种“表达”都不能完善地代表客观世界的真实概念，因而用</a:t>
            </a:r>
            <a:r>
              <a:rPr lang="zh-CN" altLang="en-US" sz="1600" dirty="0" smtClean="0">
                <a:latin typeface="微软雅黑" panose="020B0503020204020204" pitchFamily="34" charset="-122"/>
                <a:ea typeface="微软雅黑" panose="020B0503020204020204" pitchFamily="34" charset="-122"/>
              </a:rPr>
              <a:t>符号串表达</a:t>
            </a:r>
            <a:r>
              <a:rPr lang="zh-CN" altLang="en-US" sz="1600" dirty="0">
                <a:latin typeface="微软雅黑" panose="020B0503020204020204" pitchFamily="34" charset="-122"/>
                <a:ea typeface="微软雅黑" panose="020B0503020204020204" pitchFamily="34" charset="-122"/>
              </a:rPr>
              <a:t>智能是不妥当的。</a:t>
            </a:r>
          </a:p>
        </p:txBody>
      </p:sp>
    </p:spTree>
    <p:extLst>
      <p:ext uri="{BB962C8B-B14F-4D97-AF65-F5344CB8AC3E}">
        <p14:creationId xmlns:p14="http://schemas.microsoft.com/office/powerpoint/2010/main" val="77589801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referRelativeResize="0">
            <a:picLocks/>
          </p:cNvPicPr>
          <p:nvPr/>
        </p:nvPicPr>
        <p:blipFill>
          <a:blip r:embed="rId2"/>
          <a:stretch>
            <a:fillRect/>
          </a:stretch>
        </p:blipFill>
        <p:spPr>
          <a:xfrm>
            <a:off x="971600" y="1971017"/>
            <a:ext cx="7200000" cy="3600000"/>
          </a:xfrm>
          <a:prstGeom prst="rect">
            <a:avLst/>
          </a:prstGeom>
        </p:spPr>
      </p:pic>
      <p:pic>
        <p:nvPicPr>
          <p:cNvPr id="2" name="图片 1"/>
          <p:cNvPicPr preferRelativeResize="0">
            <a:picLocks/>
          </p:cNvPicPr>
          <p:nvPr/>
        </p:nvPicPr>
        <p:blipFill>
          <a:blip r:embed="rId3"/>
          <a:stretch>
            <a:fillRect/>
          </a:stretch>
        </p:blipFill>
        <p:spPr>
          <a:xfrm>
            <a:off x="971600" y="1988839"/>
            <a:ext cx="7200000" cy="3600000"/>
          </a:xfrm>
          <a:prstGeom prst="rect">
            <a:avLst/>
          </a:prstGeom>
        </p:spPr>
      </p:pic>
      <p:sp>
        <p:nvSpPr>
          <p:cNvPr id="4" name="Title 1"/>
          <p:cNvSpPr txBox="1">
            <a:spLocks/>
          </p:cNvSpPr>
          <p:nvPr/>
        </p:nvSpPr>
        <p:spPr>
          <a:xfrm>
            <a:off x="683168" y="332656"/>
            <a:ext cx="7776864" cy="438529"/>
          </a:xfrm>
          <a:prstGeom prst="rect">
            <a:avLst/>
          </a:prstGeom>
        </p:spPr>
        <p:txBody>
          <a:bodyPr wrap="square" lIns="68527" tIns="34264" rIns="68527" bIns="34264">
            <a:spAutoFit/>
          </a:bodyPr>
          <a:lstStyle>
            <a:defPPr>
              <a:defRPr lang="en-US"/>
            </a:defPPr>
            <a:lvl1pPr>
              <a:spcBef>
                <a:spcPct val="0"/>
              </a:spcBef>
              <a:buNone/>
              <a:defRPr sz="2000" b="1">
                <a:solidFill>
                  <a:schemeClr val="tx1">
                    <a:lumMod val="65000"/>
                    <a:lumOff val="35000"/>
                  </a:schemeClr>
                </a:solidFill>
                <a:latin typeface="微软雅黑" pitchFamily="34" charset="-122"/>
                <a:ea typeface="微软雅黑" pitchFamily="34" charset="-122"/>
              </a:defRPr>
            </a:lvl1pPr>
          </a:lstStyle>
          <a:p>
            <a:pPr algn="ctr"/>
            <a:r>
              <a:rPr lang="en-US" sz="2400" dirty="0"/>
              <a:t>Biological Neurons </a:t>
            </a:r>
            <a:r>
              <a:rPr lang="zh-CN" altLang="en-US" sz="2400" dirty="0"/>
              <a:t> 和 </a:t>
            </a:r>
            <a:r>
              <a:rPr lang="en-US" altLang="zh-CN" sz="2400" dirty="0"/>
              <a:t>Artificial Neural Networks</a:t>
            </a:r>
            <a:endParaRPr lang="en-US" sz="2400" dirty="0"/>
          </a:p>
        </p:txBody>
      </p:sp>
      <mc:AlternateContent xmlns:mc="http://schemas.openxmlformats.org/markup-compatibility/2006" xmlns:a14="http://schemas.microsoft.com/office/drawing/2010/main">
        <mc:Choice Requires="a14">
          <p:sp>
            <p:nvSpPr>
              <p:cNvPr id="5" name="文本框 4"/>
              <p:cNvSpPr txBox="1"/>
              <p:nvPr/>
            </p:nvSpPr>
            <p:spPr bwMode="auto">
              <a:xfrm>
                <a:off x="4736510" y="2996955"/>
                <a:ext cx="1979067" cy="610167"/>
              </a:xfrm>
              <a:prstGeom prst="rect">
                <a:avLst/>
              </a:prstGeom>
              <a:ln>
                <a:solidFill>
                  <a:schemeClr val="bg1"/>
                </a:solidFill>
              </a:ln>
              <a:extLst/>
            </p:spPr>
            <p:style>
              <a:lnRef idx="2">
                <a:schemeClr val="accent1"/>
              </a:lnRef>
              <a:fillRef idx="1">
                <a:schemeClr val="lt1"/>
              </a:fillRef>
              <a:effectRef idx="0">
                <a:schemeClr val="accent1"/>
              </a:effectRef>
              <a:fontRef idx="minor">
                <a:schemeClr val="dk1"/>
              </a:fontRef>
            </p:style>
            <p:txBody>
              <a:bodyPr wrap="none" lIns="0" tIns="0" rIns="0" bIns="0" rtlCol="0">
                <a:spAutoFit/>
              </a:bodyPr>
              <a:lstStyle/>
              <a:p>
                <a:pPr defTabSz="685252">
                  <a:spcBef>
                    <a:spcPts val="900"/>
                  </a:spcBef>
                </a:pPr>
                <a14:m>
                  <m:oMathPara xmlns:m="http://schemas.openxmlformats.org/officeDocument/2006/math">
                    <m:oMathParaPr>
                      <m:jc m:val="centerGroup"/>
                    </m:oMathParaPr>
                    <m:oMath xmlns:m="http://schemas.openxmlformats.org/officeDocument/2006/math">
                      <m:r>
                        <a:rPr lang="en-US" altLang="zh-CN" sz="1400" i="1" kern="0">
                          <a:solidFill>
                            <a:schemeClr val="tx1"/>
                          </a:solidFill>
                          <a:latin typeface="Cambria Math" panose="02040503050406030204" pitchFamily="18" charset="0"/>
                          <a:ea typeface="微软雅黑" panose="020B0503020204020204" pitchFamily="34" charset="-122"/>
                        </a:rPr>
                        <m:t>𝑔</m:t>
                      </m:r>
                      <m:d>
                        <m:dPr>
                          <m:ctrlPr>
                            <a:rPr lang="en-US" altLang="zh-CN" sz="1400" i="1" kern="0">
                              <a:solidFill>
                                <a:schemeClr val="tx1"/>
                              </a:solidFill>
                              <a:latin typeface="Cambria Math" panose="02040503050406030204" pitchFamily="18" charset="0"/>
                              <a:ea typeface="微软雅黑" panose="020B0503020204020204" pitchFamily="34" charset="-122"/>
                            </a:rPr>
                          </m:ctrlPr>
                        </m:dPr>
                        <m:e>
                          <m:r>
                            <a:rPr lang="en-US" altLang="zh-CN" sz="1400" i="1" kern="0">
                              <a:solidFill>
                                <a:schemeClr val="tx1"/>
                              </a:solidFill>
                              <a:latin typeface="Cambria Math" panose="02040503050406030204" pitchFamily="18" charset="0"/>
                              <a:ea typeface="微软雅黑" panose="020B0503020204020204" pitchFamily="34" charset="-122"/>
                            </a:rPr>
                            <m:t>𝑋</m:t>
                          </m:r>
                        </m:e>
                      </m:d>
                      <m:r>
                        <a:rPr lang="en-US" altLang="zh-CN" sz="1400" i="1" kern="0">
                          <a:solidFill>
                            <a:schemeClr val="tx1"/>
                          </a:solidFill>
                          <a:latin typeface="Cambria Math" panose="02040503050406030204" pitchFamily="18" charset="0"/>
                          <a:ea typeface="微软雅黑" panose="020B0503020204020204" pitchFamily="34" charset="-122"/>
                        </a:rPr>
                        <m:t>=</m:t>
                      </m:r>
                      <m:r>
                        <a:rPr lang="zh-CN" altLang="en-US" sz="1400" i="1" kern="0">
                          <a:solidFill>
                            <a:schemeClr val="tx1"/>
                          </a:solidFill>
                          <a:latin typeface="Cambria Math" panose="02040503050406030204" pitchFamily="18" charset="0"/>
                          <a:ea typeface="微软雅黑" panose="020B0503020204020204" pitchFamily="34" charset="-122"/>
                        </a:rPr>
                        <m:t>𝜑</m:t>
                      </m:r>
                      <m:r>
                        <a:rPr lang="en-US" altLang="zh-CN" sz="1400" i="1" kern="0">
                          <a:solidFill>
                            <a:schemeClr val="tx1"/>
                          </a:solidFill>
                          <a:latin typeface="Cambria Math" panose="02040503050406030204" pitchFamily="18" charset="0"/>
                          <a:ea typeface="微软雅黑" panose="020B0503020204020204" pitchFamily="34" charset="-122"/>
                        </a:rPr>
                        <m:t>(</m:t>
                      </m:r>
                      <m:nary>
                        <m:naryPr>
                          <m:chr m:val="∑"/>
                          <m:ctrlPr>
                            <a:rPr lang="en-US" altLang="zh-CN" sz="1400" i="1" kern="0">
                              <a:solidFill>
                                <a:schemeClr val="tx1"/>
                              </a:solidFill>
                              <a:latin typeface="Cambria Math" panose="02040503050406030204" pitchFamily="18" charset="0"/>
                              <a:ea typeface="微软雅黑" panose="020B0503020204020204" pitchFamily="34" charset="-122"/>
                            </a:rPr>
                          </m:ctrlPr>
                        </m:naryPr>
                        <m:sub>
                          <m:r>
                            <m:rPr>
                              <m:brk m:alnAt="23"/>
                            </m:rPr>
                            <a:rPr lang="en-US" altLang="zh-CN" sz="1400" i="1" kern="0">
                              <a:solidFill>
                                <a:schemeClr val="tx1"/>
                              </a:solidFill>
                              <a:latin typeface="Cambria Math" panose="02040503050406030204" pitchFamily="18" charset="0"/>
                              <a:ea typeface="微软雅黑" panose="020B0503020204020204" pitchFamily="34" charset="-122"/>
                            </a:rPr>
                            <m:t>𝑖</m:t>
                          </m:r>
                          <m:r>
                            <a:rPr lang="en-US" altLang="zh-CN" sz="1400" i="1" kern="0">
                              <a:solidFill>
                                <a:schemeClr val="tx1"/>
                              </a:solidFill>
                              <a:latin typeface="Cambria Math" panose="02040503050406030204" pitchFamily="18" charset="0"/>
                              <a:ea typeface="微软雅黑" panose="020B0503020204020204" pitchFamily="34" charset="-122"/>
                            </a:rPr>
                            <m:t>=1</m:t>
                          </m:r>
                        </m:sub>
                        <m:sup>
                          <m:r>
                            <a:rPr lang="en-US" altLang="zh-CN" sz="1400" i="1" kern="0">
                              <a:solidFill>
                                <a:schemeClr val="tx1"/>
                              </a:solidFill>
                              <a:latin typeface="Cambria Math" panose="02040503050406030204" pitchFamily="18" charset="0"/>
                              <a:ea typeface="微软雅黑" panose="020B0503020204020204" pitchFamily="34" charset="-122"/>
                            </a:rPr>
                            <m:t>𝑑</m:t>
                          </m:r>
                        </m:sup>
                        <m:e>
                          <m:sSub>
                            <m:sSubPr>
                              <m:ctrlPr>
                                <a:rPr lang="en-US" altLang="zh-CN" sz="1400" i="1" kern="0">
                                  <a:solidFill>
                                    <a:schemeClr val="tx1"/>
                                  </a:solidFill>
                                  <a:latin typeface="Cambria Math" panose="02040503050406030204" pitchFamily="18" charset="0"/>
                                  <a:ea typeface="微软雅黑" panose="020B0503020204020204" pitchFamily="34" charset="-122"/>
                                </a:rPr>
                              </m:ctrlPr>
                            </m:sSubPr>
                            <m:e>
                              <m:r>
                                <a:rPr lang="en-US" altLang="zh-CN" sz="1400" i="1" kern="0">
                                  <a:solidFill>
                                    <a:schemeClr val="tx1"/>
                                  </a:solidFill>
                                  <a:latin typeface="Cambria Math" panose="02040503050406030204" pitchFamily="18" charset="0"/>
                                  <a:ea typeface="微软雅黑" panose="020B0503020204020204" pitchFamily="34" charset="-122"/>
                                </a:rPr>
                                <m:t>𝑥</m:t>
                              </m:r>
                            </m:e>
                            <m:sub>
                              <m:r>
                                <a:rPr lang="en-US" altLang="zh-CN" sz="1400" i="1" kern="0">
                                  <a:solidFill>
                                    <a:schemeClr val="tx1"/>
                                  </a:solidFill>
                                  <a:latin typeface="Cambria Math" panose="02040503050406030204" pitchFamily="18" charset="0"/>
                                  <a:ea typeface="微软雅黑" panose="020B0503020204020204" pitchFamily="34" charset="-122"/>
                                </a:rPr>
                                <m:t>𝑖</m:t>
                              </m:r>
                            </m:sub>
                          </m:sSub>
                          <m:sSub>
                            <m:sSubPr>
                              <m:ctrlPr>
                                <a:rPr lang="en-US" altLang="zh-CN" sz="1400" i="1" kern="0">
                                  <a:solidFill>
                                    <a:schemeClr val="tx1"/>
                                  </a:solidFill>
                                  <a:latin typeface="Cambria Math" panose="02040503050406030204" pitchFamily="18" charset="0"/>
                                  <a:ea typeface="微软雅黑" panose="020B0503020204020204" pitchFamily="34" charset="-122"/>
                                </a:rPr>
                              </m:ctrlPr>
                            </m:sSubPr>
                            <m:e>
                              <m:r>
                                <a:rPr lang="zh-CN" altLang="en-US" sz="1400" i="1" kern="0">
                                  <a:solidFill>
                                    <a:schemeClr val="tx1"/>
                                  </a:solidFill>
                                  <a:latin typeface="Cambria Math" panose="02040503050406030204" pitchFamily="18" charset="0"/>
                                  <a:ea typeface="微软雅黑" panose="020B0503020204020204" pitchFamily="34" charset="-122"/>
                                </a:rPr>
                                <m:t>𝜔</m:t>
                              </m:r>
                            </m:e>
                            <m:sub>
                              <m:r>
                                <a:rPr lang="en-US" altLang="zh-CN" sz="1400" i="1" kern="0">
                                  <a:solidFill>
                                    <a:schemeClr val="tx1"/>
                                  </a:solidFill>
                                  <a:latin typeface="Cambria Math" panose="02040503050406030204" pitchFamily="18" charset="0"/>
                                  <a:ea typeface="微软雅黑" panose="020B0503020204020204" pitchFamily="34" charset="-122"/>
                                </a:rPr>
                                <m:t>𝑖</m:t>
                              </m:r>
                            </m:sub>
                          </m:sSub>
                          <m:r>
                            <a:rPr lang="en-US" altLang="zh-CN" sz="1400" i="1" kern="0">
                              <a:solidFill>
                                <a:schemeClr val="tx1"/>
                              </a:solidFill>
                              <a:latin typeface="Cambria Math" panose="02040503050406030204" pitchFamily="18" charset="0"/>
                              <a:ea typeface="微软雅黑" panose="020B0503020204020204" pitchFamily="34" charset="-122"/>
                            </a:rPr>
                            <m:t>+</m:t>
                          </m:r>
                          <m:sSub>
                            <m:sSubPr>
                              <m:ctrlPr>
                                <a:rPr lang="en-US" altLang="zh-CN" sz="1400" i="1" kern="0">
                                  <a:solidFill>
                                    <a:schemeClr val="tx1"/>
                                  </a:solidFill>
                                  <a:latin typeface="Cambria Math" panose="02040503050406030204" pitchFamily="18" charset="0"/>
                                  <a:ea typeface="微软雅黑" panose="020B0503020204020204" pitchFamily="34" charset="-122"/>
                                </a:rPr>
                              </m:ctrlPr>
                            </m:sSubPr>
                            <m:e>
                              <m:r>
                                <a:rPr lang="zh-CN" altLang="en-US" sz="1400" i="1" kern="0">
                                  <a:solidFill>
                                    <a:schemeClr val="tx1"/>
                                  </a:solidFill>
                                  <a:latin typeface="Cambria Math" panose="02040503050406030204" pitchFamily="18" charset="0"/>
                                  <a:ea typeface="微软雅黑" panose="020B0503020204020204" pitchFamily="34" charset="-122"/>
                                </a:rPr>
                                <m:t>𝜔</m:t>
                              </m:r>
                            </m:e>
                            <m:sub>
                              <m:r>
                                <a:rPr lang="en-US" altLang="zh-CN" sz="1400" i="1" kern="0">
                                  <a:solidFill>
                                    <a:schemeClr val="tx1"/>
                                  </a:solidFill>
                                  <a:latin typeface="Cambria Math" panose="02040503050406030204" pitchFamily="18" charset="0"/>
                                  <a:ea typeface="微软雅黑" panose="020B0503020204020204" pitchFamily="34" charset="-122"/>
                                </a:rPr>
                                <m:t>0</m:t>
                              </m:r>
                            </m:sub>
                          </m:sSub>
                        </m:e>
                      </m:nary>
                      <m:r>
                        <a:rPr lang="en-US" altLang="zh-CN" sz="1400" i="1" kern="0">
                          <a:solidFill>
                            <a:schemeClr val="tx1"/>
                          </a:solidFill>
                          <a:latin typeface="Cambria Math" panose="02040503050406030204" pitchFamily="18" charset="0"/>
                          <a:ea typeface="微软雅黑" panose="020B0503020204020204" pitchFamily="34" charset="-122"/>
                        </a:rPr>
                        <m:t>)</m:t>
                      </m:r>
                    </m:oMath>
                  </m:oMathPara>
                </a14:m>
                <a:endParaRPr lang="zh-CN" altLang="en-US" sz="1400" kern="0" dirty="0">
                  <a:solidFill>
                    <a:schemeClr val="tx1"/>
                  </a:solidFill>
                  <a:latin typeface="微软雅黑" panose="020B0503020204020204" pitchFamily="34" charset="-122"/>
                  <a:ea typeface="微软雅黑" panose="020B0503020204020204" pitchFamily="34" charset="-122"/>
                </a:endParaRPr>
              </a:p>
            </p:txBody>
          </p:sp>
        </mc:Choice>
        <mc:Fallback xmlns="">
          <p:sp>
            <p:nvSpPr>
              <p:cNvPr id="5" name="文本框 4"/>
              <p:cNvSpPr txBox="1">
                <a:spLocks noRot="1" noChangeAspect="1" noMove="1" noResize="1" noEditPoints="1" noAdjustHandles="1" noChangeArrowheads="1" noChangeShapeType="1" noTextEdit="1"/>
              </p:cNvSpPr>
              <p:nvPr/>
            </p:nvSpPr>
            <p:spPr bwMode="auto">
              <a:xfrm>
                <a:off x="4736508" y="2139702"/>
                <a:ext cx="2039084" cy="614335"/>
              </a:xfrm>
              <a:prstGeom prst="rect">
                <a:avLst/>
              </a:prstGeom>
              <a:blipFill rotWithShape="0">
                <a:blip r:embed="rId4"/>
                <a:stretch>
                  <a:fillRect/>
                </a:stretch>
              </a:blipFill>
              <a:ln>
                <a:solidFill>
                  <a:schemeClr val="bg1"/>
                </a:solidFill>
              </a:ln>
              <a:extLst/>
            </p:spPr>
            <p:txBody>
              <a:bodyPr/>
              <a:lstStyle/>
              <a:p>
                <a:r>
                  <a:rPr lang="zh-CN" altLang="en-US">
                    <a:noFill/>
                  </a:rPr>
                  <a:t> </a:t>
                </a:r>
              </a:p>
            </p:txBody>
          </p:sp>
        </mc:Fallback>
      </mc:AlternateContent>
    </p:spTree>
    <p:extLst>
      <p:ext uri="{BB962C8B-B14F-4D97-AF65-F5344CB8AC3E}">
        <p14:creationId xmlns:p14="http://schemas.microsoft.com/office/powerpoint/2010/main" val="1023902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83168" y="188640"/>
            <a:ext cx="7776864" cy="438529"/>
          </a:xfrm>
          <a:prstGeom prst="rect">
            <a:avLst/>
          </a:prstGeom>
        </p:spPr>
        <p:txBody>
          <a:bodyPr wrap="square" lIns="68527" tIns="34264" rIns="68527" bIns="34264">
            <a:spAutoFit/>
          </a:bodyPr>
          <a:lstStyle>
            <a:defPPr>
              <a:defRPr lang="en-US"/>
            </a:defPPr>
            <a:lvl1pPr>
              <a:spcBef>
                <a:spcPct val="0"/>
              </a:spcBef>
              <a:buNone/>
              <a:defRPr sz="2000" b="1">
                <a:solidFill>
                  <a:schemeClr val="tx1">
                    <a:lumMod val="65000"/>
                    <a:lumOff val="35000"/>
                  </a:schemeClr>
                </a:solidFill>
                <a:latin typeface="微软雅黑" pitchFamily="34" charset="-122"/>
                <a:ea typeface="微软雅黑" pitchFamily="34" charset="-122"/>
              </a:defRPr>
            </a:lvl1pPr>
          </a:lstStyle>
          <a:p>
            <a:pPr algn="ctr"/>
            <a:r>
              <a:rPr lang="en-US" altLang="zh-CN" sz="2400" dirty="0" smtClean="0"/>
              <a:t>M-P</a:t>
            </a:r>
            <a:r>
              <a:rPr lang="zh-CN" altLang="en-US" sz="2400" dirty="0" smtClean="0"/>
              <a:t>模型：生物神经元的建模</a:t>
            </a:r>
            <a:endParaRPr lang="en-US" sz="2400" dirty="0"/>
          </a:p>
        </p:txBody>
      </p:sp>
      <p:sp>
        <p:nvSpPr>
          <p:cNvPr id="3" name="矩形 2"/>
          <p:cNvSpPr/>
          <p:nvPr/>
        </p:nvSpPr>
        <p:spPr>
          <a:xfrm>
            <a:off x="323528" y="764704"/>
            <a:ext cx="8496944" cy="874407"/>
          </a:xfrm>
          <a:prstGeom prst="rect">
            <a:avLst/>
          </a:prstGeom>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所谓</a:t>
            </a:r>
            <a:r>
              <a:rPr lang="en-US" altLang="zh-CN" dirty="0">
                <a:latin typeface="微软雅黑" panose="020B0503020204020204" pitchFamily="34" charset="-122"/>
                <a:ea typeface="微软雅黑" panose="020B0503020204020204" pitchFamily="34" charset="-122"/>
              </a:rPr>
              <a:t>M-P</a:t>
            </a:r>
            <a:r>
              <a:rPr lang="zh-CN" altLang="en-US" dirty="0">
                <a:latin typeface="微软雅黑" panose="020B0503020204020204" pitchFamily="34" charset="-122"/>
                <a:ea typeface="微软雅黑" panose="020B0503020204020204" pitchFamily="34" charset="-122"/>
              </a:rPr>
              <a:t>模型</a:t>
            </a:r>
            <a:r>
              <a:rPr lang="zh-CN" altLang="en-US" dirty="0" smtClean="0">
                <a:latin typeface="微软雅黑" panose="020B0503020204020204" pitchFamily="34" charset="-122"/>
                <a:ea typeface="微软雅黑" panose="020B0503020204020204" pitchFamily="34" charset="-122"/>
              </a:rPr>
              <a:t>，是</a:t>
            </a:r>
            <a:r>
              <a:rPr lang="zh-CN" altLang="en-US" dirty="0">
                <a:latin typeface="微软雅黑" panose="020B0503020204020204" pitchFamily="34" charset="-122"/>
                <a:ea typeface="微软雅黑" panose="020B0503020204020204" pitchFamily="34" charset="-122"/>
              </a:rPr>
              <a:t>按照生物神经元的结构和工作原理构造出来的一个抽象和简化了的模型</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1943</a:t>
            </a:r>
            <a:r>
              <a:rPr lang="zh-CN" altLang="en-US" dirty="0">
                <a:latin typeface="微软雅黑" panose="020B0503020204020204" pitchFamily="34" charset="-122"/>
                <a:ea typeface="微软雅黑" panose="020B0503020204020204" pitchFamily="34" charset="-122"/>
              </a:rPr>
              <a:t>年心理学家</a:t>
            </a:r>
            <a:r>
              <a:rPr lang="en-US" altLang="zh-CN" dirty="0" err="1">
                <a:latin typeface="微软雅黑" panose="020B0503020204020204" pitchFamily="34" charset="-122"/>
                <a:ea typeface="微软雅黑" panose="020B0503020204020204" pitchFamily="34" charset="-122"/>
              </a:rPr>
              <a:t>W.McCulloch</a:t>
            </a:r>
            <a:r>
              <a:rPr lang="zh-CN" altLang="en-US" dirty="0">
                <a:latin typeface="微软雅黑" panose="020B0503020204020204" pitchFamily="34" charset="-122"/>
                <a:ea typeface="微软雅黑" panose="020B0503020204020204" pitchFamily="34" charset="-122"/>
              </a:rPr>
              <a:t>和数学家</a:t>
            </a:r>
            <a:r>
              <a:rPr lang="en-US" altLang="zh-CN" dirty="0" err="1">
                <a:latin typeface="微软雅黑" panose="020B0503020204020204" pitchFamily="34" charset="-122"/>
                <a:ea typeface="微软雅黑" panose="020B0503020204020204" pitchFamily="34" charset="-122"/>
              </a:rPr>
              <a:t>W.Pitts</a:t>
            </a:r>
            <a:r>
              <a:rPr lang="zh-CN" altLang="en-US" dirty="0">
                <a:latin typeface="微软雅黑" panose="020B0503020204020204" pitchFamily="34" charset="-122"/>
                <a:ea typeface="微软雅黑" panose="020B0503020204020204" pitchFamily="34" charset="-122"/>
              </a:rPr>
              <a:t>合作提出了这个</a:t>
            </a:r>
            <a:r>
              <a:rPr lang="zh-CN" altLang="en-US" dirty="0" smtClean="0">
                <a:latin typeface="微软雅黑" panose="020B0503020204020204" pitchFamily="34" charset="-122"/>
                <a:ea typeface="微软雅黑" panose="020B0503020204020204" pitchFamily="34" charset="-122"/>
              </a:rPr>
              <a:t>模型。</a:t>
            </a:r>
            <a:endParaRPr lang="zh-CN" altLang="en-US" dirty="0">
              <a:latin typeface="微软雅黑" panose="020B0503020204020204" pitchFamily="34" charset="-122"/>
              <a:ea typeface="微软雅黑" panose="020B0503020204020204" pitchFamily="34" charset="-122"/>
            </a:endParaRPr>
          </a:p>
        </p:txBody>
      </p:sp>
      <p:sp>
        <p:nvSpPr>
          <p:cNvPr id="7" name="矩形 6"/>
          <p:cNvSpPr/>
          <p:nvPr/>
        </p:nvSpPr>
        <p:spPr>
          <a:xfrm>
            <a:off x="503348" y="4061019"/>
            <a:ext cx="8136504" cy="2680349"/>
          </a:xfrm>
          <a:prstGeom prst="rect">
            <a:avLst/>
          </a:prstGeom>
        </p:spPr>
        <p:txBody>
          <a:bodyPr wrap="square">
            <a:spAutoFit/>
          </a:bodyPr>
          <a:lstStyle/>
          <a:p>
            <a:pPr>
              <a:lnSpc>
                <a:spcPct val="150000"/>
              </a:lnSpc>
            </a:pPr>
            <a:r>
              <a:rPr lang="en-US" altLang="zh-CN" dirty="0">
                <a:latin typeface="微软雅黑" panose="020B0503020204020204" pitchFamily="34" charset="-122"/>
                <a:ea typeface="微软雅黑" panose="020B0503020204020204" pitchFamily="34" charset="-122"/>
              </a:rPr>
              <a:t>M-P</a:t>
            </a:r>
            <a:r>
              <a:rPr lang="zh-CN" altLang="en-US" dirty="0">
                <a:latin typeface="微软雅黑" panose="020B0503020204020204" pitchFamily="34" charset="-122"/>
                <a:ea typeface="微软雅黑" panose="020B0503020204020204" pitchFamily="34" charset="-122"/>
              </a:rPr>
              <a:t>模型的</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个</a:t>
            </a:r>
            <a:r>
              <a:rPr lang="zh-CN" altLang="en-US" dirty="0" smtClean="0">
                <a:latin typeface="微软雅黑" panose="020B0503020204020204" pitchFamily="34" charset="-122"/>
                <a:ea typeface="微软雅黑" panose="020B0503020204020204" pitchFamily="34" charset="-122"/>
              </a:rPr>
              <a:t>特点：</a:t>
            </a:r>
            <a:endParaRPr lang="zh-CN" altLang="en-US" dirty="0">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r>
              <a:rPr lang="zh-CN" altLang="en-US" sz="1600" dirty="0">
                <a:latin typeface="微软雅黑" panose="020B0503020204020204" pitchFamily="34" charset="-122"/>
                <a:ea typeface="微软雅黑" panose="020B0503020204020204" pitchFamily="34" charset="-122"/>
              </a:rPr>
              <a:t>每个神经元都是一个</a:t>
            </a:r>
            <a:r>
              <a:rPr lang="zh-CN" altLang="en-US" sz="1600" b="1" dirty="0">
                <a:latin typeface="微软雅黑" panose="020B0503020204020204" pitchFamily="34" charset="-122"/>
                <a:ea typeface="微软雅黑" panose="020B0503020204020204" pitchFamily="34" charset="-122"/>
              </a:rPr>
              <a:t>多输入单输出</a:t>
            </a:r>
            <a:r>
              <a:rPr lang="zh-CN" altLang="en-US" sz="1600" dirty="0">
                <a:latin typeface="微软雅黑" panose="020B0503020204020204" pitchFamily="34" charset="-122"/>
                <a:ea typeface="微软雅黑" panose="020B0503020204020204" pitchFamily="34" charset="-122"/>
              </a:rPr>
              <a:t>的信息处理</a:t>
            </a:r>
            <a:r>
              <a:rPr lang="zh-CN" altLang="en-US" sz="1600" dirty="0" smtClean="0">
                <a:latin typeface="微软雅黑" panose="020B0503020204020204" pitchFamily="34" charset="-122"/>
                <a:ea typeface="微软雅黑" panose="020B0503020204020204" pitchFamily="34" charset="-122"/>
              </a:rPr>
              <a:t>单元</a:t>
            </a:r>
            <a:endParaRPr lang="zh-CN" altLang="en-US" sz="1600" dirty="0">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r>
              <a:rPr lang="zh-CN" altLang="en-US" sz="1600" dirty="0">
                <a:latin typeface="微软雅黑" panose="020B0503020204020204" pitchFamily="34" charset="-122"/>
                <a:ea typeface="微软雅黑" panose="020B0503020204020204" pitchFamily="34" charset="-122"/>
              </a:rPr>
              <a:t>神经元输入分</a:t>
            </a:r>
            <a:r>
              <a:rPr lang="zh-CN" altLang="en-US" sz="1600" b="1" dirty="0">
                <a:latin typeface="微软雅黑" panose="020B0503020204020204" pitchFamily="34" charset="-122"/>
                <a:ea typeface="微软雅黑" panose="020B0503020204020204" pitchFamily="34" charset="-122"/>
              </a:rPr>
              <a:t>兴奋性输入</a:t>
            </a:r>
            <a:r>
              <a:rPr lang="zh-CN" altLang="en-US" sz="1600" dirty="0">
                <a:latin typeface="微软雅黑" panose="020B0503020204020204" pitchFamily="34" charset="-122"/>
                <a:ea typeface="微软雅黑" panose="020B0503020204020204" pitchFamily="34" charset="-122"/>
              </a:rPr>
              <a:t>和</a:t>
            </a:r>
            <a:r>
              <a:rPr lang="zh-CN" altLang="en-US" sz="1600" b="1" dirty="0">
                <a:latin typeface="微软雅黑" panose="020B0503020204020204" pitchFamily="34" charset="-122"/>
                <a:ea typeface="微软雅黑" panose="020B0503020204020204" pitchFamily="34" charset="-122"/>
              </a:rPr>
              <a:t>抑制性输入</a:t>
            </a:r>
            <a:r>
              <a:rPr lang="zh-CN" altLang="en-US" sz="1600" dirty="0">
                <a:latin typeface="微软雅黑" panose="020B0503020204020204" pitchFamily="34" charset="-122"/>
                <a:ea typeface="微软雅黑" panose="020B0503020204020204" pitchFamily="34" charset="-122"/>
              </a:rPr>
              <a:t>两种</a:t>
            </a:r>
            <a:r>
              <a:rPr lang="zh-CN" altLang="en-US" sz="1600" dirty="0" smtClean="0">
                <a:latin typeface="微软雅黑" panose="020B0503020204020204" pitchFamily="34" charset="-122"/>
                <a:ea typeface="微软雅黑" panose="020B0503020204020204" pitchFamily="34" charset="-122"/>
              </a:rPr>
              <a:t>类型</a:t>
            </a:r>
            <a:endParaRPr lang="zh-CN" altLang="en-US" sz="1600" dirty="0">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r>
              <a:rPr lang="zh-CN" altLang="en-US" sz="1600" dirty="0">
                <a:latin typeface="微软雅黑" panose="020B0503020204020204" pitchFamily="34" charset="-122"/>
                <a:ea typeface="微软雅黑" panose="020B0503020204020204" pitchFamily="34" charset="-122"/>
              </a:rPr>
              <a:t>神经元具有</a:t>
            </a:r>
            <a:r>
              <a:rPr lang="zh-CN" altLang="en-US" sz="1600" b="1" dirty="0">
                <a:latin typeface="微软雅黑" panose="020B0503020204020204" pitchFamily="34" charset="-122"/>
                <a:ea typeface="微软雅黑" panose="020B0503020204020204" pitchFamily="34" charset="-122"/>
              </a:rPr>
              <a:t>空间整合特性</a:t>
            </a:r>
            <a:r>
              <a:rPr lang="zh-CN" altLang="en-US" sz="1600" dirty="0">
                <a:latin typeface="微软雅黑" panose="020B0503020204020204" pitchFamily="34" charset="-122"/>
                <a:ea typeface="微软雅黑" panose="020B0503020204020204" pitchFamily="34" charset="-122"/>
              </a:rPr>
              <a:t>和</a:t>
            </a:r>
            <a:r>
              <a:rPr lang="zh-CN" altLang="en-US" sz="1600" b="1" dirty="0">
                <a:latin typeface="微软雅黑" panose="020B0503020204020204" pitchFamily="34" charset="-122"/>
                <a:ea typeface="微软雅黑" panose="020B0503020204020204" pitchFamily="34" charset="-122"/>
              </a:rPr>
              <a:t>阈值</a:t>
            </a:r>
            <a:r>
              <a:rPr lang="zh-CN" altLang="en-US" sz="1600" b="1" dirty="0" smtClean="0">
                <a:latin typeface="微软雅黑" panose="020B0503020204020204" pitchFamily="34" charset="-122"/>
                <a:ea typeface="微软雅黑" panose="020B0503020204020204" pitchFamily="34" charset="-122"/>
              </a:rPr>
              <a:t>特性</a:t>
            </a:r>
            <a:endParaRPr lang="zh-CN" altLang="en-US" sz="1600" dirty="0">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r>
              <a:rPr lang="zh-CN" altLang="en-US" sz="1600" dirty="0">
                <a:latin typeface="微软雅黑" panose="020B0503020204020204" pitchFamily="34" charset="-122"/>
                <a:ea typeface="微软雅黑" panose="020B0503020204020204" pitchFamily="34" charset="-122"/>
              </a:rPr>
              <a:t>神经元输入与输出间有固定的</a:t>
            </a:r>
            <a:r>
              <a:rPr lang="zh-CN" altLang="en-US" sz="1600" b="1" dirty="0">
                <a:latin typeface="微软雅黑" panose="020B0503020204020204" pitchFamily="34" charset="-122"/>
                <a:ea typeface="微软雅黑" panose="020B0503020204020204" pitchFamily="34" charset="-122"/>
              </a:rPr>
              <a:t>时滞</a:t>
            </a:r>
            <a:r>
              <a:rPr lang="zh-CN" altLang="en-US" sz="1600" dirty="0">
                <a:latin typeface="微软雅黑" panose="020B0503020204020204" pitchFamily="34" charset="-122"/>
                <a:ea typeface="微软雅黑" panose="020B0503020204020204" pitchFamily="34" charset="-122"/>
              </a:rPr>
              <a:t>，主要取决于</a:t>
            </a:r>
            <a:r>
              <a:rPr lang="zh-CN" altLang="en-US" sz="1600" dirty="0" smtClean="0">
                <a:latin typeface="微软雅黑" panose="020B0503020204020204" pitchFamily="34" charset="-122"/>
                <a:ea typeface="微软雅黑" panose="020B0503020204020204" pitchFamily="34" charset="-122"/>
              </a:rPr>
              <a:t>突触延搁</a:t>
            </a:r>
            <a:endParaRPr lang="zh-CN" altLang="en-US" sz="1600" dirty="0">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r>
              <a:rPr lang="zh-CN" altLang="en-US" sz="1600" dirty="0">
                <a:latin typeface="微软雅黑" panose="020B0503020204020204" pitchFamily="34" charset="-122"/>
                <a:ea typeface="微软雅黑" panose="020B0503020204020204" pitchFamily="34" charset="-122"/>
              </a:rPr>
              <a:t>忽略时间整合作用和</a:t>
            </a:r>
            <a:r>
              <a:rPr lang="zh-CN" altLang="en-US" sz="1600" dirty="0" smtClean="0">
                <a:latin typeface="微软雅黑" panose="020B0503020204020204" pitchFamily="34" charset="-122"/>
                <a:ea typeface="微软雅黑" panose="020B0503020204020204" pitchFamily="34" charset="-122"/>
              </a:rPr>
              <a:t>不应期</a:t>
            </a:r>
            <a:endParaRPr lang="zh-CN" altLang="en-US" sz="1600" dirty="0">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r>
              <a:rPr lang="zh-CN" altLang="en-US" sz="1600" dirty="0">
                <a:latin typeface="微软雅黑" panose="020B0503020204020204" pitchFamily="34" charset="-122"/>
                <a:ea typeface="微软雅黑" panose="020B0503020204020204" pitchFamily="34" charset="-122"/>
              </a:rPr>
              <a:t>神经元本身是非时变的，即其突触时延和突触强度均为常数</a:t>
            </a:r>
          </a:p>
        </p:txBody>
      </p:sp>
      <p:grpSp>
        <p:nvGrpSpPr>
          <p:cNvPr id="8" name="组合 7"/>
          <p:cNvGrpSpPr/>
          <p:nvPr/>
        </p:nvGrpSpPr>
        <p:grpSpPr>
          <a:xfrm>
            <a:off x="1015142" y="1844824"/>
            <a:ext cx="7128792" cy="2031867"/>
            <a:chOff x="755576" y="2132856"/>
            <a:chExt cx="8117181" cy="249555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2132856"/>
              <a:ext cx="3452813" cy="2495550"/>
            </a:xfrm>
            <a:prstGeom prst="rect">
              <a:avLst/>
            </a:prstGeom>
          </p:spPr>
        </p:pic>
        <p:pic>
          <p:nvPicPr>
            <p:cNvPr id="6" name="图片 5"/>
            <p:cNvPicPr>
              <a:picLocks noChangeAspect="1"/>
            </p:cNvPicPr>
            <p:nvPr/>
          </p:nvPicPr>
          <p:blipFill>
            <a:blip r:embed="rId3"/>
            <a:stretch>
              <a:fillRect/>
            </a:stretch>
          </p:blipFill>
          <p:spPr>
            <a:xfrm>
              <a:off x="4355576" y="2881135"/>
              <a:ext cx="4517181" cy="998992"/>
            </a:xfrm>
            <a:prstGeom prst="rect">
              <a:avLst/>
            </a:prstGeom>
          </p:spPr>
        </p:pic>
      </p:grpSp>
    </p:spTree>
    <p:extLst>
      <p:ext uri="{BB962C8B-B14F-4D97-AF65-F5344CB8AC3E}">
        <p14:creationId xmlns:p14="http://schemas.microsoft.com/office/powerpoint/2010/main" val="133507665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83168" y="188640"/>
            <a:ext cx="7776864" cy="438529"/>
          </a:xfrm>
          <a:prstGeom prst="rect">
            <a:avLst/>
          </a:prstGeom>
        </p:spPr>
        <p:txBody>
          <a:bodyPr wrap="square" lIns="68527" tIns="34264" rIns="68527" bIns="34264">
            <a:spAutoFit/>
          </a:bodyPr>
          <a:lstStyle>
            <a:defPPr>
              <a:defRPr lang="en-US"/>
            </a:defPPr>
            <a:lvl1pPr>
              <a:spcBef>
                <a:spcPct val="0"/>
              </a:spcBef>
              <a:buNone/>
              <a:defRPr sz="2000" b="1">
                <a:solidFill>
                  <a:schemeClr val="tx1">
                    <a:lumMod val="65000"/>
                    <a:lumOff val="35000"/>
                  </a:schemeClr>
                </a:solidFill>
                <a:latin typeface="微软雅黑" pitchFamily="34" charset="-122"/>
                <a:ea typeface="微软雅黑" pitchFamily="34" charset="-122"/>
              </a:defRPr>
            </a:lvl1pPr>
          </a:lstStyle>
          <a:p>
            <a:pPr algn="ctr"/>
            <a:r>
              <a:rPr lang="zh-CN" altLang="en-US" sz="2400" dirty="0"/>
              <a:t>最简单的神经网络</a:t>
            </a:r>
            <a:r>
              <a:rPr lang="zh-CN" altLang="en-US" sz="2400" dirty="0" smtClean="0"/>
              <a:t>结构 </a:t>
            </a:r>
            <a:r>
              <a:rPr lang="en-US" altLang="zh-CN" sz="2400" dirty="0" smtClean="0"/>
              <a:t>— </a:t>
            </a:r>
            <a:r>
              <a:rPr lang="zh-CN" altLang="en-US" sz="2400" dirty="0" smtClean="0"/>
              <a:t>感知器（单层）</a:t>
            </a:r>
            <a:endParaRPr lang="en-US" sz="2400" dirty="0"/>
          </a:p>
        </p:txBody>
      </p:sp>
      <p:sp>
        <p:nvSpPr>
          <p:cNvPr id="3" name="矩形 2"/>
          <p:cNvSpPr/>
          <p:nvPr/>
        </p:nvSpPr>
        <p:spPr>
          <a:xfrm>
            <a:off x="251520" y="836712"/>
            <a:ext cx="8640960" cy="874407"/>
          </a:xfrm>
          <a:prstGeom prst="rect">
            <a:avLst/>
          </a:prstGeom>
        </p:spPr>
        <p:txBody>
          <a:bodyPr wrap="square">
            <a:spAutoFit/>
          </a:bodyPr>
          <a:lstStyle/>
          <a:p>
            <a:pPr>
              <a:lnSpc>
                <a:spcPct val="150000"/>
              </a:lnSpc>
            </a:pPr>
            <a:r>
              <a:rPr lang="en-US" altLang="zh-CN" dirty="0" smtClean="0">
                <a:latin typeface="微软雅黑" panose="020B0503020204020204" pitchFamily="34" charset="-122"/>
                <a:ea typeface="微软雅黑" panose="020B0503020204020204" pitchFamily="34" charset="-122"/>
              </a:rPr>
              <a:t>1958</a:t>
            </a:r>
            <a:r>
              <a:rPr lang="zh-CN" altLang="en-US" dirty="0" smtClean="0">
                <a:latin typeface="微软雅黑" panose="020B0503020204020204" pitchFamily="34" charset="-122"/>
                <a:ea typeface="微软雅黑" panose="020B0503020204020204" pitchFamily="34" charset="-122"/>
              </a:rPr>
              <a:t>年</a:t>
            </a:r>
            <a:r>
              <a:rPr lang="zh-CN" altLang="en-US" dirty="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美国</a:t>
            </a:r>
            <a:r>
              <a:rPr lang="zh-CN" altLang="en-US" dirty="0">
                <a:latin typeface="微软雅黑" panose="020B0503020204020204" pitchFamily="34" charset="-122"/>
                <a:ea typeface="微软雅黑" panose="020B0503020204020204" pitchFamily="34" charset="-122"/>
              </a:rPr>
              <a:t>心理学家</a:t>
            </a:r>
            <a:r>
              <a:rPr lang="en-US" altLang="zh-CN" dirty="0">
                <a:latin typeface="微软雅黑" panose="020B0503020204020204" pitchFamily="34" charset="-122"/>
                <a:ea typeface="微软雅黑" panose="020B0503020204020204" pitchFamily="34" charset="-122"/>
              </a:rPr>
              <a:t>Frank Rosenblatt</a:t>
            </a:r>
            <a:r>
              <a:rPr lang="zh-CN" altLang="en-US" dirty="0" smtClean="0">
                <a:latin typeface="微软雅黑" panose="020B0503020204020204" pitchFamily="34" charset="-122"/>
                <a:ea typeface="微软雅黑" panose="020B0503020204020204" pitchFamily="34" charset="-122"/>
              </a:rPr>
              <a:t>提出了一</a:t>
            </a:r>
            <a:r>
              <a:rPr lang="zh-CN" altLang="en-US" dirty="0">
                <a:latin typeface="微软雅黑" panose="020B0503020204020204" pitchFamily="34" charset="-122"/>
                <a:ea typeface="微软雅黑" panose="020B0503020204020204" pitchFamily="34" charset="-122"/>
              </a:rPr>
              <a:t>种具有单层计算单元的</a:t>
            </a:r>
            <a:r>
              <a:rPr lang="zh-CN" altLang="en-US" dirty="0" smtClean="0">
                <a:latin typeface="微软雅黑" panose="020B0503020204020204" pitchFamily="34" charset="-122"/>
                <a:ea typeface="微软雅黑" panose="020B0503020204020204" pitchFamily="34" charset="-122"/>
              </a:rPr>
              <a:t>神经网络，称为</a:t>
            </a:r>
            <a:r>
              <a:rPr lang="zh-CN" altLang="en-US" dirty="0">
                <a:latin typeface="微软雅黑" panose="020B0503020204020204" pitchFamily="34" charset="-122"/>
                <a:ea typeface="微软雅黑" panose="020B0503020204020204" pitchFamily="34" charset="-122"/>
              </a:rPr>
              <a:t>感知</a:t>
            </a:r>
            <a:r>
              <a:rPr lang="zh-CN" altLang="en-US" dirty="0" smtClean="0">
                <a:latin typeface="微软雅黑" panose="020B0503020204020204" pitchFamily="34" charset="-122"/>
                <a:ea typeface="微软雅黑" panose="020B0503020204020204" pitchFamily="34" charset="-122"/>
              </a:rPr>
              <a:t>器 </a:t>
            </a:r>
            <a:r>
              <a:rPr lang="en-US" altLang="zh-CN" dirty="0" smtClean="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Perceptron</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，它</a:t>
            </a:r>
            <a:r>
              <a:rPr lang="zh-CN" altLang="en-US" dirty="0">
                <a:latin typeface="微软雅黑" panose="020B0503020204020204" pitchFamily="34" charset="-122"/>
                <a:ea typeface="微软雅黑" panose="020B0503020204020204" pitchFamily="34" charset="-122"/>
              </a:rPr>
              <a:t>其实就是基于</a:t>
            </a:r>
            <a:r>
              <a:rPr lang="en-US" altLang="zh-CN" dirty="0">
                <a:solidFill>
                  <a:srgbClr val="FF0000"/>
                </a:solidFill>
                <a:latin typeface="微软雅黑" panose="020B0503020204020204" pitchFamily="34" charset="-122"/>
                <a:ea typeface="微软雅黑" panose="020B0503020204020204" pitchFamily="34" charset="-122"/>
              </a:rPr>
              <a:t>M-P</a:t>
            </a:r>
            <a:r>
              <a:rPr lang="zh-CN" altLang="en-US" dirty="0">
                <a:solidFill>
                  <a:srgbClr val="FF0000"/>
                </a:solidFill>
                <a:latin typeface="微软雅黑" panose="020B0503020204020204" pitchFamily="34" charset="-122"/>
                <a:ea typeface="微软雅黑" panose="020B0503020204020204" pitchFamily="34" charset="-122"/>
              </a:rPr>
              <a:t>模型</a:t>
            </a:r>
            <a:r>
              <a:rPr lang="zh-CN" altLang="en-US" dirty="0">
                <a:latin typeface="微软雅黑" panose="020B0503020204020204" pitchFamily="34" charset="-122"/>
                <a:ea typeface="微软雅黑" panose="020B0503020204020204" pitchFamily="34" charset="-122"/>
              </a:rPr>
              <a:t>的</a:t>
            </a:r>
            <a:r>
              <a:rPr lang="zh-CN" altLang="en-US" dirty="0" smtClean="0">
                <a:latin typeface="微软雅黑" panose="020B0503020204020204" pitchFamily="34" charset="-122"/>
                <a:ea typeface="微软雅黑" panose="020B0503020204020204" pitchFamily="34" charset="-122"/>
              </a:rPr>
              <a:t>结构。</a:t>
            </a:r>
            <a:endParaRPr lang="zh-CN" altLang="en-US" b="1" dirty="0">
              <a:solidFill>
                <a:srgbClr val="0070C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0865" y="2132856"/>
            <a:ext cx="3516982" cy="2520280"/>
          </a:xfrm>
          <a:prstGeom prst="rect">
            <a:avLst/>
          </a:prstGeom>
        </p:spPr>
      </p:pic>
      <p:pic>
        <p:nvPicPr>
          <p:cNvPr id="5" name="图片 4"/>
          <p:cNvPicPr>
            <a:picLocks noChangeAspect="1"/>
          </p:cNvPicPr>
          <p:nvPr/>
        </p:nvPicPr>
        <p:blipFill>
          <a:blip r:embed="rId3"/>
          <a:stretch>
            <a:fillRect/>
          </a:stretch>
        </p:blipFill>
        <p:spPr>
          <a:xfrm>
            <a:off x="434845" y="4869160"/>
            <a:ext cx="6153379" cy="806574"/>
          </a:xfrm>
          <a:prstGeom prst="rect">
            <a:avLst/>
          </a:prstGeom>
        </p:spPr>
      </p:pic>
      <p:pic>
        <p:nvPicPr>
          <p:cNvPr id="6" name="图片 5"/>
          <p:cNvPicPr>
            <a:picLocks noChangeAspect="1"/>
          </p:cNvPicPr>
          <p:nvPr/>
        </p:nvPicPr>
        <p:blipFill>
          <a:blip r:embed="rId4"/>
          <a:stretch>
            <a:fillRect/>
          </a:stretch>
        </p:blipFill>
        <p:spPr>
          <a:xfrm>
            <a:off x="2335069" y="5819778"/>
            <a:ext cx="2362200" cy="828675"/>
          </a:xfrm>
          <a:prstGeom prst="rect">
            <a:avLst/>
          </a:prstGeom>
        </p:spPr>
      </p:pic>
      <p:sp>
        <p:nvSpPr>
          <p:cNvPr id="7" name="矩形 6"/>
          <p:cNvSpPr/>
          <p:nvPr/>
        </p:nvSpPr>
        <p:spPr>
          <a:xfrm>
            <a:off x="6372200" y="2451953"/>
            <a:ext cx="2376264" cy="1985159"/>
          </a:xfrm>
          <a:prstGeom prst="rect">
            <a:avLst/>
          </a:prstGeom>
        </p:spPr>
        <p:txBody>
          <a:bodyPr wrap="square">
            <a:spAutoFit/>
          </a:bodyPr>
          <a:lstStyle/>
          <a:p>
            <a:pPr algn="just">
              <a:lnSpc>
                <a:spcPct val="150000"/>
              </a:lnSpc>
            </a:pPr>
            <a:r>
              <a:rPr lang="zh-CN" altLang="en-US" b="1" dirty="0" smtClean="0">
                <a:solidFill>
                  <a:srgbClr val="FF0000"/>
                </a:solidFill>
                <a:latin typeface="微软雅黑" panose="020B0503020204020204" pitchFamily="34" charset="-122"/>
                <a:ea typeface="微软雅黑" panose="020B0503020204020204" pitchFamily="34" charset="-122"/>
              </a:rPr>
              <a:t>局限</a:t>
            </a:r>
            <a:r>
              <a:rPr lang="zh-CN" altLang="en-US" b="1" dirty="0">
                <a:solidFill>
                  <a:srgbClr val="FF0000"/>
                </a:solidFill>
                <a:latin typeface="微软雅黑" panose="020B0503020204020204" pitchFamily="34" charset="-122"/>
                <a:ea typeface="微软雅黑" panose="020B0503020204020204" pitchFamily="34" charset="-122"/>
              </a:rPr>
              <a:t>：</a:t>
            </a:r>
            <a:endParaRPr lang="en-US" altLang="zh-CN" b="1" dirty="0">
              <a:solidFill>
                <a:srgbClr val="FF0000"/>
              </a:solidFill>
              <a:latin typeface="微软雅黑" panose="020B0503020204020204" pitchFamily="34" charset="-122"/>
              <a:ea typeface="微软雅黑" panose="020B0503020204020204" pitchFamily="34" charset="-122"/>
            </a:endParaRPr>
          </a:p>
          <a:p>
            <a:pPr algn="just">
              <a:lnSpc>
                <a:spcPct val="150000"/>
              </a:lnSpc>
            </a:pPr>
            <a:endParaRPr lang="en-US" altLang="zh-CN" sz="1600" b="1" dirty="0" smtClean="0">
              <a:solidFill>
                <a:srgbClr val="0070C0"/>
              </a:solidFill>
              <a:latin typeface="微软雅黑" panose="020B0503020204020204" pitchFamily="34" charset="-122"/>
              <a:ea typeface="微软雅黑" panose="020B0503020204020204" pitchFamily="34" charset="-122"/>
            </a:endParaRPr>
          </a:p>
          <a:p>
            <a:pPr algn="just">
              <a:lnSpc>
                <a:spcPct val="150000"/>
              </a:lnSpc>
            </a:pPr>
            <a:r>
              <a:rPr lang="zh-CN" altLang="en-US" sz="1600" b="1" dirty="0" smtClean="0">
                <a:solidFill>
                  <a:srgbClr val="0070C0"/>
                </a:solidFill>
                <a:latin typeface="微软雅黑" panose="020B0503020204020204" pitchFamily="34" charset="-122"/>
                <a:ea typeface="微软雅黑" panose="020B0503020204020204" pitchFamily="34" charset="-122"/>
              </a:rPr>
              <a:t>单层感知器对</a:t>
            </a:r>
            <a:r>
              <a:rPr lang="zh-CN" altLang="en-US" sz="1600" b="1" dirty="0">
                <a:solidFill>
                  <a:srgbClr val="0070C0"/>
                </a:solidFill>
                <a:latin typeface="微软雅黑" panose="020B0503020204020204" pitchFamily="34" charset="-122"/>
                <a:ea typeface="微软雅黑" panose="020B0503020204020204" pitchFamily="34" charset="-122"/>
              </a:rPr>
              <a:t>线性问题具有分类能力</a:t>
            </a:r>
            <a:r>
              <a:rPr lang="zh-CN" altLang="en-US" sz="1600" b="1" dirty="0" smtClean="0">
                <a:solidFill>
                  <a:srgbClr val="0070C0"/>
                </a:solidFill>
                <a:latin typeface="微软雅黑" panose="020B0503020204020204" pitchFamily="34" charset="-122"/>
                <a:ea typeface="微软雅黑" panose="020B0503020204020204" pitchFamily="34" charset="-122"/>
              </a:rPr>
              <a:t>！无法解决</a:t>
            </a:r>
            <a:r>
              <a:rPr lang="zh-CN" altLang="en-US" sz="1600" b="1" dirty="0">
                <a:solidFill>
                  <a:srgbClr val="0070C0"/>
                </a:solidFill>
                <a:latin typeface="微软雅黑" panose="020B0503020204020204" pitchFamily="34" charset="-122"/>
                <a:ea typeface="微软雅黑" panose="020B0503020204020204" pitchFamily="34" charset="-122"/>
              </a:rPr>
              <a:t>异</a:t>
            </a:r>
            <a:r>
              <a:rPr lang="zh-CN" altLang="en-US" sz="1600" b="1" dirty="0" smtClean="0">
                <a:solidFill>
                  <a:srgbClr val="0070C0"/>
                </a:solidFill>
                <a:latin typeface="微软雅黑" panose="020B0503020204020204" pitchFamily="34" charset="-122"/>
                <a:ea typeface="微软雅黑" panose="020B0503020204020204" pitchFamily="34" charset="-122"/>
              </a:rPr>
              <a:t>或（</a:t>
            </a:r>
            <a:r>
              <a:rPr lang="en-US" altLang="zh-CN" sz="1600" b="1" dirty="0" err="1" smtClean="0">
                <a:solidFill>
                  <a:srgbClr val="FF0000"/>
                </a:solidFill>
                <a:latin typeface="微软雅黑" panose="020B0503020204020204" pitchFamily="34" charset="-122"/>
                <a:ea typeface="微软雅黑" panose="020B0503020204020204" pitchFamily="34" charset="-122"/>
              </a:rPr>
              <a:t>XoR</a:t>
            </a:r>
            <a:r>
              <a:rPr lang="zh-CN" altLang="en-US" sz="1600" b="1" dirty="0" smtClean="0">
                <a:solidFill>
                  <a:srgbClr val="0070C0"/>
                </a:solidFill>
                <a:latin typeface="微软雅黑" panose="020B0503020204020204" pitchFamily="34" charset="-122"/>
                <a:ea typeface="微软雅黑" panose="020B0503020204020204" pitchFamily="34" charset="-122"/>
              </a:rPr>
              <a:t>）问题！</a:t>
            </a:r>
            <a:endParaRPr lang="zh-CN" altLang="en-US" sz="1600" dirty="0">
              <a:solidFill>
                <a:srgbClr val="0070C0"/>
              </a:solidFill>
            </a:endParaRPr>
          </a:p>
        </p:txBody>
      </p:sp>
    </p:spTree>
    <p:extLst>
      <p:ext uri="{BB962C8B-B14F-4D97-AF65-F5344CB8AC3E}">
        <p14:creationId xmlns:p14="http://schemas.microsoft.com/office/powerpoint/2010/main" val="8383693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332656"/>
            <a:ext cx="8229600" cy="1642255"/>
          </a:xfrm>
        </p:spPr>
        <p:txBody>
          <a:bodyPr/>
          <a:lstStyle/>
          <a:p>
            <a:r>
              <a:rPr lang="zh-CN" altLang="en-US" b="1" dirty="0" smtClean="0">
                <a:latin typeface="华文楷体" pitchFamily="2" charset="-122"/>
                <a:ea typeface="华文楷体" pitchFamily="2" charset="-122"/>
              </a:rPr>
              <a:t>多类问题：绝对可分，</a:t>
            </a:r>
            <a:r>
              <a:rPr lang="zh-CN" altLang="en-US" b="1" dirty="0">
                <a:latin typeface="华文楷体" pitchFamily="2" charset="-122"/>
                <a:ea typeface="华文楷体" pitchFamily="2" charset="-122"/>
              </a:rPr>
              <a:t>一</a:t>
            </a:r>
            <a:r>
              <a:rPr lang="zh-CN" altLang="en-US" b="1" dirty="0" smtClean="0">
                <a:latin typeface="华文楷体" pitchFamily="2" charset="-122"/>
                <a:ea typeface="华文楷体" pitchFamily="2" charset="-122"/>
              </a:rPr>
              <a:t>对</a:t>
            </a:r>
            <a:r>
              <a:rPr lang="zh-CN" altLang="en-US" b="1" dirty="0">
                <a:latin typeface="华文楷体" pitchFamily="2" charset="-122"/>
                <a:ea typeface="华文楷体" pitchFamily="2" charset="-122"/>
              </a:rPr>
              <a:t>多</a:t>
            </a:r>
            <a:endParaRPr lang="en-US" altLang="zh-CN" b="1" dirty="0" smtClean="0">
              <a:latin typeface="华文楷体" pitchFamily="2" charset="-122"/>
              <a:ea typeface="华文楷体" pitchFamily="2" charset="-122"/>
            </a:endParaRPr>
          </a:p>
          <a:p>
            <a:pPr lvl="1"/>
            <a:r>
              <a:rPr lang="zh-CN" altLang="en-US" dirty="0">
                <a:latin typeface="华文楷体" pitchFamily="2" charset="-122"/>
                <a:ea typeface="华文楷体" pitchFamily="2" charset="-122"/>
              </a:rPr>
              <a:t>对于</a:t>
            </a:r>
            <a:r>
              <a:rPr lang="en-US" altLang="zh-CN" dirty="0" smtClean="0">
                <a:latin typeface="华文楷体" pitchFamily="2" charset="-122"/>
                <a:ea typeface="华文楷体" pitchFamily="2" charset="-122"/>
              </a:rPr>
              <a:t>m</a:t>
            </a:r>
            <a:r>
              <a:rPr lang="zh-CN" altLang="en-US" dirty="0" smtClean="0">
                <a:latin typeface="华文楷体" pitchFamily="2" charset="-122"/>
                <a:ea typeface="华文楷体" pitchFamily="2" charset="-122"/>
              </a:rPr>
              <a:t>个类，就需要</a:t>
            </a:r>
            <a:r>
              <a:rPr lang="en-US" altLang="zh-CN" dirty="0" smtClean="0">
                <a:latin typeface="华文楷体" pitchFamily="2" charset="-122"/>
                <a:ea typeface="华文楷体" pitchFamily="2" charset="-122"/>
              </a:rPr>
              <a:t>m</a:t>
            </a:r>
            <a:r>
              <a:rPr lang="zh-CN" altLang="en-US" dirty="0" smtClean="0">
                <a:latin typeface="华文楷体" pitchFamily="2" charset="-122"/>
                <a:ea typeface="华文楷体" pitchFamily="2" charset="-122"/>
              </a:rPr>
              <a:t>个判别函数</a:t>
            </a:r>
            <a:endParaRPr lang="en-US" altLang="zh-CN" dirty="0" smtClean="0">
              <a:latin typeface="华文楷体" pitchFamily="2" charset="-122"/>
              <a:ea typeface="华文楷体" pitchFamily="2" charset="-122"/>
            </a:endParaRPr>
          </a:p>
          <a:p>
            <a:pPr lvl="1"/>
            <a:r>
              <a:rPr lang="zh-CN" altLang="en-US" dirty="0" smtClean="0">
                <a:latin typeface="华文楷体" pitchFamily="2" charset="-122"/>
                <a:ea typeface="华文楷体" pitchFamily="2" charset="-122"/>
              </a:rPr>
              <a:t>但是存在多个分类不确定的区域</a:t>
            </a: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988840"/>
            <a:ext cx="6624736" cy="45504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灯片编号占位符 3"/>
          <p:cNvSpPr>
            <a:spLocks noGrp="1"/>
          </p:cNvSpPr>
          <p:nvPr>
            <p:ph type="sldNum" sz="quarter" idx="12"/>
          </p:nvPr>
        </p:nvSpPr>
        <p:spPr/>
        <p:txBody>
          <a:bodyPr/>
          <a:lstStyle/>
          <a:p>
            <a:fld id="{0C913308-F349-4B6D-A68A-DD1791B4A57B}" type="slidenum">
              <a:rPr lang="zh-CN" altLang="en-US" smtClean="0"/>
              <a:t>9</a:t>
            </a:fld>
            <a:endParaRPr lang="zh-CN" altLang="en-US"/>
          </a:p>
        </p:txBody>
      </p:sp>
    </p:spTree>
    <p:extLst>
      <p:ext uri="{BB962C8B-B14F-4D97-AF65-F5344CB8AC3E}">
        <p14:creationId xmlns:p14="http://schemas.microsoft.com/office/powerpoint/2010/main" val="388882143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90</a:t>
            </a:fld>
            <a:endParaRPr lang="zh-CN" altLang="en-US"/>
          </a:p>
        </p:txBody>
      </p:sp>
      <p:sp>
        <p:nvSpPr>
          <p:cNvPr id="3" name="Title 1"/>
          <p:cNvSpPr txBox="1">
            <a:spLocks/>
          </p:cNvSpPr>
          <p:nvPr/>
        </p:nvSpPr>
        <p:spPr>
          <a:xfrm>
            <a:off x="683168" y="188640"/>
            <a:ext cx="7776864" cy="438529"/>
          </a:xfrm>
          <a:prstGeom prst="rect">
            <a:avLst/>
          </a:prstGeom>
        </p:spPr>
        <p:txBody>
          <a:bodyPr wrap="square" lIns="68527" tIns="34264" rIns="68527" bIns="34264">
            <a:spAutoFit/>
          </a:bodyPr>
          <a:lstStyle>
            <a:defPPr>
              <a:defRPr lang="en-US"/>
            </a:defPPr>
            <a:lvl1pPr>
              <a:spcBef>
                <a:spcPct val="0"/>
              </a:spcBef>
              <a:buNone/>
              <a:defRPr sz="2000" b="1">
                <a:solidFill>
                  <a:schemeClr val="tx1">
                    <a:lumMod val="65000"/>
                    <a:lumOff val="35000"/>
                  </a:schemeClr>
                </a:solidFill>
                <a:latin typeface="微软雅黑" pitchFamily="34" charset="-122"/>
                <a:ea typeface="微软雅黑" pitchFamily="34" charset="-122"/>
              </a:defRPr>
            </a:lvl1pPr>
          </a:lstStyle>
          <a:p>
            <a:pPr algn="ctr"/>
            <a:r>
              <a:rPr lang="zh-CN" altLang="en-US" sz="2400" dirty="0" smtClean="0"/>
              <a:t>多层感知器 </a:t>
            </a:r>
            <a:r>
              <a:rPr lang="en-US" altLang="zh-CN" sz="2400" dirty="0" smtClean="0"/>
              <a:t>— </a:t>
            </a:r>
            <a:r>
              <a:rPr lang="zh-CN" altLang="en-US" sz="2400" dirty="0" smtClean="0"/>
              <a:t>解决复杂分类边界问题</a:t>
            </a:r>
            <a:endParaRPr lang="en-US" sz="2400" dirty="0"/>
          </a:p>
        </p:txBody>
      </p:sp>
      <p:pic>
        <p:nvPicPr>
          <p:cNvPr id="4" name="图片 3"/>
          <p:cNvPicPr>
            <a:picLocks noChangeAspect="1"/>
          </p:cNvPicPr>
          <p:nvPr/>
        </p:nvPicPr>
        <p:blipFill>
          <a:blip r:embed="rId2"/>
          <a:stretch>
            <a:fillRect/>
          </a:stretch>
        </p:blipFill>
        <p:spPr>
          <a:xfrm>
            <a:off x="1736611" y="836713"/>
            <a:ext cx="5643701" cy="2592288"/>
          </a:xfrm>
          <a:prstGeom prst="rect">
            <a:avLst/>
          </a:prstGeom>
          <a:ln>
            <a:solidFill>
              <a:srgbClr val="0070C0"/>
            </a:solidFill>
          </a:ln>
        </p:spPr>
      </p:pic>
      <p:pic>
        <p:nvPicPr>
          <p:cNvPr id="5" name="图片 4"/>
          <p:cNvPicPr>
            <a:picLocks noChangeAspect="1"/>
          </p:cNvPicPr>
          <p:nvPr/>
        </p:nvPicPr>
        <p:blipFill>
          <a:blip r:embed="rId3"/>
          <a:stretch>
            <a:fillRect/>
          </a:stretch>
        </p:blipFill>
        <p:spPr>
          <a:xfrm>
            <a:off x="1681051" y="3573016"/>
            <a:ext cx="5781898" cy="2801832"/>
          </a:xfrm>
          <a:prstGeom prst="rect">
            <a:avLst/>
          </a:prstGeom>
        </p:spPr>
      </p:pic>
      <p:sp>
        <p:nvSpPr>
          <p:cNvPr id="6" name="文本框 5"/>
          <p:cNvSpPr txBox="1"/>
          <p:nvPr/>
        </p:nvSpPr>
        <p:spPr>
          <a:xfrm>
            <a:off x="1219386" y="1482361"/>
            <a:ext cx="461665" cy="1246495"/>
          </a:xfrm>
          <a:prstGeom prst="rect">
            <a:avLst/>
          </a:prstGeom>
          <a:noFill/>
        </p:spPr>
        <p:txBody>
          <a:bodyPr vert="eaVert" wrap="none" rtlCol="0">
            <a:spAutoFit/>
          </a:bodyPr>
          <a:lstStyle/>
          <a:p>
            <a:r>
              <a:rPr lang="zh-CN" altLang="en-US" dirty="0" smtClean="0">
                <a:solidFill>
                  <a:srgbClr val="FF0000"/>
                </a:solidFill>
                <a:latin typeface="微软雅黑" panose="020B0503020204020204" pitchFamily="34" charset="-122"/>
                <a:ea typeface="微软雅黑" panose="020B0503020204020204" pitchFamily="34" charset="-122"/>
              </a:rPr>
              <a:t>多层感知器</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7" name="矩形 6"/>
          <p:cNvSpPr/>
          <p:nvPr/>
        </p:nvSpPr>
        <p:spPr>
          <a:xfrm>
            <a:off x="1736611" y="6381328"/>
            <a:ext cx="5643701" cy="369332"/>
          </a:xfrm>
          <a:prstGeom prst="rect">
            <a:avLst/>
          </a:prstGeom>
        </p:spPr>
        <p:txBody>
          <a:bodyPr wrap="square">
            <a:spAutoFit/>
          </a:bodyPr>
          <a:lstStyle/>
          <a:p>
            <a:pPr algn="ctr"/>
            <a:r>
              <a:rPr lang="zh-CN" altLang="en-US" b="1" dirty="0">
                <a:solidFill>
                  <a:srgbClr val="FF0000"/>
                </a:solidFill>
                <a:latin typeface="微软雅黑" panose="020B0503020204020204" pitchFamily="34" charset="-122"/>
                <a:ea typeface="微软雅黑" panose="020B0503020204020204" pitchFamily="34" charset="-122"/>
              </a:rPr>
              <a:t>双隐层感知器就足以解决任何复杂的分类</a:t>
            </a:r>
            <a:r>
              <a:rPr lang="zh-CN" altLang="en-US" b="1" dirty="0" smtClean="0">
                <a:solidFill>
                  <a:srgbClr val="FF0000"/>
                </a:solidFill>
                <a:latin typeface="微软雅黑" panose="020B0503020204020204" pitchFamily="34" charset="-122"/>
                <a:ea typeface="微软雅黑" panose="020B0503020204020204" pitchFamily="34" charset="-122"/>
              </a:rPr>
              <a:t>问题！</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8" name="矩形 7"/>
          <p:cNvSpPr/>
          <p:nvPr/>
        </p:nvSpPr>
        <p:spPr>
          <a:xfrm>
            <a:off x="7524328" y="1047944"/>
            <a:ext cx="696416" cy="2169825"/>
          </a:xfrm>
          <a:prstGeom prst="rect">
            <a:avLst/>
          </a:prstGeom>
        </p:spPr>
        <p:txBody>
          <a:bodyPr wrap="square">
            <a:spAutoFit/>
          </a:bodyPr>
          <a:lstStyle/>
          <a:p>
            <a:pPr>
              <a:lnSpc>
                <a:spcPct val="150000"/>
              </a:lnSpc>
            </a:pPr>
            <a:r>
              <a:rPr lang="zh-CN" altLang="en-US" dirty="0">
                <a:solidFill>
                  <a:srgbClr val="0070C0"/>
                </a:solidFill>
                <a:latin typeface="微软雅黑" panose="020B0503020204020204" pitchFamily="34" charset="-122"/>
                <a:ea typeface="微软雅黑" panose="020B0503020204020204" pitchFamily="34" charset="-122"/>
              </a:rPr>
              <a:t>隐层的权值怎么</a:t>
            </a:r>
            <a:r>
              <a:rPr lang="zh-CN" altLang="en-US" dirty="0" smtClean="0">
                <a:solidFill>
                  <a:srgbClr val="0070C0"/>
                </a:solidFill>
                <a:latin typeface="微软雅黑" panose="020B0503020204020204" pitchFamily="34" charset="-122"/>
                <a:ea typeface="微软雅黑" panose="020B0503020204020204" pitchFamily="34" charset="-122"/>
              </a:rPr>
              <a:t>训练？</a:t>
            </a:r>
            <a:endParaRPr lang="zh-CN" altLang="en-US"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04870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图片 81"/>
          <p:cNvPicPr>
            <a:picLocks noChangeAspect="1"/>
          </p:cNvPicPr>
          <p:nvPr/>
        </p:nvPicPr>
        <p:blipFill>
          <a:blip r:embed="rId2"/>
          <a:stretch>
            <a:fillRect/>
          </a:stretch>
        </p:blipFill>
        <p:spPr>
          <a:xfrm>
            <a:off x="6218449" y="2324830"/>
            <a:ext cx="1485900" cy="1550195"/>
          </a:xfrm>
          <a:prstGeom prst="rect">
            <a:avLst/>
          </a:prstGeom>
        </p:spPr>
      </p:pic>
      <p:sp>
        <p:nvSpPr>
          <p:cNvPr id="8" name="Oval 7"/>
          <p:cNvSpPr>
            <a:spLocks noChangeArrowheads="1"/>
          </p:cNvSpPr>
          <p:nvPr/>
        </p:nvSpPr>
        <p:spPr bwMode="auto">
          <a:xfrm>
            <a:off x="1339444" y="3176828"/>
            <a:ext cx="238033" cy="198195"/>
          </a:xfrm>
          <a:prstGeom prst="ellipse">
            <a:avLst/>
          </a:prstGeom>
          <a:ln>
            <a:solidFill>
              <a:schemeClr val="tx1"/>
            </a:solidFill>
            <a:headEnd/>
            <a:tailEnd/>
          </a:ln>
        </p:spPr>
        <p:style>
          <a:lnRef idx="3">
            <a:schemeClr val="lt1"/>
          </a:lnRef>
          <a:fillRef idx="1">
            <a:schemeClr val="accent5"/>
          </a:fillRef>
          <a:effectRef idx="1">
            <a:schemeClr val="accent5"/>
          </a:effectRef>
          <a:fontRef idx="minor">
            <a:schemeClr val="lt1"/>
          </a:fontRef>
        </p:style>
        <p:txBody>
          <a:bodyPr wrap="none" anchor="ctr"/>
          <a:lstStyle/>
          <a:p>
            <a:pPr defTabSz="685783"/>
            <a:endParaRPr lang="zh-TW" altLang="en-US" sz="1351">
              <a:solidFill>
                <a:prstClr val="white"/>
              </a:solidFill>
            </a:endParaRPr>
          </a:p>
        </p:txBody>
      </p:sp>
      <p:sp>
        <p:nvSpPr>
          <p:cNvPr id="9" name="Oval 8"/>
          <p:cNvSpPr>
            <a:spLocks noChangeArrowheads="1"/>
          </p:cNvSpPr>
          <p:nvPr/>
        </p:nvSpPr>
        <p:spPr bwMode="auto">
          <a:xfrm>
            <a:off x="1776128" y="3176828"/>
            <a:ext cx="238033" cy="198195"/>
          </a:xfrm>
          <a:prstGeom prst="ellipse">
            <a:avLst/>
          </a:prstGeom>
          <a:ln>
            <a:solidFill>
              <a:schemeClr val="tx1"/>
            </a:solidFill>
            <a:headEnd/>
            <a:tailEnd/>
          </a:ln>
        </p:spPr>
        <p:style>
          <a:lnRef idx="3">
            <a:schemeClr val="lt1"/>
          </a:lnRef>
          <a:fillRef idx="1">
            <a:schemeClr val="accent5"/>
          </a:fillRef>
          <a:effectRef idx="1">
            <a:schemeClr val="accent5"/>
          </a:effectRef>
          <a:fontRef idx="minor">
            <a:schemeClr val="lt1"/>
          </a:fontRef>
        </p:style>
        <p:txBody>
          <a:bodyPr wrap="none" anchor="ctr"/>
          <a:lstStyle/>
          <a:p>
            <a:pPr defTabSz="685783"/>
            <a:endParaRPr lang="zh-TW" altLang="en-US" sz="1351">
              <a:solidFill>
                <a:prstClr val="white"/>
              </a:solidFill>
            </a:endParaRPr>
          </a:p>
        </p:txBody>
      </p:sp>
      <p:sp>
        <p:nvSpPr>
          <p:cNvPr id="10" name="Oval 9"/>
          <p:cNvSpPr>
            <a:spLocks noChangeArrowheads="1"/>
          </p:cNvSpPr>
          <p:nvPr/>
        </p:nvSpPr>
        <p:spPr bwMode="auto">
          <a:xfrm>
            <a:off x="2212813" y="3176828"/>
            <a:ext cx="238033" cy="198195"/>
          </a:xfrm>
          <a:prstGeom prst="ellipse">
            <a:avLst/>
          </a:prstGeom>
          <a:solidFill>
            <a:srgbClr val="FF0000"/>
          </a:solidFill>
          <a:ln>
            <a:solidFill>
              <a:schemeClr val="tx1"/>
            </a:solidFill>
            <a:headEnd/>
            <a:tailEnd/>
          </a:ln>
        </p:spPr>
        <p:style>
          <a:lnRef idx="3">
            <a:schemeClr val="lt1"/>
          </a:lnRef>
          <a:fillRef idx="1">
            <a:schemeClr val="accent5"/>
          </a:fillRef>
          <a:effectRef idx="1">
            <a:schemeClr val="accent5"/>
          </a:effectRef>
          <a:fontRef idx="minor">
            <a:schemeClr val="lt1"/>
          </a:fontRef>
        </p:style>
        <p:txBody>
          <a:bodyPr wrap="none" anchor="ctr"/>
          <a:lstStyle/>
          <a:p>
            <a:pPr defTabSz="685783"/>
            <a:endParaRPr lang="zh-TW" altLang="en-US" sz="1351">
              <a:solidFill>
                <a:prstClr val="white"/>
              </a:solidFill>
            </a:endParaRPr>
          </a:p>
        </p:txBody>
      </p:sp>
      <p:sp>
        <p:nvSpPr>
          <p:cNvPr id="11" name="Oval 10"/>
          <p:cNvSpPr>
            <a:spLocks noChangeArrowheads="1"/>
          </p:cNvSpPr>
          <p:nvPr/>
        </p:nvSpPr>
        <p:spPr bwMode="auto">
          <a:xfrm>
            <a:off x="1696492" y="2714132"/>
            <a:ext cx="238033" cy="198195"/>
          </a:xfrm>
          <a:prstGeom prst="ellipse">
            <a:avLst/>
          </a:prstGeom>
          <a:ln>
            <a:solidFill>
              <a:schemeClr val="tx1"/>
            </a:solidFill>
            <a:headEnd/>
            <a:tailEnd/>
          </a:ln>
        </p:spPr>
        <p:style>
          <a:lnRef idx="3">
            <a:schemeClr val="lt1"/>
          </a:lnRef>
          <a:fillRef idx="1">
            <a:schemeClr val="accent5"/>
          </a:fillRef>
          <a:effectRef idx="1">
            <a:schemeClr val="accent5"/>
          </a:effectRef>
          <a:fontRef idx="minor">
            <a:schemeClr val="lt1"/>
          </a:fontRef>
        </p:style>
        <p:txBody>
          <a:bodyPr wrap="none" anchor="ctr"/>
          <a:lstStyle/>
          <a:p>
            <a:pPr defTabSz="685783"/>
            <a:endParaRPr lang="zh-TW" altLang="en-US" sz="1351">
              <a:solidFill>
                <a:prstClr val="white"/>
              </a:solidFill>
            </a:endParaRPr>
          </a:p>
        </p:txBody>
      </p:sp>
      <p:sp>
        <p:nvSpPr>
          <p:cNvPr id="12" name="Oval 11"/>
          <p:cNvSpPr>
            <a:spLocks noChangeArrowheads="1"/>
          </p:cNvSpPr>
          <p:nvPr/>
        </p:nvSpPr>
        <p:spPr bwMode="auto">
          <a:xfrm>
            <a:off x="2212813" y="2714132"/>
            <a:ext cx="238033" cy="198195"/>
          </a:xfrm>
          <a:prstGeom prst="ellipse">
            <a:avLst/>
          </a:prstGeom>
          <a:ln>
            <a:solidFill>
              <a:schemeClr val="tx1"/>
            </a:solidFill>
            <a:headEnd/>
            <a:tailEnd/>
          </a:ln>
        </p:spPr>
        <p:style>
          <a:lnRef idx="3">
            <a:schemeClr val="lt1"/>
          </a:lnRef>
          <a:fillRef idx="1">
            <a:schemeClr val="accent5"/>
          </a:fillRef>
          <a:effectRef idx="1">
            <a:schemeClr val="accent5"/>
          </a:effectRef>
          <a:fontRef idx="minor">
            <a:schemeClr val="lt1"/>
          </a:fontRef>
        </p:style>
        <p:txBody>
          <a:bodyPr wrap="none" anchor="ctr"/>
          <a:lstStyle/>
          <a:p>
            <a:pPr defTabSz="685783"/>
            <a:endParaRPr lang="zh-TW" altLang="en-US" sz="1351">
              <a:solidFill>
                <a:prstClr val="white"/>
              </a:solidFill>
            </a:endParaRPr>
          </a:p>
        </p:txBody>
      </p:sp>
      <p:sp>
        <p:nvSpPr>
          <p:cNvPr id="13" name="Oval 12"/>
          <p:cNvSpPr>
            <a:spLocks noChangeArrowheads="1"/>
          </p:cNvSpPr>
          <p:nvPr/>
        </p:nvSpPr>
        <p:spPr bwMode="auto">
          <a:xfrm>
            <a:off x="1776128" y="3639524"/>
            <a:ext cx="238033" cy="198195"/>
          </a:xfrm>
          <a:prstGeom prst="ellipse">
            <a:avLst/>
          </a:prstGeom>
          <a:solidFill>
            <a:srgbClr val="FF0000"/>
          </a:solidFill>
          <a:ln>
            <a:solidFill>
              <a:schemeClr val="tx1"/>
            </a:solidFill>
            <a:headEnd/>
            <a:tailEnd/>
          </a:ln>
        </p:spPr>
        <p:style>
          <a:lnRef idx="3">
            <a:schemeClr val="lt1"/>
          </a:lnRef>
          <a:fillRef idx="1">
            <a:schemeClr val="accent5"/>
          </a:fillRef>
          <a:effectRef idx="1">
            <a:schemeClr val="accent5"/>
          </a:effectRef>
          <a:fontRef idx="minor">
            <a:schemeClr val="lt1"/>
          </a:fontRef>
        </p:style>
        <p:txBody>
          <a:bodyPr wrap="none" anchor="ctr"/>
          <a:lstStyle/>
          <a:p>
            <a:pPr defTabSz="685783"/>
            <a:endParaRPr lang="zh-TW" altLang="en-US" sz="1351">
              <a:solidFill>
                <a:prstClr val="white"/>
              </a:solidFill>
            </a:endParaRPr>
          </a:p>
        </p:txBody>
      </p:sp>
      <p:sp>
        <p:nvSpPr>
          <p:cNvPr id="14" name="Oval 13"/>
          <p:cNvSpPr>
            <a:spLocks noChangeArrowheads="1"/>
          </p:cNvSpPr>
          <p:nvPr/>
        </p:nvSpPr>
        <p:spPr bwMode="auto">
          <a:xfrm>
            <a:off x="2212813" y="3639524"/>
            <a:ext cx="238033" cy="198195"/>
          </a:xfrm>
          <a:prstGeom prst="ellipse">
            <a:avLst/>
          </a:prstGeom>
          <a:solidFill>
            <a:srgbClr val="FF0000"/>
          </a:solidFill>
          <a:ln>
            <a:solidFill>
              <a:schemeClr val="tx1"/>
            </a:solidFill>
            <a:headEnd/>
            <a:tailEnd/>
          </a:ln>
        </p:spPr>
        <p:style>
          <a:lnRef idx="3">
            <a:schemeClr val="lt1"/>
          </a:lnRef>
          <a:fillRef idx="1">
            <a:schemeClr val="accent5"/>
          </a:fillRef>
          <a:effectRef idx="1">
            <a:schemeClr val="accent5"/>
          </a:effectRef>
          <a:fontRef idx="minor">
            <a:schemeClr val="lt1"/>
          </a:fontRef>
        </p:style>
        <p:txBody>
          <a:bodyPr wrap="none" anchor="ctr"/>
          <a:lstStyle/>
          <a:p>
            <a:pPr defTabSz="685783"/>
            <a:endParaRPr lang="zh-TW" altLang="en-US" sz="1351">
              <a:solidFill>
                <a:prstClr val="white"/>
              </a:solidFill>
            </a:endParaRPr>
          </a:p>
        </p:txBody>
      </p:sp>
      <p:sp>
        <p:nvSpPr>
          <p:cNvPr id="15" name="Oval 14"/>
          <p:cNvSpPr>
            <a:spLocks noChangeArrowheads="1"/>
          </p:cNvSpPr>
          <p:nvPr/>
        </p:nvSpPr>
        <p:spPr bwMode="auto">
          <a:xfrm>
            <a:off x="2649497" y="3639524"/>
            <a:ext cx="238033" cy="198195"/>
          </a:xfrm>
          <a:prstGeom prst="ellipse">
            <a:avLst/>
          </a:prstGeom>
          <a:solidFill>
            <a:srgbClr val="FF0000"/>
          </a:solidFill>
          <a:ln>
            <a:solidFill>
              <a:schemeClr val="tx1"/>
            </a:solidFill>
            <a:headEnd/>
            <a:tailEnd/>
          </a:ln>
        </p:spPr>
        <p:style>
          <a:lnRef idx="3">
            <a:schemeClr val="lt1"/>
          </a:lnRef>
          <a:fillRef idx="1">
            <a:schemeClr val="accent5"/>
          </a:fillRef>
          <a:effectRef idx="1">
            <a:schemeClr val="accent5"/>
          </a:effectRef>
          <a:fontRef idx="minor">
            <a:schemeClr val="lt1"/>
          </a:fontRef>
        </p:style>
        <p:txBody>
          <a:bodyPr wrap="none" anchor="ctr"/>
          <a:lstStyle/>
          <a:p>
            <a:pPr defTabSz="685783"/>
            <a:endParaRPr lang="zh-TW" altLang="en-US" sz="1351">
              <a:solidFill>
                <a:prstClr val="white"/>
              </a:solidFill>
            </a:endParaRPr>
          </a:p>
        </p:txBody>
      </p:sp>
      <p:sp>
        <p:nvSpPr>
          <p:cNvPr id="16" name="Oval 15"/>
          <p:cNvSpPr>
            <a:spLocks noChangeArrowheads="1"/>
          </p:cNvSpPr>
          <p:nvPr/>
        </p:nvSpPr>
        <p:spPr bwMode="auto">
          <a:xfrm>
            <a:off x="1974781" y="2185130"/>
            <a:ext cx="238033" cy="198195"/>
          </a:xfrm>
          <a:prstGeom prst="ellipse">
            <a:avLst/>
          </a:prstGeom>
          <a:ln>
            <a:solidFill>
              <a:schemeClr val="tx1"/>
            </a:solidFill>
            <a:headEnd/>
            <a:tailEnd/>
          </a:ln>
        </p:spPr>
        <p:style>
          <a:lnRef idx="3">
            <a:schemeClr val="lt1"/>
          </a:lnRef>
          <a:fillRef idx="1">
            <a:schemeClr val="accent5"/>
          </a:fillRef>
          <a:effectRef idx="1">
            <a:schemeClr val="accent5"/>
          </a:effectRef>
          <a:fontRef idx="minor">
            <a:schemeClr val="lt1"/>
          </a:fontRef>
        </p:style>
        <p:txBody>
          <a:bodyPr wrap="none" anchor="ctr"/>
          <a:lstStyle/>
          <a:p>
            <a:pPr defTabSz="685783"/>
            <a:endParaRPr lang="zh-TW" altLang="en-US" sz="1351">
              <a:solidFill>
                <a:prstClr val="white"/>
              </a:solidFill>
            </a:endParaRPr>
          </a:p>
        </p:txBody>
      </p:sp>
      <p:sp>
        <p:nvSpPr>
          <p:cNvPr id="17" name="Oval 16"/>
          <p:cNvSpPr>
            <a:spLocks noChangeArrowheads="1"/>
          </p:cNvSpPr>
          <p:nvPr/>
        </p:nvSpPr>
        <p:spPr bwMode="auto">
          <a:xfrm>
            <a:off x="2411465" y="2185130"/>
            <a:ext cx="238033" cy="198195"/>
          </a:xfrm>
          <a:prstGeom prst="ellipse">
            <a:avLst/>
          </a:prstGeom>
          <a:ln>
            <a:solidFill>
              <a:schemeClr val="tx1"/>
            </a:solidFill>
            <a:headEnd/>
            <a:tailEnd/>
          </a:ln>
        </p:spPr>
        <p:style>
          <a:lnRef idx="3">
            <a:schemeClr val="lt1"/>
          </a:lnRef>
          <a:fillRef idx="1">
            <a:schemeClr val="accent5"/>
          </a:fillRef>
          <a:effectRef idx="1">
            <a:schemeClr val="accent5"/>
          </a:effectRef>
          <a:fontRef idx="minor">
            <a:schemeClr val="lt1"/>
          </a:fontRef>
        </p:style>
        <p:txBody>
          <a:bodyPr wrap="none" anchor="ctr"/>
          <a:lstStyle/>
          <a:p>
            <a:pPr defTabSz="685783"/>
            <a:endParaRPr lang="zh-TW" altLang="en-US" sz="1351">
              <a:solidFill>
                <a:prstClr val="white"/>
              </a:solidFill>
            </a:endParaRPr>
          </a:p>
        </p:txBody>
      </p:sp>
      <p:sp>
        <p:nvSpPr>
          <p:cNvPr id="18" name="Oval 17"/>
          <p:cNvSpPr>
            <a:spLocks noChangeArrowheads="1"/>
          </p:cNvSpPr>
          <p:nvPr/>
        </p:nvSpPr>
        <p:spPr bwMode="auto">
          <a:xfrm>
            <a:off x="2768513" y="2746922"/>
            <a:ext cx="238033" cy="198195"/>
          </a:xfrm>
          <a:prstGeom prst="ellipse">
            <a:avLst/>
          </a:prstGeom>
          <a:ln>
            <a:solidFill>
              <a:schemeClr val="tx1"/>
            </a:solidFill>
            <a:headEnd/>
            <a:tailEnd/>
          </a:ln>
        </p:spPr>
        <p:style>
          <a:lnRef idx="3">
            <a:schemeClr val="lt1"/>
          </a:lnRef>
          <a:fillRef idx="1">
            <a:schemeClr val="accent5"/>
          </a:fillRef>
          <a:effectRef idx="1">
            <a:schemeClr val="accent5"/>
          </a:effectRef>
          <a:fontRef idx="minor">
            <a:schemeClr val="lt1"/>
          </a:fontRef>
        </p:style>
        <p:txBody>
          <a:bodyPr wrap="none" anchor="ctr"/>
          <a:lstStyle/>
          <a:p>
            <a:pPr defTabSz="685783"/>
            <a:endParaRPr lang="zh-TW" altLang="en-US" sz="1351">
              <a:solidFill>
                <a:prstClr val="white"/>
              </a:solidFill>
            </a:endParaRPr>
          </a:p>
        </p:txBody>
      </p:sp>
      <p:sp>
        <p:nvSpPr>
          <p:cNvPr id="19" name="Oval 18"/>
          <p:cNvSpPr>
            <a:spLocks noChangeArrowheads="1"/>
          </p:cNvSpPr>
          <p:nvPr/>
        </p:nvSpPr>
        <p:spPr bwMode="auto">
          <a:xfrm>
            <a:off x="2649497" y="3176828"/>
            <a:ext cx="238033" cy="198195"/>
          </a:xfrm>
          <a:prstGeom prst="ellipse">
            <a:avLst/>
          </a:prstGeom>
          <a:ln>
            <a:solidFill>
              <a:schemeClr val="tx1"/>
            </a:solidFill>
            <a:headEnd/>
            <a:tailEnd/>
          </a:ln>
        </p:spPr>
        <p:style>
          <a:lnRef idx="3">
            <a:schemeClr val="lt1"/>
          </a:lnRef>
          <a:fillRef idx="1">
            <a:schemeClr val="accent5"/>
          </a:fillRef>
          <a:effectRef idx="1">
            <a:schemeClr val="accent5"/>
          </a:effectRef>
          <a:fontRef idx="minor">
            <a:schemeClr val="lt1"/>
          </a:fontRef>
        </p:style>
        <p:txBody>
          <a:bodyPr wrap="none" anchor="ctr"/>
          <a:lstStyle/>
          <a:p>
            <a:pPr defTabSz="685783"/>
            <a:endParaRPr lang="zh-TW" altLang="en-US" sz="1351">
              <a:solidFill>
                <a:prstClr val="white"/>
              </a:solidFill>
            </a:endParaRPr>
          </a:p>
        </p:txBody>
      </p:sp>
      <p:sp>
        <p:nvSpPr>
          <p:cNvPr id="20" name="Oval 19"/>
          <p:cNvSpPr>
            <a:spLocks noChangeArrowheads="1"/>
          </p:cNvSpPr>
          <p:nvPr/>
        </p:nvSpPr>
        <p:spPr bwMode="auto">
          <a:xfrm>
            <a:off x="3086181" y="3176828"/>
            <a:ext cx="238033" cy="198195"/>
          </a:xfrm>
          <a:prstGeom prst="ellipse">
            <a:avLst/>
          </a:prstGeom>
          <a:ln>
            <a:solidFill>
              <a:schemeClr val="tx1"/>
            </a:solidFill>
            <a:headEnd/>
            <a:tailEnd/>
          </a:ln>
        </p:spPr>
        <p:style>
          <a:lnRef idx="3">
            <a:schemeClr val="lt1"/>
          </a:lnRef>
          <a:fillRef idx="1">
            <a:schemeClr val="accent5"/>
          </a:fillRef>
          <a:effectRef idx="1">
            <a:schemeClr val="accent5"/>
          </a:effectRef>
          <a:fontRef idx="minor">
            <a:schemeClr val="lt1"/>
          </a:fontRef>
        </p:style>
        <p:txBody>
          <a:bodyPr wrap="none" anchor="ctr"/>
          <a:lstStyle/>
          <a:p>
            <a:pPr defTabSz="685783"/>
            <a:endParaRPr lang="zh-TW" altLang="en-US" sz="1351">
              <a:solidFill>
                <a:prstClr val="white"/>
              </a:solidFill>
            </a:endParaRPr>
          </a:p>
        </p:txBody>
      </p:sp>
      <p:cxnSp>
        <p:nvCxnSpPr>
          <p:cNvPr id="21" name="AutoShape 20"/>
          <p:cNvCxnSpPr>
            <a:cxnSpLocks noChangeShapeType="1"/>
            <a:stCxn id="14" idx="0"/>
            <a:endCxn id="10" idx="4"/>
          </p:cNvCxnSpPr>
          <p:nvPr/>
        </p:nvCxnSpPr>
        <p:spPr bwMode="auto">
          <a:xfrm flipV="1">
            <a:off x="2331824" y="3381580"/>
            <a:ext cx="0" cy="251387"/>
          </a:xfrm>
          <a:prstGeom prst="straightConnector1">
            <a:avLst/>
          </a:prstGeom>
          <a:noFill/>
          <a:ln w="9525">
            <a:solidFill>
              <a:srgbClr val="FF0000"/>
            </a:solidFill>
            <a:round/>
            <a:headEnd/>
            <a:tailEnd type="triangle" w="med" len="med"/>
          </a:ln>
        </p:spPr>
      </p:cxnSp>
      <p:cxnSp>
        <p:nvCxnSpPr>
          <p:cNvPr id="22" name="AutoShape 21"/>
          <p:cNvCxnSpPr>
            <a:cxnSpLocks noChangeShapeType="1"/>
            <a:stCxn id="13" idx="0"/>
            <a:endCxn id="9" idx="4"/>
          </p:cNvCxnSpPr>
          <p:nvPr/>
        </p:nvCxnSpPr>
        <p:spPr bwMode="auto">
          <a:xfrm flipV="1">
            <a:off x="1895139" y="3381580"/>
            <a:ext cx="0" cy="251387"/>
          </a:xfrm>
          <a:prstGeom prst="straightConnector1">
            <a:avLst/>
          </a:prstGeom>
          <a:noFill/>
          <a:ln w="9525">
            <a:solidFill>
              <a:schemeClr val="tx1"/>
            </a:solidFill>
            <a:round/>
            <a:headEnd/>
            <a:tailEnd type="triangle" w="med" len="med"/>
          </a:ln>
        </p:spPr>
      </p:cxnSp>
      <p:cxnSp>
        <p:nvCxnSpPr>
          <p:cNvPr id="23" name="AutoShape 22"/>
          <p:cNvCxnSpPr>
            <a:cxnSpLocks noChangeShapeType="1"/>
            <a:stCxn id="15" idx="0"/>
            <a:endCxn id="19" idx="4"/>
          </p:cNvCxnSpPr>
          <p:nvPr/>
        </p:nvCxnSpPr>
        <p:spPr bwMode="auto">
          <a:xfrm flipV="1">
            <a:off x="2768509" y="3381580"/>
            <a:ext cx="0" cy="251387"/>
          </a:xfrm>
          <a:prstGeom prst="straightConnector1">
            <a:avLst/>
          </a:prstGeom>
          <a:noFill/>
          <a:ln w="9525">
            <a:solidFill>
              <a:schemeClr val="tx1"/>
            </a:solidFill>
            <a:round/>
            <a:headEnd/>
            <a:tailEnd type="triangle" w="med" len="med"/>
          </a:ln>
        </p:spPr>
      </p:cxnSp>
      <p:cxnSp>
        <p:nvCxnSpPr>
          <p:cNvPr id="24" name="AutoShape 23"/>
          <p:cNvCxnSpPr>
            <a:cxnSpLocks noChangeShapeType="1"/>
            <a:stCxn id="10" idx="0"/>
            <a:endCxn id="12" idx="4"/>
          </p:cNvCxnSpPr>
          <p:nvPr/>
        </p:nvCxnSpPr>
        <p:spPr bwMode="auto">
          <a:xfrm flipV="1">
            <a:off x="2331824" y="2918884"/>
            <a:ext cx="0" cy="251387"/>
          </a:xfrm>
          <a:prstGeom prst="straightConnector1">
            <a:avLst/>
          </a:prstGeom>
          <a:noFill/>
          <a:ln w="9525">
            <a:solidFill>
              <a:schemeClr val="tx1"/>
            </a:solidFill>
            <a:round/>
            <a:headEnd/>
            <a:tailEnd type="triangle" w="med" len="med"/>
          </a:ln>
        </p:spPr>
      </p:cxnSp>
      <p:cxnSp>
        <p:nvCxnSpPr>
          <p:cNvPr id="25" name="AutoShape 24"/>
          <p:cNvCxnSpPr>
            <a:cxnSpLocks noChangeShapeType="1"/>
            <a:stCxn id="9" idx="0"/>
            <a:endCxn id="11" idx="4"/>
          </p:cNvCxnSpPr>
          <p:nvPr/>
        </p:nvCxnSpPr>
        <p:spPr bwMode="auto">
          <a:xfrm flipH="1" flipV="1">
            <a:off x="1815505" y="2918884"/>
            <a:ext cx="79636" cy="251387"/>
          </a:xfrm>
          <a:prstGeom prst="straightConnector1">
            <a:avLst/>
          </a:prstGeom>
          <a:noFill/>
          <a:ln w="9525">
            <a:solidFill>
              <a:schemeClr val="tx1"/>
            </a:solidFill>
            <a:round/>
            <a:headEnd/>
            <a:tailEnd type="triangle" w="med" len="med"/>
          </a:ln>
        </p:spPr>
      </p:cxnSp>
      <p:cxnSp>
        <p:nvCxnSpPr>
          <p:cNvPr id="26" name="AutoShape 25"/>
          <p:cNvCxnSpPr>
            <a:cxnSpLocks noChangeShapeType="1"/>
            <a:stCxn id="19" idx="0"/>
            <a:endCxn id="18" idx="4"/>
          </p:cNvCxnSpPr>
          <p:nvPr/>
        </p:nvCxnSpPr>
        <p:spPr bwMode="auto">
          <a:xfrm flipV="1">
            <a:off x="2768509" y="2951675"/>
            <a:ext cx="119016" cy="218597"/>
          </a:xfrm>
          <a:prstGeom prst="straightConnector1">
            <a:avLst/>
          </a:prstGeom>
          <a:noFill/>
          <a:ln w="9525">
            <a:solidFill>
              <a:schemeClr val="tx1"/>
            </a:solidFill>
            <a:round/>
            <a:headEnd/>
            <a:tailEnd type="triangle" w="med" len="med"/>
          </a:ln>
        </p:spPr>
      </p:cxnSp>
      <p:cxnSp>
        <p:nvCxnSpPr>
          <p:cNvPr id="27" name="AutoShape 26"/>
          <p:cNvCxnSpPr>
            <a:cxnSpLocks noChangeShapeType="1"/>
            <a:stCxn id="12" idx="7"/>
            <a:endCxn id="17" idx="4"/>
          </p:cNvCxnSpPr>
          <p:nvPr/>
        </p:nvCxnSpPr>
        <p:spPr bwMode="auto">
          <a:xfrm flipV="1">
            <a:off x="2415838" y="2389885"/>
            <a:ext cx="114641" cy="346839"/>
          </a:xfrm>
          <a:prstGeom prst="straightConnector1">
            <a:avLst/>
          </a:prstGeom>
          <a:noFill/>
          <a:ln w="9525">
            <a:solidFill>
              <a:schemeClr val="tx1"/>
            </a:solidFill>
            <a:round/>
            <a:headEnd/>
            <a:tailEnd type="triangle" w="med" len="med"/>
          </a:ln>
        </p:spPr>
      </p:cxnSp>
      <p:cxnSp>
        <p:nvCxnSpPr>
          <p:cNvPr id="28" name="AutoShape 27"/>
          <p:cNvCxnSpPr>
            <a:cxnSpLocks noChangeShapeType="1"/>
            <a:stCxn id="18" idx="0"/>
            <a:endCxn id="17" idx="5"/>
          </p:cNvCxnSpPr>
          <p:nvPr/>
        </p:nvCxnSpPr>
        <p:spPr bwMode="auto">
          <a:xfrm flipH="1" flipV="1">
            <a:off x="2614489" y="2360738"/>
            <a:ext cx="273039" cy="379629"/>
          </a:xfrm>
          <a:prstGeom prst="straightConnector1">
            <a:avLst/>
          </a:prstGeom>
          <a:noFill/>
          <a:ln w="9525">
            <a:solidFill>
              <a:schemeClr val="tx1"/>
            </a:solidFill>
            <a:round/>
            <a:headEnd/>
            <a:tailEnd type="triangle" w="med" len="med"/>
          </a:ln>
        </p:spPr>
      </p:cxnSp>
      <p:cxnSp>
        <p:nvCxnSpPr>
          <p:cNvPr id="29" name="AutoShape 28"/>
          <p:cNvCxnSpPr>
            <a:cxnSpLocks noChangeShapeType="1"/>
            <a:stCxn id="14" idx="7"/>
            <a:endCxn id="19" idx="3"/>
          </p:cNvCxnSpPr>
          <p:nvPr/>
        </p:nvCxnSpPr>
        <p:spPr bwMode="auto">
          <a:xfrm flipV="1">
            <a:off x="2415840" y="3352433"/>
            <a:ext cx="268661" cy="309679"/>
          </a:xfrm>
          <a:prstGeom prst="straightConnector1">
            <a:avLst/>
          </a:prstGeom>
          <a:noFill/>
          <a:ln w="9525">
            <a:solidFill>
              <a:schemeClr val="tx1"/>
            </a:solidFill>
            <a:round/>
            <a:headEnd/>
            <a:tailEnd type="triangle" w="med" len="med"/>
          </a:ln>
        </p:spPr>
      </p:cxnSp>
      <p:cxnSp>
        <p:nvCxnSpPr>
          <p:cNvPr id="30" name="AutoShape 29"/>
          <p:cNvCxnSpPr>
            <a:cxnSpLocks noChangeShapeType="1"/>
            <a:stCxn id="15" idx="7"/>
            <a:endCxn id="20" idx="3"/>
          </p:cNvCxnSpPr>
          <p:nvPr/>
        </p:nvCxnSpPr>
        <p:spPr bwMode="auto">
          <a:xfrm flipV="1">
            <a:off x="2852521" y="3352433"/>
            <a:ext cx="268663" cy="309679"/>
          </a:xfrm>
          <a:prstGeom prst="straightConnector1">
            <a:avLst/>
          </a:prstGeom>
          <a:noFill/>
          <a:ln w="9525">
            <a:solidFill>
              <a:schemeClr val="tx1"/>
            </a:solidFill>
            <a:round/>
            <a:headEnd/>
            <a:tailEnd type="triangle" w="med" len="med"/>
          </a:ln>
        </p:spPr>
      </p:cxnSp>
      <p:cxnSp>
        <p:nvCxnSpPr>
          <p:cNvPr id="31" name="AutoShape 30"/>
          <p:cNvCxnSpPr>
            <a:cxnSpLocks noChangeShapeType="1"/>
            <a:stCxn id="8" idx="0"/>
            <a:endCxn id="11" idx="3"/>
          </p:cNvCxnSpPr>
          <p:nvPr/>
        </p:nvCxnSpPr>
        <p:spPr bwMode="auto">
          <a:xfrm flipV="1">
            <a:off x="1458454" y="2889740"/>
            <a:ext cx="273039" cy="280532"/>
          </a:xfrm>
          <a:prstGeom prst="straightConnector1">
            <a:avLst/>
          </a:prstGeom>
          <a:noFill/>
          <a:ln w="9525">
            <a:solidFill>
              <a:schemeClr val="tx1"/>
            </a:solidFill>
            <a:round/>
            <a:headEnd/>
            <a:tailEnd type="triangle" w="med" len="med"/>
          </a:ln>
        </p:spPr>
      </p:cxnSp>
      <p:cxnSp>
        <p:nvCxnSpPr>
          <p:cNvPr id="32" name="AutoShape 31"/>
          <p:cNvCxnSpPr>
            <a:cxnSpLocks noChangeShapeType="1"/>
            <a:stCxn id="9" idx="7"/>
            <a:endCxn id="12" idx="3"/>
          </p:cNvCxnSpPr>
          <p:nvPr/>
        </p:nvCxnSpPr>
        <p:spPr bwMode="auto">
          <a:xfrm flipV="1">
            <a:off x="1979151" y="2889738"/>
            <a:ext cx="268663" cy="309679"/>
          </a:xfrm>
          <a:prstGeom prst="straightConnector1">
            <a:avLst/>
          </a:prstGeom>
          <a:noFill/>
          <a:ln w="9525">
            <a:solidFill>
              <a:schemeClr val="tx1"/>
            </a:solidFill>
            <a:round/>
            <a:headEnd/>
            <a:tailEnd type="triangle" w="med" len="med"/>
          </a:ln>
        </p:spPr>
      </p:cxnSp>
      <p:cxnSp>
        <p:nvCxnSpPr>
          <p:cNvPr id="33" name="AutoShape 32"/>
          <p:cNvCxnSpPr>
            <a:cxnSpLocks noChangeShapeType="1"/>
            <a:stCxn id="20" idx="0"/>
            <a:endCxn id="18" idx="5"/>
          </p:cNvCxnSpPr>
          <p:nvPr/>
        </p:nvCxnSpPr>
        <p:spPr bwMode="auto">
          <a:xfrm flipH="1" flipV="1">
            <a:off x="2971541" y="2922529"/>
            <a:ext cx="233657" cy="247743"/>
          </a:xfrm>
          <a:prstGeom prst="straightConnector1">
            <a:avLst/>
          </a:prstGeom>
          <a:noFill/>
          <a:ln w="9525">
            <a:solidFill>
              <a:schemeClr val="tx1"/>
            </a:solidFill>
            <a:round/>
            <a:headEnd/>
            <a:tailEnd type="triangle" w="med" len="med"/>
          </a:ln>
        </p:spPr>
      </p:cxnSp>
      <p:cxnSp>
        <p:nvCxnSpPr>
          <p:cNvPr id="34" name="AutoShape 33"/>
          <p:cNvCxnSpPr>
            <a:cxnSpLocks noChangeShapeType="1"/>
            <a:stCxn id="15" idx="1"/>
            <a:endCxn id="10" idx="5"/>
          </p:cNvCxnSpPr>
          <p:nvPr/>
        </p:nvCxnSpPr>
        <p:spPr bwMode="auto">
          <a:xfrm flipH="1" flipV="1">
            <a:off x="2415840" y="3352433"/>
            <a:ext cx="268661" cy="309679"/>
          </a:xfrm>
          <a:prstGeom prst="straightConnector1">
            <a:avLst/>
          </a:prstGeom>
          <a:noFill/>
          <a:ln w="9525">
            <a:solidFill>
              <a:srgbClr val="FF0000"/>
            </a:solidFill>
            <a:round/>
            <a:headEnd/>
            <a:tailEnd type="triangle" w="med" len="med"/>
          </a:ln>
        </p:spPr>
      </p:cxnSp>
      <p:cxnSp>
        <p:nvCxnSpPr>
          <p:cNvPr id="35" name="AutoShape 34"/>
          <p:cNvCxnSpPr>
            <a:cxnSpLocks noChangeShapeType="1"/>
            <a:stCxn id="10" idx="1"/>
            <a:endCxn id="11" idx="5"/>
          </p:cNvCxnSpPr>
          <p:nvPr/>
        </p:nvCxnSpPr>
        <p:spPr bwMode="auto">
          <a:xfrm flipH="1" flipV="1">
            <a:off x="1899516" y="2889738"/>
            <a:ext cx="348299" cy="309679"/>
          </a:xfrm>
          <a:prstGeom prst="straightConnector1">
            <a:avLst/>
          </a:prstGeom>
          <a:noFill/>
          <a:ln w="9525">
            <a:solidFill>
              <a:schemeClr val="tx1"/>
            </a:solidFill>
            <a:round/>
            <a:headEnd/>
            <a:tailEnd type="triangle" w="med" len="med"/>
          </a:ln>
        </p:spPr>
      </p:cxnSp>
      <p:cxnSp>
        <p:nvCxnSpPr>
          <p:cNvPr id="36" name="AutoShape 35"/>
          <p:cNvCxnSpPr>
            <a:cxnSpLocks noChangeShapeType="1"/>
            <a:stCxn id="19" idx="1"/>
            <a:endCxn id="12" idx="5"/>
          </p:cNvCxnSpPr>
          <p:nvPr/>
        </p:nvCxnSpPr>
        <p:spPr bwMode="auto">
          <a:xfrm flipH="1" flipV="1">
            <a:off x="2415840" y="2889738"/>
            <a:ext cx="268661" cy="309679"/>
          </a:xfrm>
          <a:prstGeom prst="straightConnector1">
            <a:avLst/>
          </a:prstGeom>
          <a:noFill/>
          <a:ln w="9525">
            <a:solidFill>
              <a:schemeClr val="tx1"/>
            </a:solidFill>
            <a:round/>
            <a:headEnd/>
            <a:tailEnd type="triangle" w="med" len="med"/>
          </a:ln>
        </p:spPr>
      </p:cxnSp>
      <p:cxnSp>
        <p:nvCxnSpPr>
          <p:cNvPr id="37" name="AutoShape 36"/>
          <p:cNvCxnSpPr>
            <a:cxnSpLocks noChangeShapeType="1"/>
            <a:stCxn id="13" idx="1"/>
            <a:endCxn id="8" idx="4"/>
          </p:cNvCxnSpPr>
          <p:nvPr/>
        </p:nvCxnSpPr>
        <p:spPr bwMode="auto">
          <a:xfrm flipH="1" flipV="1">
            <a:off x="1458460" y="3381580"/>
            <a:ext cx="352673" cy="280532"/>
          </a:xfrm>
          <a:prstGeom prst="straightConnector1">
            <a:avLst/>
          </a:prstGeom>
          <a:noFill/>
          <a:ln w="9525">
            <a:solidFill>
              <a:schemeClr val="tx1"/>
            </a:solidFill>
            <a:round/>
            <a:headEnd/>
            <a:tailEnd type="triangle" w="med" len="med"/>
          </a:ln>
        </p:spPr>
      </p:cxnSp>
      <p:cxnSp>
        <p:nvCxnSpPr>
          <p:cNvPr id="38" name="AutoShape 37"/>
          <p:cNvCxnSpPr>
            <a:cxnSpLocks noChangeShapeType="1"/>
            <a:stCxn id="14" idx="1"/>
            <a:endCxn id="9" idx="5"/>
          </p:cNvCxnSpPr>
          <p:nvPr/>
        </p:nvCxnSpPr>
        <p:spPr bwMode="auto">
          <a:xfrm flipH="1" flipV="1">
            <a:off x="1979151" y="3352433"/>
            <a:ext cx="268663" cy="309679"/>
          </a:xfrm>
          <a:prstGeom prst="straightConnector1">
            <a:avLst/>
          </a:prstGeom>
          <a:noFill/>
          <a:ln w="9525">
            <a:solidFill>
              <a:schemeClr val="tx1"/>
            </a:solidFill>
            <a:round/>
            <a:headEnd/>
            <a:tailEnd type="triangle" w="med" len="med"/>
          </a:ln>
        </p:spPr>
      </p:cxnSp>
      <p:cxnSp>
        <p:nvCxnSpPr>
          <p:cNvPr id="39" name="AutoShape 38"/>
          <p:cNvCxnSpPr>
            <a:cxnSpLocks noChangeShapeType="1"/>
            <a:stCxn id="12" idx="1"/>
            <a:endCxn id="16" idx="4"/>
          </p:cNvCxnSpPr>
          <p:nvPr/>
        </p:nvCxnSpPr>
        <p:spPr bwMode="auto">
          <a:xfrm flipH="1" flipV="1">
            <a:off x="2093796" y="2389885"/>
            <a:ext cx="154021" cy="346839"/>
          </a:xfrm>
          <a:prstGeom prst="straightConnector1">
            <a:avLst/>
          </a:prstGeom>
          <a:noFill/>
          <a:ln w="9525">
            <a:solidFill>
              <a:schemeClr val="tx1"/>
            </a:solidFill>
            <a:round/>
            <a:headEnd/>
            <a:tailEnd type="triangle" w="med" len="med"/>
          </a:ln>
        </p:spPr>
      </p:cxnSp>
      <p:cxnSp>
        <p:nvCxnSpPr>
          <p:cNvPr id="40" name="AutoShape 39"/>
          <p:cNvCxnSpPr>
            <a:cxnSpLocks noChangeShapeType="1"/>
            <a:stCxn id="18" idx="1"/>
            <a:endCxn id="16" idx="5"/>
          </p:cNvCxnSpPr>
          <p:nvPr/>
        </p:nvCxnSpPr>
        <p:spPr bwMode="auto">
          <a:xfrm flipH="1" flipV="1">
            <a:off x="2177805" y="2360735"/>
            <a:ext cx="625711" cy="408776"/>
          </a:xfrm>
          <a:prstGeom prst="straightConnector1">
            <a:avLst/>
          </a:prstGeom>
          <a:noFill/>
          <a:ln w="9525">
            <a:solidFill>
              <a:schemeClr val="tx1"/>
            </a:solidFill>
            <a:round/>
            <a:headEnd/>
            <a:tailEnd type="triangle" w="med" len="med"/>
          </a:ln>
        </p:spPr>
      </p:cxnSp>
      <p:cxnSp>
        <p:nvCxnSpPr>
          <p:cNvPr id="41" name="AutoShape 40"/>
          <p:cNvCxnSpPr>
            <a:cxnSpLocks noChangeShapeType="1"/>
            <a:stCxn id="11" idx="7"/>
            <a:endCxn id="17" idx="3"/>
          </p:cNvCxnSpPr>
          <p:nvPr/>
        </p:nvCxnSpPr>
        <p:spPr bwMode="auto">
          <a:xfrm flipV="1">
            <a:off x="1899515" y="2360735"/>
            <a:ext cx="546951" cy="375987"/>
          </a:xfrm>
          <a:prstGeom prst="straightConnector1">
            <a:avLst/>
          </a:prstGeom>
          <a:noFill/>
          <a:ln w="9525">
            <a:solidFill>
              <a:schemeClr val="tx1"/>
            </a:solidFill>
            <a:round/>
            <a:headEnd/>
            <a:tailEnd type="triangle" w="med" len="med"/>
          </a:ln>
        </p:spPr>
      </p:cxnSp>
      <p:cxnSp>
        <p:nvCxnSpPr>
          <p:cNvPr id="42" name="AutoShape 41"/>
          <p:cNvCxnSpPr>
            <a:cxnSpLocks noChangeShapeType="1"/>
            <a:stCxn id="11" idx="0"/>
            <a:endCxn id="16" idx="3"/>
          </p:cNvCxnSpPr>
          <p:nvPr/>
        </p:nvCxnSpPr>
        <p:spPr bwMode="auto">
          <a:xfrm flipV="1">
            <a:off x="1815506" y="2360738"/>
            <a:ext cx="194276" cy="346839"/>
          </a:xfrm>
          <a:prstGeom prst="straightConnector1">
            <a:avLst/>
          </a:prstGeom>
          <a:noFill/>
          <a:ln w="9525">
            <a:solidFill>
              <a:schemeClr val="tx1"/>
            </a:solidFill>
            <a:round/>
            <a:headEnd/>
            <a:tailEnd type="triangle" w="med" len="med"/>
          </a:ln>
        </p:spPr>
      </p:cxnSp>
      <p:cxnSp>
        <p:nvCxnSpPr>
          <p:cNvPr id="43" name="AutoShape 42"/>
          <p:cNvCxnSpPr>
            <a:cxnSpLocks noChangeShapeType="1"/>
            <a:stCxn id="10" idx="7"/>
            <a:endCxn id="18" idx="3"/>
          </p:cNvCxnSpPr>
          <p:nvPr/>
        </p:nvCxnSpPr>
        <p:spPr bwMode="auto">
          <a:xfrm flipV="1">
            <a:off x="2415837" y="2922532"/>
            <a:ext cx="387679" cy="276889"/>
          </a:xfrm>
          <a:prstGeom prst="straightConnector1">
            <a:avLst/>
          </a:prstGeom>
          <a:noFill/>
          <a:ln w="9525">
            <a:solidFill>
              <a:schemeClr val="tx1"/>
            </a:solidFill>
            <a:round/>
            <a:headEnd/>
            <a:tailEnd type="triangle" w="med" len="med"/>
          </a:ln>
        </p:spPr>
      </p:cxnSp>
      <p:cxnSp>
        <p:nvCxnSpPr>
          <p:cNvPr id="44" name="AutoShape 43"/>
          <p:cNvCxnSpPr>
            <a:cxnSpLocks noChangeShapeType="1"/>
            <a:stCxn id="13" idx="7"/>
            <a:endCxn id="10" idx="3"/>
          </p:cNvCxnSpPr>
          <p:nvPr/>
        </p:nvCxnSpPr>
        <p:spPr bwMode="auto">
          <a:xfrm flipV="1">
            <a:off x="1979151" y="3352433"/>
            <a:ext cx="268663" cy="309679"/>
          </a:xfrm>
          <a:prstGeom prst="straightConnector1">
            <a:avLst/>
          </a:prstGeom>
          <a:noFill/>
          <a:ln w="9525">
            <a:solidFill>
              <a:srgbClr val="FF0000"/>
            </a:solidFill>
            <a:round/>
            <a:headEnd/>
            <a:tailEnd type="triangle" w="med" len="med"/>
          </a:ln>
        </p:spPr>
      </p:cxnSp>
      <p:cxnSp>
        <p:nvCxnSpPr>
          <p:cNvPr id="45" name="AutoShape 44"/>
          <p:cNvCxnSpPr>
            <a:cxnSpLocks noChangeShapeType="1"/>
            <a:stCxn id="8" idx="7"/>
            <a:endCxn id="12" idx="2"/>
          </p:cNvCxnSpPr>
          <p:nvPr/>
        </p:nvCxnSpPr>
        <p:spPr bwMode="auto">
          <a:xfrm flipV="1">
            <a:off x="1542472" y="2813232"/>
            <a:ext cx="662465" cy="386187"/>
          </a:xfrm>
          <a:prstGeom prst="straightConnector1">
            <a:avLst/>
          </a:prstGeom>
          <a:noFill/>
          <a:ln w="9525">
            <a:solidFill>
              <a:schemeClr val="tx1"/>
            </a:solidFill>
            <a:round/>
            <a:headEnd/>
            <a:tailEnd type="triangle" w="med" len="med"/>
          </a:ln>
        </p:spPr>
      </p:cxnSp>
      <p:cxnSp>
        <p:nvCxnSpPr>
          <p:cNvPr id="46" name="AutoShape 45"/>
          <p:cNvCxnSpPr>
            <a:cxnSpLocks noChangeShapeType="1"/>
            <a:stCxn id="20" idx="1"/>
            <a:endCxn id="12" idx="6"/>
          </p:cNvCxnSpPr>
          <p:nvPr/>
        </p:nvCxnSpPr>
        <p:spPr bwMode="auto">
          <a:xfrm flipH="1" flipV="1">
            <a:off x="2458716" y="2813232"/>
            <a:ext cx="662467" cy="386187"/>
          </a:xfrm>
          <a:prstGeom prst="straightConnector1">
            <a:avLst/>
          </a:prstGeom>
          <a:noFill/>
          <a:ln w="9525">
            <a:solidFill>
              <a:schemeClr val="tx1"/>
            </a:solidFill>
            <a:round/>
            <a:headEnd/>
            <a:tailEnd type="triangle" w="med" len="med"/>
          </a:ln>
        </p:spPr>
      </p:cxnSp>
      <p:sp>
        <p:nvSpPr>
          <p:cNvPr id="47" name="Content Placeholder 2"/>
          <p:cNvSpPr txBox="1">
            <a:spLocks/>
          </p:cNvSpPr>
          <p:nvPr/>
        </p:nvSpPr>
        <p:spPr bwMode="auto">
          <a:xfrm>
            <a:off x="4279253" y="3933056"/>
            <a:ext cx="3209072" cy="757239"/>
          </a:xfrm>
          <a:prstGeom prst="rect">
            <a:avLst/>
          </a:prstGeom>
          <a:noFill/>
          <a:ln w="9525">
            <a:noFill/>
            <a:miter lim="800000"/>
            <a:headEnd/>
            <a:tailEnd/>
          </a:ln>
        </p:spPr>
        <p:txBody>
          <a:bodyPr/>
          <a:lstStyle/>
          <a:p>
            <a:pPr marL="257168" indent="-257168" defTabSz="685783">
              <a:spcBef>
                <a:spcPct val="20000"/>
              </a:spcBef>
              <a:buFont typeface="Arial" charset="0"/>
              <a:buChar char="•"/>
            </a:pPr>
            <a:r>
              <a:rPr lang="zh-CN" altLang="en-US" sz="1500" dirty="0">
                <a:solidFill>
                  <a:srgbClr val="148CD6"/>
                </a:solidFill>
                <a:latin typeface="微软雅黑" panose="020B0503020204020204" pitchFamily="34" charset="-122"/>
                <a:ea typeface="微软雅黑" panose="020B0503020204020204" pitchFamily="34" charset="-122"/>
              </a:rPr>
              <a:t>解决一般性机器学习问题</a:t>
            </a:r>
            <a:endParaRPr lang="en-US" altLang="zh-CN" sz="1500" dirty="0">
              <a:solidFill>
                <a:srgbClr val="148CD6"/>
              </a:solidFill>
              <a:latin typeface="微软雅黑" panose="020B0503020204020204" pitchFamily="34" charset="-122"/>
              <a:ea typeface="微软雅黑" panose="020B0503020204020204" pitchFamily="34" charset="-122"/>
            </a:endParaRPr>
          </a:p>
          <a:p>
            <a:pPr marL="257168" indent="-257168" defTabSz="685783">
              <a:spcBef>
                <a:spcPct val="20000"/>
              </a:spcBef>
              <a:buFont typeface="Arial" charset="0"/>
              <a:buChar char="•"/>
            </a:pPr>
            <a:r>
              <a:rPr lang="en-US" altLang="zh-CN" sz="1500" dirty="0">
                <a:solidFill>
                  <a:srgbClr val="148CD6"/>
                </a:solidFill>
                <a:latin typeface="微软雅黑" panose="020B0503020204020204" pitchFamily="34" charset="-122"/>
                <a:ea typeface="微软雅黑" panose="020B0503020204020204" pitchFamily="34" charset="-122"/>
              </a:rPr>
              <a:t>BP</a:t>
            </a:r>
            <a:r>
              <a:rPr lang="zh-CN" altLang="en-US" sz="1500" dirty="0">
                <a:solidFill>
                  <a:srgbClr val="148CD6"/>
                </a:solidFill>
                <a:latin typeface="微软雅黑" panose="020B0503020204020204" pitchFamily="34" charset="-122"/>
                <a:ea typeface="微软雅黑" panose="020B0503020204020204" pitchFamily="34" charset="-122"/>
              </a:rPr>
              <a:t>算法求解网络模型参数</a:t>
            </a:r>
            <a:endParaRPr lang="en-US" sz="1500" dirty="0">
              <a:solidFill>
                <a:srgbClr val="148CD6"/>
              </a:solidFill>
              <a:latin typeface="微软雅黑" panose="020B0503020204020204" pitchFamily="34" charset="-122"/>
              <a:ea typeface="微软雅黑" panose="020B0503020204020204" pitchFamily="34" charset="-122"/>
            </a:endParaRPr>
          </a:p>
        </p:txBody>
      </p:sp>
      <p:pic>
        <p:nvPicPr>
          <p:cNvPr id="51" name="Picture 1"/>
          <p:cNvPicPr>
            <a:picLocks noChangeAspect="1" noChangeArrowheads="1"/>
          </p:cNvPicPr>
          <p:nvPr/>
        </p:nvPicPr>
        <p:blipFill>
          <a:blip r:embed="rId3" cstate="print"/>
          <a:srcRect/>
          <a:stretch>
            <a:fillRect/>
          </a:stretch>
        </p:blipFill>
        <p:spPr bwMode="auto">
          <a:xfrm>
            <a:off x="8098829" y="476672"/>
            <a:ext cx="905827" cy="1202107"/>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2" name="TextBox 1"/>
              <p:cNvSpPr txBox="1"/>
              <p:nvPr/>
            </p:nvSpPr>
            <p:spPr>
              <a:xfrm>
                <a:off x="2159727" y="3912804"/>
                <a:ext cx="397865" cy="402931"/>
              </a:xfrm>
              <a:prstGeom prst="rect">
                <a:avLst/>
              </a:prstGeom>
              <a:noFill/>
            </p:spPr>
            <p:txBody>
              <a:bodyPr wrap="none" rtlCol="0">
                <a:spAutoFit/>
              </a:bodyPr>
              <a:lstStyle/>
              <a:p>
                <a:pPr defTabSz="685783"/>
                <a14:m>
                  <m:oMathPara xmlns:m="http://schemas.openxmlformats.org/officeDocument/2006/math">
                    <m:oMathParaPr>
                      <m:jc m:val="centerGroup"/>
                    </m:oMathParaPr>
                    <m:oMath xmlns:m="http://schemas.openxmlformats.org/officeDocument/2006/math">
                      <m:acc>
                        <m:accPr>
                          <m:chr m:val="⃗"/>
                          <m:ctrlPr>
                            <a:rPr lang="zh-CN" altLang="en-US" b="1" i="1">
                              <a:solidFill>
                                <a:srgbClr val="0000FF"/>
                              </a:solidFill>
                              <a:latin typeface="Cambria Math" panose="02040503050406030204" pitchFamily="18" charset="0"/>
                            </a:rPr>
                          </m:ctrlPr>
                        </m:accPr>
                        <m:e>
                          <m:r>
                            <a:rPr lang="en-US" altLang="zh-CN" b="1" i="1">
                              <a:solidFill>
                                <a:srgbClr val="0000FF"/>
                              </a:solidFill>
                              <a:latin typeface="Cambria Math"/>
                            </a:rPr>
                            <m:t>𝑿</m:t>
                          </m:r>
                        </m:e>
                      </m:acc>
                    </m:oMath>
                  </m:oMathPara>
                </a14:m>
                <a:endParaRPr lang="zh-CN" altLang="en-US" b="1" dirty="0">
                  <a:solidFill>
                    <a:srgbClr val="FF0000"/>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159727" y="3912804"/>
                <a:ext cx="397865" cy="402931"/>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2177248" y="1750791"/>
                <a:ext cx="383438" cy="402931"/>
              </a:xfrm>
              <a:prstGeom prst="rect">
                <a:avLst/>
              </a:prstGeom>
              <a:noFill/>
            </p:spPr>
            <p:txBody>
              <a:bodyPr wrap="none" rtlCol="0">
                <a:spAutoFit/>
              </a:bodyPr>
              <a:lstStyle/>
              <a:p>
                <a:pPr defTabSz="685783"/>
                <a14:m>
                  <m:oMathPara xmlns:m="http://schemas.openxmlformats.org/officeDocument/2006/math">
                    <m:oMathParaPr>
                      <m:jc m:val="centerGroup"/>
                    </m:oMathParaPr>
                    <m:oMath xmlns:m="http://schemas.openxmlformats.org/officeDocument/2006/math">
                      <m:acc>
                        <m:accPr>
                          <m:chr m:val="⃗"/>
                          <m:ctrlPr>
                            <a:rPr lang="zh-CN" altLang="en-US" b="1" i="1">
                              <a:solidFill>
                                <a:srgbClr val="0000FF"/>
                              </a:solidFill>
                              <a:latin typeface="Cambria Math" panose="02040503050406030204" pitchFamily="18" charset="0"/>
                            </a:rPr>
                          </m:ctrlPr>
                        </m:accPr>
                        <m:e>
                          <m:r>
                            <a:rPr lang="en-US" altLang="zh-CN" b="1" i="1">
                              <a:solidFill>
                                <a:srgbClr val="0000FF"/>
                              </a:solidFill>
                              <a:latin typeface="Cambria Math"/>
                            </a:rPr>
                            <m:t>𝒀</m:t>
                          </m:r>
                        </m:e>
                      </m:acc>
                    </m:oMath>
                  </m:oMathPara>
                </a14:m>
                <a:endParaRPr lang="zh-CN" altLang="en-US" b="1" dirty="0">
                  <a:solidFill>
                    <a:srgbClr val="0000FF"/>
                  </a:solidFill>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2177248" y="1750791"/>
                <a:ext cx="383438" cy="402931"/>
              </a:xfrm>
              <a:prstGeom prst="rect">
                <a:avLst/>
              </a:prstGeom>
              <a:blipFill rotWithShape="0">
                <a:blip r:embed="rId5"/>
                <a:stretch>
                  <a:fillRect/>
                </a:stretch>
              </a:blipFill>
            </p:spPr>
            <p:txBody>
              <a:bodyPr/>
              <a:lstStyle/>
              <a:p>
                <a:r>
                  <a:rPr lang="zh-CN" altLang="en-US">
                    <a:noFill/>
                  </a:rPr>
                  <a:t> </a:t>
                </a:r>
              </a:p>
            </p:txBody>
          </p:sp>
        </mc:Fallback>
      </mc:AlternateContent>
      <p:sp>
        <p:nvSpPr>
          <p:cNvPr id="52" name="TextBox 51"/>
          <p:cNvSpPr txBox="1"/>
          <p:nvPr/>
        </p:nvSpPr>
        <p:spPr>
          <a:xfrm>
            <a:off x="501480" y="2770369"/>
            <a:ext cx="599844" cy="461665"/>
          </a:xfrm>
          <a:prstGeom prst="rect">
            <a:avLst/>
          </a:prstGeom>
          <a:noFill/>
          <a:ln>
            <a:solidFill>
              <a:schemeClr val="bg1"/>
            </a:solidFill>
          </a:ln>
        </p:spPr>
        <p:txBody>
          <a:bodyPr wrap="none" rtlCol="0">
            <a:spAutoFit/>
          </a:bodyPr>
          <a:lstStyle/>
          <a:p>
            <a:pPr defTabSz="685783"/>
            <a:r>
              <a:rPr lang="en-US" altLang="zh-CN" sz="2400" b="1" i="1" dirty="0">
                <a:solidFill>
                  <a:srgbClr val="00B050"/>
                </a:solidFill>
              </a:rPr>
              <a:t>F(.)</a:t>
            </a:r>
            <a:endParaRPr lang="zh-CN" altLang="en-US" sz="2400" b="1" i="1" dirty="0">
              <a:solidFill>
                <a:srgbClr val="00B050"/>
              </a:solidFill>
            </a:endParaRPr>
          </a:p>
        </p:txBody>
      </p:sp>
      <p:sp>
        <p:nvSpPr>
          <p:cNvPr id="53" name="右大括号 52"/>
          <p:cNvSpPr/>
          <p:nvPr/>
        </p:nvSpPr>
        <p:spPr>
          <a:xfrm rot="10800000">
            <a:off x="1001953" y="2290848"/>
            <a:ext cx="462219" cy="1454393"/>
          </a:xfrm>
          <a:prstGeom prst="rightBrace">
            <a:avLst>
              <a:gd name="adj1" fmla="val 8333"/>
              <a:gd name="adj2" fmla="val 50000"/>
            </a:avLst>
          </a:prstGeom>
          <a:ln w="25400">
            <a:solidFill>
              <a:srgbClr val="00B050"/>
            </a:solidFill>
            <a:prstDash val="soli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783"/>
            <a:endParaRPr lang="zh-CN" altLang="en-US" sz="1351">
              <a:solidFill>
                <a:srgbClr val="00B050"/>
              </a:solidFill>
            </a:endParaRPr>
          </a:p>
        </p:txBody>
      </p:sp>
      <p:grpSp>
        <p:nvGrpSpPr>
          <p:cNvPr id="7" name="组合 6"/>
          <p:cNvGrpSpPr/>
          <p:nvPr/>
        </p:nvGrpSpPr>
        <p:grpSpPr>
          <a:xfrm>
            <a:off x="4384793" y="1961952"/>
            <a:ext cx="1468478" cy="1560623"/>
            <a:chOff x="6017466" y="3356992"/>
            <a:chExt cx="2348489" cy="2563641"/>
          </a:xfrm>
        </p:grpSpPr>
        <p:sp>
          <p:nvSpPr>
            <p:cNvPr id="56" name="Oval 48"/>
            <p:cNvSpPr>
              <a:spLocks noChangeArrowheads="1"/>
            </p:cNvSpPr>
            <p:nvPr/>
          </p:nvSpPr>
          <p:spPr bwMode="auto">
            <a:xfrm>
              <a:off x="6931122" y="4077072"/>
              <a:ext cx="476066" cy="396389"/>
            </a:xfrm>
            <a:prstGeom prst="ellipse">
              <a:avLst/>
            </a:prstGeom>
            <a:solidFill>
              <a:srgbClr val="FF0000"/>
            </a:solidFill>
            <a:ln>
              <a:solidFill>
                <a:schemeClr val="tx1"/>
              </a:solidFill>
              <a:headEnd/>
              <a:tailEnd/>
            </a:ln>
          </p:spPr>
          <p:style>
            <a:lnRef idx="3">
              <a:schemeClr val="lt1"/>
            </a:lnRef>
            <a:fillRef idx="1">
              <a:schemeClr val="accent5"/>
            </a:fillRef>
            <a:effectRef idx="1">
              <a:schemeClr val="accent5"/>
            </a:effectRef>
            <a:fontRef idx="minor">
              <a:schemeClr val="lt1"/>
            </a:fontRef>
          </p:style>
          <p:txBody>
            <a:bodyPr wrap="none" anchor="ctr"/>
            <a:lstStyle/>
            <a:p>
              <a:pPr defTabSz="685783"/>
              <a:endParaRPr lang="zh-TW" altLang="en-US" sz="1351">
                <a:solidFill>
                  <a:prstClr val="white"/>
                </a:solidFill>
              </a:endParaRPr>
            </a:p>
          </p:txBody>
        </p:sp>
        <p:sp>
          <p:nvSpPr>
            <p:cNvPr id="57" name="Oval 49"/>
            <p:cNvSpPr>
              <a:spLocks noChangeArrowheads="1"/>
            </p:cNvSpPr>
            <p:nvPr/>
          </p:nvSpPr>
          <p:spPr bwMode="auto">
            <a:xfrm>
              <a:off x="6057751" y="5002463"/>
              <a:ext cx="476066" cy="396389"/>
            </a:xfrm>
            <a:prstGeom prst="ellipse">
              <a:avLst/>
            </a:prstGeom>
            <a:solidFill>
              <a:srgbClr val="FF0000"/>
            </a:solidFill>
            <a:ln>
              <a:solidFill>
                <a:schemeClr val="tx1"/>
              </a:solidFill>
              <a:headEnd/>
              <a:tailEnd/>
            </a:ln>
          </p:spPr>
          <p:style>
            <a:lnRef idx="3">
              <a:schemeClr val="lt1"/>
            </a:lnRef>
            <a:fillRef idx="1">
              <a:schemeClr val="accent5"/>
            </a:fillRef>
            <a:effectRef idx="1">
              <a:schemeClr val="accent5"/>
            </a:effectRef>
            <a:fontRef idx="minor">
              <a:schemeClr val="lt1"/>
            </a:fontRef>
          </p:style>
          <p:txBody>
            <a:bodyPr wrap="none" anchor="ctr"/>
            <a:lstStyle/>
            <a:p>
              <a:pPr defTabSz="685783"/>
              <a:endParaRPr lang="zh-TW" altLang="en-US" sz="1351">
                <a:solidFill>
                  <a:prstClr val="white"/>
                </a:solidFill>
              </a:endParaRPr>
            </a:p>
          </p:txBody>
        </p:sp>
        <p:sp>
          <p:nvSpPr>
            <p:cNvPr id="58" name="Oval 50"/>
            <p:cNvSpPr>
              <a:spLocks noChangeArrowheads="1"/>
            </p:cNvSpPr>
            <p:nvPr/>
          </p:nvSpPr>
          <p:spPr bwMode="auto">
            <a:xfrm>
              <a:off x="6931122" y="5002463"/>
              <a:ext cx="476066" cy="396389"/>
            </a:xfrm>
            <a:prstGeom prst="ellipse">
              <a:avLst/>
            </a:prstGeom>
            <a:solidFill>
              <a:srgbClr val="FF0000"/>
            </a:solidFill>
            <a:ln>
              <a:solidFill>
                <a:schemeClr val="tx1"/>
              </a:solidFill>
              <a:headEnd/>
              <a:tailEnd/>
            </a:ln>
          </p:spPr>
          <p:style>
            <a:lnRef idx="3">
              <a:schemeClr val="lt1"/>
            </a:lnRef>
            <a:fillRef idx="1">
              <a:schemeClr val="accent5"/>
            </a:fillRef>
            <a:effectRef idx="1">
              <a:schemeClr val="accent5"/>
            </a:effectRef>
            <a:fontRef idx="minor">
              <a:schemeClr val="lt1"/>
            </a:fontRef>
          </p:style>
          <p:txBody>
            <a:bodyPr wrap="none" anchor="ctr"/>
            <a:lstStyle/>
            <a:p>
              <a:pPr defTabSz="685783"/>
              <a:endParaRPr lang="zh-TW" altLang="en-US" sz="1351">
                <a:solidFill>
                  <a:prstClr val="white"/>
                </a:solidFill>
              </a:endParaRPr>
            </a:p>
          </p:txBody>
        </p:sp>
        <p:sp>
          <p:nvSpPr>
            <p:cNvPr id="60" name="Oval 51"/>
            <p:cNvSpPr>
              <a:spLocks noChangeArrowheads="1"/>
            </p:cNvSpPr>
            <p:nvPr/>
          </p:nvSpPr>
          <p:spPr bwMode="auto">
            <a:xfrm>
              <a:off x="7785250" y="5022227"/>
              <a:ext cx="476066" cy="396389"/>
            </a:xfrm>
            <a:prstGeom prst="ellipse">
              <a:avLst/>
            </a:prstGeom>
            <a:solidFill>
              <a:srgbClr val="FF0000"/>
            </a:solidFill>
            <a:ln>
              <a:solidFill>
                <a:schemeClr val="tx1"/>
              </a:solidFill>
              <a:headEnd/>
              <a:tailEnd/>
            </a:ln>
          </p:spPr>
          <p:style>
            <a:lnRef idx="3">
              <a:schemeClr val="lt1"/>
            </a:lnRef>
            <a:fillRef idx="1">
              <a:schemeClr val="accent5"/>
            </a:fillRef>
            <a:effectRef idx="1">
              <a:schemeClr val="accent5"/>
            </a:effectRef>
            <a:fontRef idx="minor">
              <a:schemeClr val="lt1"/>
            </a:fontRef>
          </p:style>
          <p:txBody>
            <a:bodyPr wrap="none" anchor="ctr"/>
            <a:lstStyle/>
            <a:p>
              <a:pPr defTabSz="685783"/>
              <a:endParaRPr lang="zh-TW" altLang="en-US" sz="1351">
                <a:solidFill>
                  <a:prstClr val="white"/>
                </a:solidFill>
              </a:endParaRPr>
            </a:p>
          </p:txBody>
        </p:sp>
        <p:cxnSp>
          <p:nvCxnSpPr>
            <p:cNvPr id="61" name="AutoShape 20"/>
            <p:cNvCxnSpPr>
              <a:cxnSpLocks noChangeShapeType="1"/>
              <a:stCxn id="58" idx="0"/>
              <a:endCxn id="56" idx="4"/>
            </p:cNvCxnSpPr>
            <p:nvPr/>
          </p:nvCxnSpPr>
          <p:spPr bwMode="auto">
            <a:xfrm flipV="1">
              <a:off x="7169154" y="4486577"/>
              <a:ext cx="0" cy="502772"/>
            </a:xfrm>
            <a:prstGeom prst="straightConnector1">
              <a:avLst/>
            </a:prstGeom>
            <a:noFill/>
            <a:ln w="9525">
              <a:solidFill>
                <a:schemeClr val="tx1"/>
              </a:solidFill>
              <a:round/>
              <a:headEnd/>
              <a:tailEnd type="triangle" w="med" len="med"/>
            </a:ln>
          </p:spPr>
        </p:cxnSp>
        <p:cxnSp>
          <p:nvCxnSpPr>
            <p:cNvPr id="62" name="AutoShape 33"/>
            <p:cNvCxnSpPr>
              <a:cxnSpLocks noChangeShapeType="1"/>
              <a:stCxn id="60" idx="1"/>
              <a:endCxn id="56" idx="5"/>
            </p:cNvCxnSpPr>
            <p:nvPr/>
          </p:nvCxnSpPr>
          <p:spPr bwMode="auto">
            <a:xfrm flipH="1" flipV="1">
              <a:off x="7337469" y="4415412"/>
              <a:ext cx="517498" cy="664864"/>
            </a:xfrm>
            <a:prstGeom prst="straightConnector1">
              <a:avLst/>
            </a:prstGeom>
            <a:noFill/>
            <a:ln w="9525">
              <a:solidFill>
                <a:schemeClr val="tx1"/>
              </a:solidFill>
              <a:round/>
              <a:headEnd/>
              <a:tailEnd type="triangle" w="med" len="med"/>
            </a:ln>
          </p:spPr>
        </p:cxnSp>
        <p:cxnSp>
          <p:nvCxnSpPr>
            <p:cNvPr id="63" name="AutoShape 43"/>
            <p:cNvCxnSpPr>
              <a:cxnSpLocks noChangeShapeType="1"/>
              <a:stCxn id="57" idx="7"/>
              <a:endCxn id="56" idx="3"/>
            </p:cNvCxnSpPr>
            <p:nvPr/>
          </p:nvCxnSpPr>
          <p:spPr bwMode="auto">
            <a:xfrm flipV="1">
              <a:off x="6463807" y="4428284"/>
              <a:ext cx="537324" cy="619356"/>
            </a:xfrm>
            <a:prstGeom prst="straightConnector1">
              <a:avLst/>
            </a:prstGeom>
            <a:noFill/>
            <a:ln w="9525">
              <a:solidFill>
                <a:schemeClr val="tx1"/>
              </a:solidFill>
              <a:round/>
              <a:headEnd/>
              <a:tailEnd type="triangle" w="med" len="med"/>
            </a:ln>
          </p:spPr>
        </p:cxnSp>
        <p:sp>
          <p:nvSpPr>
            <p:cNvPr id="64" name="TextBox 63"/>
            <p:cNvSpPr txBox="1"/>
            <p:nvPr/>
          </p:nvSpPr>
          <p:spPr>
            <a:xfrm>
              <a:off x="6017466" y="5382178"/>
              <a:ext cx="533749" cy="530864"/>
            </a:xfrm>
            <a:prstGeom prst="rect">
              <a:avLst/>
            </a:prstGeom>
            <a:noFill/>
          </p:spPr>
          <p:txBody>
            <a:bodyPr wrap="none" rtlCol="0">
              <a:spAutoFit/>
            </a:bodyPr>
            <a:lstStyle/>
            <a:p>
              <a:pPr algn="ctr" defTabSz="685783"/>
              <a:r>
                <a:rPr lang="en-US" sz="1500" dirty="0">
                  <a:solidFill>
                    <a:prstClr val="black"/>
                  </a:solidFill>
                </a:rPr>
                <a:t>x</a:t>
              </a:r>
              <a:r>
                <a:rPr lang="en-US" sz="1500" baseline="-25000" dirty="0">
                  <a:solidFill>
                    <a:prstClr val="black"/>
                  </a:solidFill>
                </a:rPr>
                <a:t>1</a:t>
              </a:r>
            </a:p>
          </p:txBody>
        </p:sp>
        <p:sp>
          <p:nvSpPr>
            <p:cNvPr id="65" name="TextBox 64"/>
            <p:cNvSpPr txBox="1"/>
            <p:nvPr/>
          </p:nvSpPr>
          <p:spPr>
            <a:xfrm>
              <a:off x="6899489" y="5382182"/>
              <a:ext cx="533749" cy="530864"/>
            </a:xfrm>
            <a:prstGeom prst="rect">
              <a:avLst/>
            </a:prstGeom>
            <a:noFill/>
          </p:spPr>
          <p:txBody>
            <a:bodyPr wrap="none" rtlCol="0">
              <a:spAutoFit/>
            </a:bodyPr>
            <a:lstStyle/>
            <a:p>
              <a:pPr algn="ctr" defTabSz="685783"/>
              <a:r>
                <a:rPr lang="en-US" sz="1500" dirty="0">
                  <a:solidFill>
                    <a:prstClr val="black"/>
                  </a:solidFill>
                </a:rPr>
                <a:t>x</a:t>
              </a:r>
              <a:r>
                <a:rPr lang="en-US" sz="1500" baseline="-25000" dirty="0">
                  <a:solidFill>
                    <a:prstClr val="black"/>
                  </a:solidFill>
                </a:rPr>
                <a:t>2</a:t>
              </a:r>
            </a:p>
          </p:txBody>
        </p:sp>
        <p:sp>
          <p:nvSpPr>
            <p:cNvPr id="66" name="TextBox 65"/>
            <p:cNvSpPr txBox="1"/>
            <p:nvPr/>
          </p:nvSpPr>
          <p:spPr>
            <a:xfrm>
              <a:off x="7832206" y="5389769"/>
              <a:ext cx="533749" cy="530864"/>
            </a:xfrm>
            <a:prstGeom prst="rect">
              <a:avLst/>
            </a:prstGeom>
            <a:noFill/>
          </p:spPr>
          <p:txBody>
            <a:bodyPr wrap="none" rtlCol="0">
              <a:spAutoFit/>
            </a:bodyPr>
            <a:lstStyle/>
            <a:p>
              <a:pPr algn="ctr" defTabSz="685783"/>
              <a:r>
                <a:rPr lang="en-US" sz="1500" dirty="0">
                  <a:solidFill>
                    <a:prstClr val="black"/>
                  </a:solidFill>
                </a:rPr>
                <a:t>x</a:t>
              </a:r>
              <a:r>
                <a:rPr lang="en-US" sz="1500" baseline="-25000" dirty="0">
                  <a:solidFill>
                    <a:prstClr val="black"/>
                  </a:solidFill>
                </a:rPr>
                <a:t>3</a:t>
              </a:r>
            </a:p>
          </p:txBody>
        </p:sp>
        <p:sp>
          <p:nvSpPr>
            <p:cNvPr id="67" name="TextBox 66"/>
            <p:cNvSpPr txBox="1"/>
            <p:nvPr/>
          </p:nvSpPr>
          <p:spPr>
            <a:xfrm>
              <a:off x="6242413" y="4437111"/>
              <a:ext cx="620912" cy="530864"/>
            </a:xfrm>
            <a:prstGeom prst="rect">
              <a:avLst/>
            </a:prstGeom>
            <a:noFill/>
          </p:spPr>
          <p:txBody>
            <a:bodyPr wrap="none" rtlCol="0">
              <a:spAutoFit/>
            </a:bodyPr>
            <a:lstStyle/>
            <a:p>
              <a:pPr defTabSz="685783"/>
              <a:r>
                <a:rPr lang="en-US" sz="1500" dirty="0">
                  <a:solidFill>
                    <a:prstClr val="black"/>
                  </a:solidFill>
                </a:rPr>
                <a:t>w</a:t>
              </a:r>
              <a:r>
                <a:rPr lang="en-US" sz="1500" baseline="-25000" dirty="0">
                  <a:solidFill>
                    <a:prstClr val="black"/>
                  </a:solidFill>
                </a:rPr>
                <a:t>1</a:t>
              </a:r>
            </a:p>
          </p:txBody>
        </p:sp>
        <p:sp>
          <p:nvSpPr>
            <p:cNvPr id="68" name="TextBox 67"/>
            <p:cNvSpPr txBox="1"/>
            <p:nvPr/>
          </p:nvSpPr>
          <p:spPr>
            <a:xfrm>
              <a:off x="6782325" y="4509119"/>
              <a:ext cx="620912" cy="530864"/>
            </a:xfrm>
            <a:prstGeom prst="rect">
              <a:avLst/>
            </a:prstGeom>
            <a:noFill/>
          </p:spPr>
          <p:txBody>
            <a:bodyPr wrap="none" rtlCol="0">
              <a:spAutoFit/>
            </a:bodyPr>
            <a:lstStyle/>
            <a:p>
              <a:pPr defTabSz="685783"/>
              <a:r>
                <a:rPr lang="en-US" sz="1500" dirty="0">
                  <a:solidFill>
                    <a:prstClr val="black"/>
                  </a:solidFill>
                </a:rPr>
                <a:t>w</a:t>
              </a:r>
              <a:r>
                <a:rPr lang="en-US" sz="1500" baseline="-25000" dirty="0">
                  <a:solidFill>
                    <a:prstClr val="black"/>
                  </a:solidFill>
                </a:rPr>
                <a:t>2</a:t>
              </a:r>
            </a:p>
          </p:txBody>
        </p:sp>
        <p:sp>
          <p:nvSpPr>
            <p:cNvPr id="69" name="TextBox 68"/>
            <p:cNvSpPr txBox="1"/>
            <p:nvPr/>
          </p:nvSpPr>
          <p:spPr>
            <a:xfrm>
              <a:off x="7565450" y="4442154"/>
              <a:ext cx="620912" cy="530864"/>
            </a:xfrm>
            <a:prstGeom prst="rect">
              <a:avLst/>
            </a:prstGeom>
            <a:noFill/>
          </p:spPr>
          <p:txBody>
            <a:bodyPr wrap="none" rtlCol="0">
              <a:spAutoFit/>
            </a:bodyPr>
            <a:lstStyle/>
            <a:p>
              <a:pPr defTabSz="685783"/>
              <a:r>
                <a:rPr lang="en-US" sz="1500" dirty="0">
                  <a:solidFill>
                    <a:prstClr val="black"/>
                  </a:solidFill>
                </a:rPr>
                <a:t>w</a:t>
              </a:r>
              <a:r>
                <a:rPr lang="en-US" sz="1500" baseline="-25000" dirty="0">
                  <a:solidFill>
                    <a:prstClr val="black"/>
                  </a:solidFill>
                </a:rPr>
                <a:t>3</a:t>
              </a:r>
            </a:p>
          </p:txBody>
        </p:sp>
        <p:sp>
          <p:nvSpPr>
            <p:cNvPr id="70" name="TextBox 69"/>
            <p:cNvSpPr txBox="1"/>
            <p:nvPr/>
          </p:nvSpPr>
          <p:spPr>
            <a:xfrm>
              <a:off x="6912403" y="3356992"/>
              <a:ext cx="756783" cy="530864"/>
            </a:xfrm>
            <a:prstGeom prst="rect">
              <a:avLst/>
            </a:prstGeom>
            <a:noFill/>
          </p:spPr>
          <p:txBody>
            <a:bodyPr wrap="none" rtlCol="0">
              <a:spAutoFit/>
            </a:bodyPr>
            <a:lstStyle/>
            <a:p>
              <a:pPr defTabSz="685783"/>
              <a:r>
                <a:rPr lang="en-US" sz="1500" dirty="0">
                  <a:solidFill>
                    <a:prstClr val="black"/>
                  </a:solidFill>
                </a:rPr>
                <a:t>g(x)</a:t>
              </a:r>
            </a:p>
          </p:txBody>
        </p:sp>
        <p:cxnSp>
          <p:nvCxnSpPr>
            <p:cNvPr id="71" name="AutoShape 20"/>
            <p:cNvCxnSpPr>
              <a:cxnSpLocks noChangeShapeType="1"/>
            </p:cNvCxnSpPr>
            <p:nvPr/>
          </p:nvCxnSpPr>
          <p:spPr bwMode="auto">
            <a:xfrm flipV="1">
              <a:off x="7182506" y="3736246"/>
              <a:ext cx="0" cy="288000"/>
            </a:xfrm>
            <a:prstGeom prst="straightConnector1">
              <a:avLst/>
            </a:prstGeom>
            <a:noFill/>
            <a:ln w="9525">
              <a:solidFill>
                <a:schemeClr val="tx1"/>
              </a:solidFill>
              <a:round/>
              <a:headEnd/>
              <a:tailEnd type="triangle" w="med" len="med"/>
            </a:ln>
          </p:spPr>
        </p:cxnSp>
      </p:grpSp>
      <p:sp>
        <p:nvSpPr>
          <p:cNvPr id="78" name="矩形 77"/>
          <p:cNvSpPr/>
          <p:nvPr/>
        </p:nvSpPr>
        <p:spPr>
          <a:xfrm>
            <a:off x="323528" y="6343308"/>
            <a:ext cx="8496944" cy="254044"/>
          </a:xfrm>
          <a:prstGeom prst="rect">
            <a:avLst/>
          </a:prstGeom>
        </p:spPr>
        <p:txBody>
          <a:bodyPr wrap="square">
            <a:spAutoFit/>
          </a:bodyPr>
          <a:lstStyle/>
          <a:p>
            <a:pPr algn="just" defTabSz="685783"/>
            <a:r>
              <a:rPr lang="en-US" altLang="zh-CN" sz="1051" b="1" dirty="0">
                <a:solidFill>
                  <a:prstClr val="white">
                    <a:lumMod val="75000"/>
                  </a:prstClr>
                </a:solidFill>
              </a:rPr>
              <a:t>Ref</a:t>
            </a:r>
            <a:r>
              <a:rPr lang="en-US" altLang="zh-CN" sz="1051" dirty="0">
                <a:solidFill>
                  <a:prstClr val="white">
                    <a:lumMod val="75000"/>
                  </a:prstClr>
                </a:solidFill>
              </a:rPr>
              <a:t>: </a:t>
            </a:r>
            <a:r>
              <a:rPr lang="en-US" altLang="zh-CN" sz="1051" dirty="0" err="1">
                <a:solidFill>
                  <a:prstClr val="white">
                    <a:lumMod val="75000"/>
                  </a:prstClr>
                </a:solidFill>
              </a:rPr>
              <a:t>Xiaogang</a:t>
            </a:r>
            <a:r>
              <a:rPr lang="en-US" altLang="zh-CN" sz="1051" dirty="0">
                <a:solidFill>
                  <a:prstClr val="white">
                    <a:lumMod val="75000"/>
                  </a:prstClr>
                </a:solidFill>
              </a:rPr>
              <a:t> Wang</a:t>
            </a:r>
            <a:r>
              <a:rPr lang="zh-CN" altLang="en-US" sz="1051" dirty="0">
                <a:solidFill>
                  <a:prstClr val="white">
                    <a:lumMod val="75000"/>
                  </a:prstClr>
                </a:solidFill>
              </a:rPr>
              <a:t>，</a:t>
            </a:r>
            <a:r>
              <a:rPr lang="en-US" altLang="zh-CN" sz="1051" dirty="0">
                <a:solidFill>
                  <a:prstClr val="white">
                    <a:lumMod val="75000"/>
                  </a:prstClr>
                </a:solidFill>
              </a:rPr>
              <a:t>Deep Learning in Object Detection, Segmentation and Recognition, ICIP 2014,  http://www.ee.cuhk.edu.hk/~xgwang</a:t>
            </a:r>
          </a:p>
        </p:txBody>
      </p:sp>
      <p:sp>
        <p:nvSpPr>
          <p:cNvPr id="81" name="矩形 80"/>
          <p:cNvSpPr/>
          <p:nvPr/>
        </p:nvSpPr>
        <p:spPr>
          <a:xfrm>
            <a:off x="4200589" y="1462758"/>
            <a:ext cx="3629147" cy="3167051"/>
          </a:xfrm>
          <a:prstGeom prst="rect">
            <a:avLst/>
          </a:prstGeom>
          <a:noFill/>
          <a:ln w="127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351">
              <a:solidFill>
                <a:prstClr val="white"/>
              </a:solidFill>
            </a:endParaRPr>
          </a:p>
        </p:txBody>
      </p:sp>
      <p:sp>
        <p:nvSpPr>
          <p:cNvPr id="77" name="Title 1"/>
          <p:cNvSpPr txBox="1">
            <a:spLocks/>
          </p:cNvSpPr>
          <p:nvPr/>
        </p:nvSpPr>
        <p:spPr>
          <a:xfrm>
            <a:off x="2123728" y="188640"/>
            <a:ext cx="4896544" cy="438529"/>
          </a:xfrm>
          <a:prstGeom prst="rect">
            <a:avLst/>
          </a:prstGeom>
        </p:spPr>
        <p:txBody>
          <a:bodyPr wrap="square" lIns="68527" tIns="34264" rIns="68527" bIns="34264">
            <a:spAutoFit/>
          </a:bodyPr>
          <a:lstStyle>
            <a:defPPr>
              <a:defRPr lang="en-US"/>
            </a:defPPr>
            <a:lvl1pPr>
              <a:spcBef>
                <a:spcPct val="0"/>
              </a:spcBef>
              <a:buNone/>
              <a:defRPr sz="2000" b="1">
                <a:solidFill>
                  <a:schemeClr val="tx1">
                    <a:lumMod val="65000"/>
                    <a:lumOff val="35000"/>
                  </a:schemeClr>
                </a:solidFill>
                <a:latin typeface="微软雅黑" pitchFamily="34" charset="-122"/>
                <a:ea typeface="微软雅黑" pitchFamily="34" charset="-122"/>
              </a:defRPr>
            </a:lvl1pPr>
          </a:lstStyle>
          <a:p>
            <a:pPr algn="ctr"/>
            <a:r>
              <a:rPr lang="zh-CN" altLang="en-US" sz="2400" dirty="0"/>
              <a:t>前馈神经网络模型</a:t>
            </a:r>
            <a:endParaRPr lang="en-US" sz="2400" dirty="0"/>
          </a:p>
        </p:txBody>
      </p:sp>
      <mc:AlternateContent xmlns:mc="http://schemas.openxmlformats.org/markup-compatibility/2006" xmlns:a14="http://schemas.microsoft.com/office/drawing/2010/main">
        <mc:Choice Requires="a14">
          <p:sp>
            <p:nvSpPr>
              <p:cNvPr id="3" name="文本框 2"/>
              <p:cNvSpPr txBox="1"/>
              <p:nvPr/>
            </p:nvSpPr>
            <p:spPr bwMode="auto">
              <a:xfrm>
                <a:off x="5722379" y="1614932"/>
                <a:ext cx="1984326" cy="610167"/>
              </a:xfrm>
              <a:prstGeom prst="rect">
                <a:avLst/>
              </a:prstGeom>
              <a:ln>
                <a:solidFill>
                  <a:schemeClr val="bg1"/>
                </a:solidFill>
              </a:ln>
              <a:extLst/>
            </p:spPr>
            <p:style>
              <a:lnRef idx="2">
                <a:schemeClr val="accent1"/>
              </a:lnRef>
              <a:fillRef idx="1">
                <a:schemeClr val="lt1"/>
              </a:fillRef>
              <a:effectRef idx="0">
                <a:schemeClr val="accent1"/>
              </a:effectRef>
              <a:fontRef idx="minor">
                <a:schemeClr val="dk1"/>
              </a:fontRef>
            </p:style>
            <p:txBody>
              <a:bodyPr wrap="none" lIns="0" tIns="0" rIns="0" bIns="0" rtlCol="0">
                <a:spAutoFit/>
              </a:bodyPr>
              <a:lstStyle/>
              <a:p>
                <a:pPr defTabSz="685252">
                  <a:spcBef>
                    <a:spcPts val="900"/>
                  </a:spcBef>
                </a:pPr>
                <a14:m>
                  <m:oMathPara xmlns:m="http://schemas.openxmlformats.org/officeDocument/2006/math">
                    <m:oMathParaPr>
                      <m:jc m:val="centerGroup"/>
                    </m:oMathParaPr>
                    <m:oMath xmlns:m="http://schemas.openxmlformats.org/officeDocument/2006/math">
                      <m:r>
                        <a:rPr lang="en-US" altLang="zh-CN" sz="1400" i="1" kern="0">
                          <a:solidFill>
                            <a:srgbClr val="111111"/>
                          </a:solidFill>
                          <a:latin typeface="Cambria Math" panose="02040503050406030204" pitchFamily="18" charset="0"/>
                          <a:ea typeface="微软雅黑" panose="020B0503020204020204" pitchFamily="34" charset="-122"/>
                        </a:rPr>
                        <m:t>𝑔</m:t>
                      </m:r>
                      <m:d>
                        <m:dPr>
                          <m:ctrlPr>
                            <a:rPr lang="en-US" altLang="zh-CN" sz="1400" i="1" kern="0">
                              <a:solidFill>
                                <a:srgbClr val="111111"/>
                              </a:solidFill>
                              <a:latin typeface="Cambria Math" panose="02040503050406030204" pitchFamily="18" charset="0"/>
                              <a:ea typeface="微软雅黑" panose="020B0503020204020204" pitchFamily="34" charset="-122"/>
                            </a:rPr>
                          </m:ctrlPr>
                        </m:dPr>
                        <m:e>
                          <m:r>
                            <a:rPr lang="en-US" altLang="zh-CN" sz="1400" b="1" i="1" kern="0">
                              <a:solidFill>
                                <a:srgbClr val="111111"/>
                              </a:solidFill>
                              <a:latin typeface="Cambria Math" panose="02040503050406030204" pitchFamily="18" charset="0"/>
                              <a:ea typeface="微软雅黑" panose="020B0503020204020204" pitchFamily="34" charset="-122"/>
                            </a:rPr>
                            <m:t>𝑿</m:t>
                          </m:r>
                        </m:e>
                      </m:d>
                      <m:r>
                        <a:rPr lang="en-US" altLang="zh-CN" sz="1400" i="1" kern="0">
                          <a:solidFill>
                            <a:srgbClr val="111111"/>
                          </a:solidFill>
                          <a:latin typeface="Cambria Math" panose="02040503050406030204" pitchFamily="18" charset="0"/>
                          <a:ea typeface="微软雅黑" panose="020B0503020204020204" pitchFamily="34" charset="-122"/>
                        </a:rPr>
                        <m:t>=</m:t>
                      </m:r>
                      <m:r>
                        <a:rPr lang="zh-CN" altLang="en-US" sz="1400" i="1" kern="0">
                          <a:solidFill>
                            <a:srgbClr val="111111"/>
                          </a:solidFill>
                          <a:latin typeface="Cambria Math" panose="02040503050406030204" pitchFamily="18" charset="0"/>
                          <a:ea typeface="微软雅黑" panose="020B0503020204020204" pitchFamily="34" charset="-122"/>
                        </a:rPr>
                        <m:t>𝜑</m:t>
                      </m:r>
                      <m:r>
                        <a:rPr lang="en-US" altLang="zh-CN" sz="1400" i="1" kern="0">
                          <a:solidFill>
                            <a:srgbClr val="111111"/>
                          </a:solidFill>
                          <a:latin typeface="Cambria Math" panose="02040503050406030204" pitchFamily="18" charset="0"/>
                          <a:ea typeface="微软雅黑" panose="020B0503020204020204" pitchFamily="34" charset="-122"/>
                        </a:rPr>
                        <m:t>(</m:t>
                      </m:r>
                      <m:nary>
                        <m:naryPr>
                          <m:chr m:val="∑"/>
                          <m:ctrlPr>
                            <a:rPr lang="en-US" altLang="zh-CN" sz="1400" i="1" kern="0">
                              <a:solidFill>
                                <a:srgbClr val="111111"/>
                              </a:solidFill>
                              <a:latin typeface="Cambria Math" panose="02040503050406030204" pitchFamily="18" charset="0"/>
                              <a:ea typeface="微软雅黑" panose="020B0503020204020204" pitchFamily="34" charset="-122"/>
                            </a:rPr>
                          </m:ctrlPr>
                        </m:naryPr>
                        <m:sub>
                          <m:r>
                            <m:rPr>
                              <m:brk m:alnAt="23"/>
                            </m:rPr>
                            <a:rPr lang="en-US" altLang="zh-CN" sz="1400" i="1" kern="0">
                              <a:solidFill>
                                <a:srgbClr val="111111"/>
                              </a:solidFill>
                              <a:latin typeface="Cambria Math" panose="02040503050406030204" pitchFamily="18" charset="0"/>
                              <a:ea typeface="微软雅黑" panose="020B0503020204020204" pitchFamily="34" charset="-122"/>
                            </a:rPr>
                            <m:t>𝑖</m:t>
                          </m:r>
                          <m:r>
                            <a:rPr lang="en-US" altLang="zh-CN" sz="1400" i="1" kern="0">
                              <a:solidFill>
                                <a:srgbClr val="111111"/>
                              </a:solidFill>
                              <a:latin typeface="Cambria Math" panose="02040503050406030204" pitchFamily="18" charset="0"/>
                              <a:ea typeface="微软雅黑" panose="020B0503020204020204" pitchFamily="34" charset="-122"/>
                            </a:rPr>
                            <m:t>=1</m:t>
                          </m:r>
                        </m:sub>
                        <m:sup>
                          <m:r>
                            <a:rPr lang="en-US" altLang="zh-CN" sz="1400" i="1" kern="0">
                              <a:solidFill>
                                <a:srgbClr val="111111"/>
                              </a:solidFill>
                              <a:latin typeface="Cambria Math" panose="02040503050406030204" pitchFamily="18" charset="0"/>
                              <a:ea typeface="微软雅黑" panose="020B0503020204020204" pitchFamily="34" charset="-122"/>
                            </a:rPr>
                            <m:t>𝑑</m:t>
                          </m:r>
                        </m:sup>
                        <m:e>
                          <m:sSub>
                            <m:sSubPr>
                              <m:ctrlPr>
                                <a:rPr lang="en-US" altLang="zh-CN" sz="1400" i="1" kern="0">
                                  <a:solidFill>
                                    <a:srgbClr val="111111"/>
                                  </a:solidFill>
                                  <a:latin typeface="Cambria Math" panose="02040503050406030204" pitchFamily="18" charset="0"/>
                                  <a:ea typeface="微软雅黑" panose="020B0503020204020204" pitchFamily="34" charset="-122"/>
                                </a:rPr>
                              </m:ctrlPr>
                            </m:sSubPr>
                            <m:e>
                              <m:r>
                                <a:rPr lang="en-US" altLang="zh-CN" sz="1400" i="1" kern="0">
                                  <a:solidFill>
                                    <a:srgbClr val="111111"/>
                                  </a:solidFill>
                                  <a:latin typeface="Cambria Math" panose="02040503050406030204" pitchFamily="18" charset="0"/>
                                  <a:ea typeface="微软雅黑" panose="020B0503020204020204" pitchFamily="34" charset="-122"/>
                                </a:rPr>
                                <m:t>𝑥</m:t>
                              </m:r>
                            </m:e>
                            <m:sub>
                              <m:r>
                                <a:rPr lang="en-US" altLang="zh-CN" sz="1400" i="1" kern="0">
                                  <a:solidFill>
                                    <a:srgbClr val="111111"/>
                                  </a:solidFill>
                                  <a:latin typeface="Cambria Math" panose="02040503050406030204" pitchFamily="18" charset="0"/>
                                  <a:ea typeface="微软雅黑" panose="020B0503020204020204" pitchFamily="34" charset="-122"/>
                                </a:rPr>
                                <m:t>𝑖</m:t>
                              </m:r>
                            </m:sub>
                          </m:sSub>
                          <m:sSub>
                            <m:sSubPr>
                              <m:ctrlPr>
                                <a:rPr lang="en-US" altLang="zh-CN" sz="1400" i="1" kern="0">
                                  <a:solidFill>
                                    <a:srgbClr val="111111"/>
                                  </a:solidFill>
                                  <a:latin typeface="Cambria Math" panose="02040503050406030204" pitchFamily="18" charset="0"/>
                                  <a:ea typeface="微软雅黑" panose="020B0503020204020204" pitchFamily="34" charset="-122"/>
                                </a:rPr>
                              </m:ctrlPr>
                            </m:sSubPr>
                            <m:e>
                              <m:r>
                                <a:rPr lang="zh-CN" altLang="en-US" sz="1400" i="1" kern="0">
                                  <a:solidFill>
                                    <a:srgbClr val="111111"/>
                                  </a:solidFill>
                                  <a:latin typeface="Cambria Math" panose="02040503050406030204" pitchFamily="18" charset="0"/>
                                  <a:ea typeface="微软雅黑" panose="020B0503020204020204" pitchFamily="34" charset="-122"/>
                                </a:rPr>
                                <m:t>𝜔</m:t>
                              </m:r>
                            </m:e>
                            <m:sub>
                              <m:r>
                                <a:rPr lang="en-US" altLang="zh-CN" sz="1400" i="1" kern="0">
                                  <a:solidFill>
                                    <a:srgbClr val="111111"/>
                                  </a:solidFill>
                                  <a:latin typeface="Cambria Math" panose="02040503050406030204" pitchFamily="18" charset="0"/>
                                  <a:ea typeface="微软雅黑" panose="020B0503020204020204" pitchFamily="34" charset="-122"/>
                                </a:rPr>
                                <m:t>𝑖</m:t>
                              </m:r>
                            </m:sub>
                          </m:sSub>
                          <m:r>
                            <a:rPr lang="en-US" altLang="zh-CN" sz="1400" i="1" kern="0">
                              <a:solidFill>
                                <a:srgbClr val="111111"/>
                              </a:solidFill>
                              <a:latin typeface="Cambria Math" panose="02040503050406030204" pitchFamily="18" charset="0"/>
                              <a:ea typeface="微软雅黑" panose="020B0503020204020204" pitchFamily="34" charset="-122"/>
                            </a:rPr>
                            <m:t>+</m:t>
                          </m:r>
                          <m:sSub>
                            <m:sSubPr>
                              <m:ctrlPr>
                                <a:rPr lang="en-US" altLang="zh-CN" sz="1400" i="1" kern="0">
                                  <a:solidFill>
                                    <a:srgbClr val="111111"/>
                                  </a:solidFill>
                                  <a:latin typeface="Cambria Math" panose="02040503050406030204" pitchFamily="18" charset="0"/>
                                  <a:ea typeface="微软雅黑" panose="020B0503020204020204" pitchFamily="34" charset="-122"/>
                                </a:rPr>
                              </m:ctrlPr>
                            </m:sSubPr>
                            <m:e>
                              <m:r>
                                <a:rPr lang="zh-CN" altLang="en-US" sz="1400" i="1" kern="0">
                                  <a:solidFill>
                                    <a:srgbClr val="111111"/>
                                  </a:solidFill>
                                  <a:latin typeface="Cambria Math" panose="02040503050406030204" pitchFamily="18" charset="0"/>
                                  <a:ea typeface="微软雅黑" panose="020B0503020204020204" pitchFamily="34" charset="-122"/>
                                </a:rPr>
                                <m:t>𝜔</m:t>
                              </m:r>
                            </m:e>
                            <m:sub>
                              <m:r>
                                <a:rPr lang="en-US" altLang="zh-CN" sz="1400" i="1" kern="0">
                                  <a:solidFill>
                                    <a:srgbClr val="111111"/>
                                  </a:solidFill>
                                  <a:latin typeface="Cambria Math" panose="02040503050406030204" pitchFamily="18" charset="0"/>
                                  <a:ea typeface="微软雅黑" panose="020B0503020204020204" pitchFamily="34" charset="-122"/>
                                </a:rPr>
                                <m:t>0</m:t>
                              </m:r>
                            </m:sub>
                          </m:sSub>
                        </m:e>
                      </m:nary>
                      <m:r>
                        <a:rPr lang="en-US" altLang="zh-CN" sz="1400" i="1" kern="0">
                          <a:solidFill>
                            <a:srgbClr val="111111"/>
                          </a:solidFill>
                          <a:latin typeface="Cambria Math" panose="02040503050406030204" pitchFamily="18" charset="0"/>
                          <a:ea typeface="微软雅黑" panose="020B0503020204020204" pitchFamily="34" charset="-122"/>
                        </a:rPr>
                        <m:t>)</m:t>
                      </m:r>
                    </m:oMath>
                  </m:oMathPara>
                </a14:m>
                <a:endParaRPr lang="zh-CN" altLang="en-US" sz="1400" kern="0" dirty="0">
                  <a:solidFill>
                    <a:srgbClr val="111111"/>
                  </a:solidFill>
                  <a:latin typeface="微软雅黑" panose="020B0503020204020204" pitchFamily="34" charset="-122"/>
                  <a:ea typeface="微软雅黑" panose="020B0503020204020204" pitchFamily="34" charset="-122"/>
                </a:endParaRPr>
              </a:p>
            </p:txBody>
          </p:sp>
        </mc:Choice>
        <mc:Fallback xmlns="">
          <p:sp>
            <p:nvSpPr>
              <p:cNvPr id="3" name="文本框 2"/>
              <p:cNvSpPr txBox="1">
                <a:spLocks noRot="1" noChangeAspect="1" noMove="1" noResize="1" noEditPoints="1" noAdjustHandles="1" noChangeArrowheads="1" noChangeShapeType="1" noTextEdit="1"/>
              </p:cNvSpPr>
              <p:nvPr/>
            </p:nvSpPr>
            <p:spPr bwMode="auto">
              <a:xfrm>
                <a:off x="5722379" y="1614932"/>
                <a:ext cx="1984326" cy="610167"/>
              </a:xfrm>
              <a:prstGeom prst="rect">
                <a:avLst/>
              </a:prstGeom>
              <a:blipFill rotWithShape="0">
                <a:blip r:embed="rId6"/>
                <a:stretch>
                  <a:fillRect/>
                </a:stretch>
              </a:blipFill>
              <a:ln>
                <a:solidFill>
                  <a:schemeClr val="bg1"/>
                </a:solidFill>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bwMode="auto">
              <a:xfrm>
                <a:off x="6912364" y="2830909"/>
                <a:ext cx="323935" cy="184666"/>
              </a:xfrm>
              <a:prstGeom prst="rect">
                <a:avLst/>
              </a:prstGeom>
              <a:ln>
                <a:solidFill>
                  <a:schemeClr val="bg1"/>
                </a:solidFill>
              </a:ln>
              <a:extLst/>
            </p:spPr>
            <p:style>
              <a:lnRef idx="2">
                <a:schemeClr val="accent1"/>
              </a:lnRef>
              <a:fillRef idx="1">
                <a:schemeClr val="lt1"/>
              </a:fillRef>
              <a:effectRef idx="0">
                <a:schemeClr val="accent1"/>
              </a:effectRef>
              <a:fontRef idx="minor">
                <a:schemeClr val="dk1"/>
              </a:fontRef>
            </p:style>
            <p:txBody>
              <a:bodyPr wrap="none" lIns="0" tIns="0" rIns="0" bIns="0" rtlCol="0">
                <a:spAutoFit/>
              </a:bodyPr>
              <a:lstStyle/>
              <a:p>
                <a:pPr defTabSz="685252">
                  <a:spcBef>
                    <a:spcPts val="900"/>
                  </a:spcBef>
                </a:pPr>
                <a14:m>
                  <m:oMathPara xmlns:m="http://schemas.openxmlformats.org/officeDocument/2006/math">
                    <m:oMathParaPr>
                      <m:jc m:val="centerGroup"/>
                    </m:oMathParaPr>
                    <m:oMath xmlns:m="http://schemas.openxmlformats.org/officeDocument/2006/math">
                      <m:r>
                        <a:rPr lang="zh-CN" altLang="en-US" sz="1200" i="1" kern="0">
                          <a:solidFill>
                            <a:srgbClr val="111111"/>
                          </a:solidFill>
                          <a:latin typeface="Cambria Math" panose="02040503050406030204" pitchFamily="18" charset="0"/>
                          <a:ea typeface="微软雅黑" panose="020B0503020204020204" pitchFamily="34" charset="-122"/>
                        </a:rPr>
                        <m:t>𝜑</m:t>
                      </m:r>
                      <m:r>
                        <a:rPr lang="en-US" altLang="zh-CN" sz="1200" i="1" kern="0">
                          <a:solidFill>
                            <a:srgbClr val="111111"/>
                          </a:solidFill>
                          <a:latin typeface="Cambria Math" panose="02040503050406030204" pitchFamily="18" charset="0"/>
                          <a:ea typeface="微软雅黑" panose="020B0503020204020204" pitchFamily="34" charset="-122"/>
                        </a:rPr>
                        <m:t>(</m:t>
                      </m:r>
                      <m:r>
                        <a:rPr lang="en-US" altLang="zh-CN" sz="1200" i="1" kern="0">
                          <a:solidFill>
                            <a:srgbClr val="111111"/>
                          </a:solidFill>
                          <a:latin typeface="Cambria Math" panose="02040503050406030204" pitchFamily="18" charset="0"/>
                          <a:ea typeface="Cambria Math" panose="02040503050406030204" pitchFamily="18" charset="0"/>
                        </a:rPr>
                        <m:t>∙</m:t>
                      </m:r>
                      <m:r>
                        <a:rPr lang="en-US" altLang="zh-CN" sz="1200" i="1" kern="0">
                          <a:solidFill>
                            <a:srgbClr val="111111"/>
                          </a:solidFill>
                          <a:latin typeface="Cambria Math" panose="02040503050406030204" pitchFamily="18" charset="0"/>
                          <a:ea typeface="微软雅黑" panose="020B0503020204020204" pitchFamily="34" charset="-122"/>
                        </a:rPr>
                        <m:t>)</m:t>
                      </m:r>
                    </m:oMath>
                  </m:oMathPara>
                </a14:m>
                <a:endParaRPr lang="zh-CN" altLang="en-US" sz="1200" kern="0" dirty="0">
                  <a:solidFill>
                    <a:srgbClr val="111111"/>
                  </a:solidFill>
                  <a:latin typeface="微软雅黑" panose="020B0503020204020204" pitchFamily="34" charset="-122"/>
                  <a:ea typeface="微软雅黑" panose="020B0503020204020204" pitchFamily="34" charset="-122"/>
                </a:endParaRPr>
              </a:p>
            </p:txBody>
          </p:sp>
        </mc:Choice>
        <mc:Fallback xmlns="">
          <p:sp>
            <p:nvSpPr>
              <p:cNvPr id="4" name="文本框 3"/>
              <p:cNvSpPr txBox="1">
                <a:spLocks noRot="1" noChangeAspect="1" noMove="1" noResize="1" noEditPoints="1" noAdjustHandles="1" noChangeArrowheads="1" noChangeShapeType="1" noTextEdit="1"/>
              </p:cNvSpPr>
              <p:nvPr/>
            </p:nvSpPr>
            <p:spPr bwMode="auto">
              <a:xfrm>
                <a:off x="6912364" y="2830909"/>
                <a:ext cx="323935" cy="184666"/>
              </a:xfrm>
              <a:prstGeom prst="rect">
                <a:avLst/>
              </a:prstGeom>
              <a:blipFill rotWithShape="0">
                <a:blip r:embed="rId7"/>
                <a:stretch>
                  <a:fillRect l="-5263" r="-10526" b="-28571"/>
                </a:stretch>
              </a:blipFill>
              <a:ln>
                <a:solidFill>
                  <a:schemeClr val="bg1"/>
                </a:solidFill>
              </a:ln>
              <a:extLst/>
            </p:spPr>
            <p:txBody>
              <a:bodyPr/>
              <a:lstStyle/>
              <a:p>
                <a:r>
                  <a:rPr lang="zh-CN" altLang="en-US">
                    <a:noFill/>
                  </a:rPr>
                  <a:t> </a:t>
                </a:r>
              </a:p>
            </p:txBody>
          </p:sp>
        </mc:Fallback>
      </mc:AlternateContent>
      <p:sp>
        <p:nvSpPr>
          <p:cNvPr id="5" name="矩形 4"/>
          <p:cNvSpPr/>
          <p:nvPr/>
        </p:nvSpPr>
        <p:spPr>
          <a:xfrm>
            <a:off x="323528" y="5013176"/>
            <a:ext cx="8496944" cy="1061829"/>
          </a:xfrm>
          <a:prstGeom prst="rect">
            <a:avLst/>
          </a:prstGeom>
        </p:spPr>
        <p:txBody>
          <a:bodyPr wrap="square">
            <a:spAutoFit/>
          </a:bodyPr>
          <a:lstStyle/>
          <a:p>
            <a:pPr algn="just">
              <a:lnSpc>
                <a:spcPct val="150000"/>
              </a:lnSpc>
            </a:pPr>
            <a:r>
              <a:rPr lang="en-US" altLang="zh-CN" sz="1400" dirty="0">
                <a:latin typeface="微软雅黑" panose="020B0503020204020204" pitchFamily="34" charset="-122"/>
                <a:ea typeface="微软雅黑" panose="020B0503020204020204" pitchFamily="34" charset="-122"/>
              </a:rPr>
              <a:t>1974</a:t>
            </a:r>
            <a:r>
              <a:rPr lang="zh-CN" altLang="en-US" sz="1400" dirty="0">
                <a:latin typeface="微软雅黑" panose="020B0503020204020204" pitchFamily="34" charset="-122"/>
                <a:ea typeface="微软雅黑" panose="020B0503020204020204" pitchFamily="34" charset="-122"/>
              </a:rPr>
              <a:t>年，</a:t>
            </a:r>
            <a:r>
              <a:rPr lang="en-US" altLang="zh-CN" sz="1400" dirty="0">
                <a:latin typeface="微软雅黑" panose="020B0503020204020204" pitchFamily="34" charset="-122"/>
                <a:ea typeface="微软雅黑" panose="020B0503020204020204" pitchFamily="34" charset="-122"/>
              </a:rPr>
              <a:t>Paul </a:t>
            </a:r>
            <a:r>
              <a:rPr lang="en-US" altLang="zh-CN" sz="1400" dirty="0" err="1">
                <a:latin typeface="微软雅黑" panose="020B0503020204020204" pitchFamily="34" charset="-122"/>
                <a:ea typeface="微软雅黑" panose="020B0503020204020204" pitchFamily="34" charset="-122"/>
              </a:rPr>
              <a:t>Werbos</a:t>
            </a:r>
            <a:r>
              <a:rPr lang="zh-CN" altLang="en-US" sz="1400" dirty="0">
                <a:latin typeface="微软雅黑" panose="020B0503020204020204" pitchFamily="34" charset="-122"/>
                <a:ea typeface="微软雅黑" panose="020B0503020204020204" pitchFamily="34" charset="-122"/>
              </a:rPr>
              <a:t>首次给出了如何训练一般网络的学习算法</a:t>
            </a:r>
            <a:r>
              <a:rPr lang="zh-CN" altLang="en-US" sz="1400" dirty="0" smtClean="0">
                <a:latin typeface="微软雅黑" panose="020B0503020204020204" pitchFamily="34" charset="-122"/>
                <a:ea typeface="微软雅黑" panose="020B0503020204020204" pitchFamily="34" charset="-122"/>
              </a:rPr>
              <a:t>。</a:t>
            </a:r>
            <a:endParaRPr lang="en-US" altLang="zh-CN" sz="1400" dirty="0" smtClean="0">
              <a:latin typeface="微软雅黑" panose="020B0503020204020204" pitchFamily="34" charset="-122"/>
              <a:ea typeface="微软雅黑" panose="020B0503020204020204" pitchFamily="34" charset="-122"/>
            </a:endParaRPr>
          </a:p>
          <a:p>
            <a:pPr algn="just">
              <a:lnSpc>
                <a:spcPct val="150000"/>
              </a:lnSpc>
            </a:pPr>
            <a:r>
              <a:rPr lang="zh-CN" altLang="en-US" sz="1400" dirty="0" smtClean="0">
                <a:latin typeface="微软雅黑" panose="020B0503020204020204" pitchFamily="34" charset="-122"/>
                <a:ea typeface="微软雅黑" panose="020B0503020204020204" pitchFamily="34" charset="-122"/>
              </a:rPr>
              <a:t>上世纪</a:t>
            </a:r>
            <a:r>
              <a:rPr lang="en-US" altLang="zh-CN" sz="1400" dirty="0">
                <a:latin typeface="微软雅黑" panose="020B0503020204020204" pitchFamily="34" charset="-122"/>
                <a:ea typeface="微软雅黑" panose="020B0503020204020204" pitchFamily="34" charset="-122"/>
              </a:rPr>
              <a:t>80</a:t>
            </a:r>
            <a:r>
              <a:rPr lang="zh-CN" altLang="en-US" sz="1400" dirty="0">
                <a:latin typeface="微软雅黑" panose="020B0503020204020204" pitchFamily="34" charset="-122"/>
                <a:ea typeface="微软雅黑" panose="020B0503020204020204" pitchFamily="34" charset="-122"/>
              </a:rPr>
              <a:t>年代中期，</a:t>
            </a:r>
            <a:r>
              <a:rPr lang="en-US" altLang="zh-CN" sz="1400" dirty="0">
                <a:latin typeface="微软雅黑" panose="020B0503020204020204" pitchFamily="34" charset="-122"/>
                <a:ea typeface="微软雅黑" panose="020B0503020204020204" pitchFamily="34" charset="-122"/>
              </a:rPr>
              <a:t>David </a:t>
            </a:r>
            <a:r>
              <a:rPr lang="en-US" altLang="zh-CN" sz="1400" dirty="0" err="1">
                <a:latin typeface="微软雅黑" panose="020B0503020204020204" pitchFamily="34" charset="-122"/>
                <a:ea typeface="微软雅黑" panose="020B0503020204020204" pitchFamily="34" charset="-122"/>
              </a:rPr>
              <a:t>Rumelhart</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Geoffrey Hinton</a:t>
            </a:r>
            <a:r>
              <a:rPr lang="zh-CN" altLang="en-US" sz="1400" dirty="0">
                <a:latin typeface="微软雅黑" panose="020B0503020204020204" pitchFamily="34" charset="-122"/>
                <a:ea typeface="微软雅黑" panose="020B0503020204020204" pitchFamily="34" charset="-122"/>
              </a:rPr>
              <a:t>等</a:t>
            </a:r>
            <a:r>
              <a:rPr lang="zh-CN" altLang="en-US" sz="1400" dirty="0" smtClean="0">
                <a:latin typeface="微软雅黑" panose="020B0503020204020204" pitchFamily="34" charset="-122"/>
                <a:ea typeface="微软雅黑" panose="020B0503020204020204" pitchFamily="34" charset="-122"/>
              </a:rPr>
              <a:t>科学家对</a:t>
            </a:r>
            <a:r>
              <a:rPr lang="zh-CN" altLang="en-US" sz="1400" dirty="0">
                <a:latin typeface="微软雅黑" panose="020B0503020204020204" pitchFamily="34" charset="-122"/>
                <a:ea typeface="微软雅黑" panose="020B0503020204020204" pitchFamily="34" charset="-122"/>
              </a:rPr>
              <a:t>具有非线性连续变换函数的多层感知</a:t>
            </a:r>
            <a:r>
              <a:rPr lang="zh-CN" altLang="en-US" sz="1400" dirty="0" smtClean="0">
                <a:latin typeface="微软雅黑" panose="020B0503020204020204" pitchFamily="34" charset="-122"/>
                <a:ea typeface="微软雅黑" panose="020B0503020204020204" pitchFamily="34" charset="-122"/>
              </a:rPr>
              <a:t>器提出了误差反向传播</a:t>
            </a:r>
            <a:r>
              <a:rPr lang="en-US" altLang="zh-CN" sz="1400" dirty="0" smtClean="0">
                <a:latin typeface="微软雅黑" panose="020B0503020204020204" pitchFamily="34" charset="-122"/>
                <a:ea typeface="微软雅黑" panose="020B0503020204020204" pitchFamily="34" charset="-122"/>
              </a:rPr>
              <a:t>(Error Back Propagation)</a:t>
            </a:r>
            <a:r>
              <a:rPr lang="zh-CN" altLang="en-US" sz="1400" dirty="0" smtClean="0">
                <a:latin typeface="微软雅黑" panose="020B0503020204020204" pitchFamily="34" charset="-122"/>
                <a:ea typeface="微软雅黑" panose="020B0503020204020204" pitchFamily="34" charset="-122"/>
              </a:rPr>
              <a:t>算法，即</a:t>
            </a:r>
            <a:r>
              <a:rPr lang="en-US" altLang="zh-CN" sz="1400" b="1" dirty="0" smtClean="0">
                <a:solidFill>
                  <a:srgbClr val="FF0000"/>
                </a:solidFill>
                <a:latin typeface="微软雅黑" panose="020B0503020204020204" pitchFamily="34" charset="-122"/>
                <a:ea typeface="微软雅黑" panose="020B0503020204020204" pitchFamily="34" charset="-122"/>
              </a:rPr>
              <a:t>BP</a:t>
            </a:r>
            <a:r>
              <a:rPr lang="zh-CN" altLang="en-US" sz="1400" b="1" dirty="0" smtClean="0">
                <a:solidFill>
                  <a:srgbClr val="FF0000"/>
                </a:solidFill>
                <a:latin typeface="微软雅黑" panose="020B0503020204020204" pitchFamily="34" charset="-122"/>
                <a:ea typeface="微软雅黑" panose="020B0503020204020204" pitchFamily="34" charset="-122"/>
              </a:rPr>
              <a:t>算法</a:t>
            </a:r>
            <a:r>
              <a:rPr lang="zh-CN" altLang="en-US" sz="1400" dirty="0" smtClean="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2880716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nvSpPr>
        <p:spPr>
          <a:xfrm>
            <a:off x="1496144" y="260648"/>
            <a:ext cx="6172200" cy="438529"/>
          </a:xfrm>
          <a:prstGeom prst="rect">
            <a:avLst/>
          </a:prstGeom>
        </p:spPr>
        <p:txBody>
          <a:bodyPr wrap="square" lIns="68527" tIns="34264" rIns="68527" bIns="34264">
            <a:spAutoFit/>
          </a:bodyPr>
          <a:lstStyle/>
          <a:p>
            <a:pPr algn="ctr">
              <a:spcBef>
                <a:spcPct val="0"/>
              </a:spcBef>
            </a:pPr>
            <a:r>
              <a:rPr lang="en-US" altLang="zh-CN" sz="2400" b="1" dirty="0">
                <a:solidFill>
                  <a:schemeClr val="tx1">
                    <a:lumMod val="65000"/>
                    <a:lumOff val="35000"/>
                  </a:schemeClr>
                </a:solidFill>
                <a:latin typeface="微软雅黑" pitchFamily="34" charset="-122"/>
                <a:ea typeface="微软雅黑" pitchFamily="34" charset="-122"/>
              </a:rPr>
              <a:t>BP</a:t>
            </a:r>
            <a:r>
              <a:rPr lang="zh-CN" altLang="en-US" sz="2400" b="1" dirty="0">
                <a:solidFill>
                  <a:schemeClr val="tx1">
                    <a:lumMod val="65000"/>
                    <a:lumOff val="35000"/>
                  </a:schemeClr>
                </a:solidFill>
                <a:latin typeface="微软雅黑" pitchFamily="34" charset="-122"/>
                <a:ea typeface="微软雅黑" pitchFamily="34" charset="-122"/>
              </a:rPr>
              <a:t>：反向传播算法</a:t>
            </a:r>
            <a:endParaRPr lang="en-US" sz="2400" b="1" dirty="0">
              <a:solidFill>
                <a:schemeClr val="tx1">
                  <a:lumMod val="65000"/>
                  <a:lumOff val="35000"/>
                </a:schemeClr>
              </a:solidFill>
              <a:latin typeface="微软雅黑" pitchFamily="34" charset="-122"/>
              <a:ea typeface="微软雅黑" pitchFamily="34" charset="-122"/>
            </a:endParaRPr>
          </a:p>
        </p:txBody>
      </p:sp>
      <p:pic>
        <p:nvPicPr>
          <p:cNvPr id="6" name="Picture 2"/>
          <p:cNvPicPr>
            <a:picLocks noChangeAspect="1" noChangeArrowheads="1"/>
          </p:cNvPicPr>
          <p:nvPr/>
        </p:nvPicPr>
        <p:blipFill>
          <a:blip r:embed="rId2" cstate="print"/>
          <a:srcRect/>
          <a:stretch>
            <a:fillRect/>
          </a:stretch>
        </p:blipFill>
        <p:spPr bwMode="auto">
          <a:xfrm>
            <a:off x="1926053" y="1985546"/>
            <a:ext cx="2880320" cy="316429"/>
          </a:xfrm>
          <a:prstGeom prst="rect">
            <a:avLst/>
          </a:prstGeom>
          <a:noFill/>
          <a:ln w="9525">
            <a:noFill/>
            <a:miter lim="800000"/>
            <a:headEnd/>
            <a:tailEnd/>
          </a:ln>
        </p:spPr>
      </p:pic>
      <p:sp>
        <p:nvSpPr>
          <p:cNvPr id="7" name="TextBox 5"/>
          <p:cNvSpPr txBox="1"/>
          <p:nvPr/>
        </p:nvSpPr>
        <p:spPr>
          <a:xfrm>
            <a:off x="5539277" y="2636912"/>
            <a:ext cx="3142207" cy="115416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600" b="1" dirty="0">
                <a:solidFill>
                  <a:prstClr val="black"/>
                </a:solidFill>
                <a:latin typeface="微软雅黑" panose="020B0503020204020204" pitchFamily="34" charset="-122"/>
                <a:ea typeface="微软雅黑" panose="020B0503020204020204" pitchFamily="34" charset="-122"/>
                <a:cs typeface="Times New Roman" pitchFamily="18" charset="0"/>
              </a:rPr>
              <a:t>W</a:t>
            </a:r>
            <a:r>
              <a:rPr lang="zh-CN" altLang="en-US" sz="1600" b="1" dirty="0">
                <a:solidFill>
                  <a:prstClr val="black"/>
                </a:solidFill>
                <a:latin typeface="微软雅黑" panose="020B0503020204020204" pitchFamily="34" charset="-122"/>
                <a:ea typeface="微软雅黑" panose="020B0503020204020204" pitchFamily="34" charset="-122"/>
                <a:cs typeface="Times New Roman" pitchFamily="18" charset="0"/>
              </a:rPr>
              <a:t>：</a:t>
            </a:r>
            <a:r>
              <a:rPr lang="zh-CN" altLang="en-US" sz="1600" dirty="0">
                <a:solidFill>
                  <a:prstClr val="black"/>
                </a:solidFill>
                <a:latin typeface="微软雅黑" panose="020B0503020204020204" pitchFamily="34" charset="-122"/>
                <a:ea typeface="微软雅黑" panose="020B0503020204020204" pitchFamily="34" charset="-122"/>
                <a:cs typeface="Times New Roman" pitchFamily="18" charset="0"/>
              </a:rPr>
              <a:t>网络参数    </a:t>
            </a:r>
            <a:endParaRPr lang="en-US" altLang="zh-CN" sz="1600" dirty="0">
              <a:solidFill>
                <a:prstClr val="black"/>
              </a:solidFill>
              <a:latin typeface="微软雅黑" panose="020B0503020204020204" pitchFamily="34" charset="-122"/>
              <a:ea typeface="微软雅黑" panose="020B0503020204020204" pitchFamily="34" charset="-122"/>
              <a:cs typeface="Times New Roman" pitchFamily="18" charset="0"/>
            </a:endParaRPr>
          </a:p>
          <a:p>
            <a:pPr>
              <a:lnSpc>
                <a:spcPct val="150000"/>
              </a:lnSpc>
            </a:pPr>
            <a:r>
              <a:rPr lang="en-US" sz="1600" b="1" i="1" dirty="0">
                <a:solidFill>
                  <a:prstClr val="black"/>
                </a:solidFill>
                <a:latin typeface="微软雅黑" panose="020B0503020204020204" pitchFamily="34" charset="-122"/>
                <a:ea typeface="微软雅黑" panose="020B0503020204020204" pitchFamily="34" charset="-122"/>
                <a:cs typeface="Times New Roman" pitchFamily="18" charset="0"/>
              </a:rPr>
              <a:t>J</a:t>
            </a:r>
            <a:r>
              <a:rPr lang="en-US" sz="1600" dirty="0">
                <a:solidFill>
                  <a:prstClr val="black"/>
                </a:solidFill>
                <a:latin typeface="微软雅黑" panose="020B0503020204020204" pitchFamily="34" charset="-122"/>
                <a:ea typeface="微软雅黑" panose="020B0503020204020204" pitchFamily="34" charset="-122"/>
                <a:cs typeface="Times New Roman" pitchFamily="18" charset="0"/>
              </a:rPr>
              <a:t> </a:t>
            </a:r>
            <a:r>
              <a:rPr lang="zh-CN" altLang="en-US" sz="1600" b="1" dirty="0">
                <a:solidFill>
                  <a:prstClr val="black"/>
                </a:solidFill>
                <a:latin typeface="微软雅黑" panose="020B0503020204020204" pitchFamily="34" charset="-122"/>
                <a:ea typeface="微软雅黑" panose="020B0503020204020204" pitchFamily="34" charset="-122"/>
                <a:cs typeface="Times New Roman" pitchFamily="18" charset="0"/>
              </a:rPr>
              <a:t>： </a:t>
            </a:r>
            <a:r>
              <a:rPr lang="zh-CN" altLang="en-US" sz="1600" dirty="0">
                <a:solidFill>
                  <a:prstClr val="black"/>
                </a:solidFill>
                <a:latin typeface="微软雅黑" panose="020B0503020204020204" pitchFamily="34" charset="-122"/>
                <a:ea typeface="微软雅黑" panose="020B0503020204020204" pitchFamily="34" charset="-122"/>
                <a:cs typeface="Times New Roman" pitchFamily="18" charset="0"/>
              </a:rPr>
              <a:t>目标函数</a:t>
            </a:r>
            <a:endParaRPr lang="en-US" altLang="zh-CN" sz="1600" dirty="0">
              <a:solidFill>
                <a:prstClr val="black"/>
              </a:solidFill>
              <a:latin typeface="微软雅黑" panose="020B0503020204020204" pitchFamily="34" charset="-122"/>
              <a:ea typeface="微软雅黑" panose="020B0503020204020204" pitchFamily="34" charset="-122"/>
              <a:cs typeface="Times New Roman" pitchFamily="18" charset="0"/>
            </a:endParaRPr>
          </a:p>
          <a:p>
            <a:pPr>
              <a:lnSpc>
                <a:spcPct val="150000"/>
              </a:lnSpc>
            </a:pPr>
            <a:r>
              <a:rPr lang="en-US" altLang="zh-CN" sz="1400" dirty="0">
                <a:solidFill>
                  <a:prstClr val="black"/>
                </a:solidFill>
                <a:latin typeface="微软雅黑" panose="020B0503020204020204" pitchFamily="34" charset="-122"/>
                <a:ea typeface="微软雅黑" panose="020B0503020204020204" pitchFamily="34" charset="-122"/>
                <a:cs typeface="Times New Roman" pitchFamily="18" charset="0"/>
              </a:rPr>
              <a:t>     </a:t>
            </a:r>
            <a:r>
              <a:rPr lang="zh-CN" altLang="en-US" sz="1400" dirty="0">
                <a:solidFill>
                  <a:prstClr val="black"/>
                </a:solidFill>
                <a:latin typeface="微软雅黑" panose="020B0503020204020204" pitchFamily="34" charset="-122"/>
                <a:ea typeface="微软雅黑" panose="020B0503020204020204" pitchFamily="34" charset="-122"/>
                <a:cs typeface="Times New Roman" pitchFamily="18" charset="0"/>
              </a:rPr>
              <a:t>（由设计者定义，容纳先验知识）</a:t>
            </a:r>
            <a:endParaRPr lang="en-US" sz="1400" b="1" dirty="0">
              <a:solidFill>
                <a:prstClr val="black"/>
              </a:solidFill>
              <a:latin typeface="微软雅黑" panose="020B0503020204020204" pitchFamily="34" charset="-122"/>
              <a:ea typeface="微软雅黑" panose="020B0503020204020204" pitchFamily="34" charset="-122"/>
              <a:cs typeface="Times New Roman" pitchFamily="18" charset="0"/>
            </a:endParaRPr>
          </a:p>
        </p:txBody>
      </p:sp>
      <p:grpSp>
        <p:nvGrpSpPr>
          <p:cNvPr id="27" name="组合 26"/>
          <p:cNvGrpSpPr/>
          <p:nvPr/>
        </p:nvGrpSpPr>
        <p:grpSpPr>
          <a:xfrm>
            <a:off x="1403651" y="2636912"/>
            <a:ext cx="3858919" cy="2301598"/>
            <a:chOff x="2361608" y="2807784"/>
            <a:chExt cx="4514648" cy="2659274"/>
          </a:xfrm>
        </p:grpSpPr>
        <p:sp>
          <p:nvSpPr>
            <p:cNvPr id="8" name="Rectangle 6"/>
            <p:cNvSpPr/>
            <p:nvPr/>
          </p:nvSpPr>
          <p:spPr>
            <a:xfrm>
              <a:off x="3442893" y="2808111"/>
              <a:ext cx="2376264" cy="3600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a:solidFill>
                  <a:prstClr val="white"/>
                </a:solidFill>
                <a:latin typeface="微软雅黑" panose="020B0503020204020204" pitchFamily="34" charset="-122"/>
                <a:ea typeface="微软雅黑" panose="020B0503020204020204" pitchFamily="34" charset="-122"/>
              </a:endParaRPr>
            </a:p>
          </p:txBody>
        </p:sp>
        <p:sp>
          <p:nvSpPr>
            <p:cNvPr id="9" name="Rectangle 7"/>
            <p:cNvSpPr/>
            <p:nvPr/>
          </p:nvSpPr>
          <p:spPr>
            <a:xfrm>
              <a:off x="3442893" y="3600199"/>
              <a:ext cx="2376264" cy="3600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a:solidFill>
                  <a:prstClr val="white"/>
                </a:solidFill>
                <a:latin typeface="微软雅黑" panose="020B0503020204020204" pitchFamily="34" charset="-122"/>
                <a:ea typeface="微软雅黑" panose="020B0503020204020204" pitchFamily="34" charset="-122"/>
              </a:endParaRPr>
            </a:p>
          </p:txBody>
        </p:sp>
        <p:sp>
          <p:nvSpPr>
            <p:cNvPr id="10" name="TextBox 8"/>
            <p:cNvSpPr txBox="1"/>
            <p:nvPr/>
          </p:nvSpPr>
          <p:spPr>
            <a:xfrm>
              <a:off x="4175554" y="3591235"/>
              <a:ext cx="936197" cy="39116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prstClr val="black"/>
                  </a:solidFill>
                  <a:latin typeface="微软雅黑" panose="020B0503020204020204" pitchFamily="34" charset="-122"/>
                  <a:ea typeface="微软雅黑" panose="020B0503020204020204" pitchFamily="34" charset="-122"/>
                </a:rPr>
                <a:t>输出层</a:t>
              </a:r>
              <a:endParaRPr lang="en-US" sz="1600" dirty="0">
                <a:solidFill>
                  <a:prstClr val="black"/>
                </a:solidFill>
                <a:latin typeface="微软雅黑" panose="020B0503020204020204" pitchFamily="34" charset="-122"/>
                <a:ea typeface="微软雅黑" panose="020B0503020204020204" pitchFamily="34" charset="-122"/>
              </a:endParaRPr>
            </a:p>
          </p:txBody>
        </p:sp>
        <p:sp>
          <p:nvSpPr>
            <p:cNvPr id="11" name="Rectangle 9"/>
            <p:cNvSpPr/>
            <p:nvPr/>
          </p:nvSpPr>
          <p:spPr>
            <a:xfrm>
              <a:off x="3442893" y="4365392"/>
              <a:ext cx="2376264" cy="3600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a:solidFill>
                  <a:prstClr val="white"/>
                </a:solidFill>
                <a:latin typeface="微软雅黑" panose="020B0503020204020204" pitchFamily="34" charset="-122"/>
                <a:ea typeface="微软雅黑" panose="020B0503020204020204" pitchFamily="34" charset="-122"/>
              </a:endParaRPr>
            </a:p>
          </p:txBody>
        </p:sp>
        <p:sp>
          <p:nvSpPr>
            <p:cNvPr id="12" name="TextBox 10"/>
            <p:cNvSpPr txBox="1"/>
            <p:nvPr/>
          </p:nvSpPr>
          <p:spPr>
            <a:xfrm>
              <a:off x="4313091" y="4356424"/>
              <a:ext cx="696147" cy="39116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prstClr val="black"/>
                  </a:solidFill>
                  <a:latin typeface="微软雅黑" panose="020B0503020204020204" pitchFamily="34" charset="-122"/>
                  <a:ea typeface="微软雅黑" panose="020B0503020204020204" pitchFamily="34" charset="-122"/>
                </a:rPr>
                <a:t>隐层</a:t>
              </a:r>
              <a:endParaRPr lang="en-US" sz="1600" dirty="0">
                <a:solidFill>
                  <a:prstClr val="black"/>
                </a:solidFill>
                <a:latin typeface="微软雅黑" panose="020B0503020204020204" pitchFamily="34" charset="-122"/>
                <a:ea typeface="微软雅黑" panose="020B0503020204020204" pitchFamily="34" charset="-122"/>
              </a:endParaRPr>
            </a:p>
          </p:txBody>
        </p:sp>
        <p:sp>
          <p:nvSpPr>
            <p:cNvPr id="13" name="Rectangle 11"/>
            <p:cNvSpPr/>
            <p:nvPr/>
          </p:nvSpPr>
          <p:spPr>
            <a:xfrm>
              <a:off x="3441728" y="5084857"/>
              <a:ext cx="2376264" cy="3600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a:solidFill>
                  <a:prstClr val="white"/>
                </a:solidFill>
                <a:latin typeface="微软雅黑" panose="020B0503020204020204" pitchFamily="34" charset="-122"/>
                <a:ea typeface="微软雅黑" panose="020B0503020204020204" pitchFamily="34" charset="-122"/>
              </a:endParaRPr>
            </a:p>
          </p:txBody>
        </p:sp>
        <p:sp>
          <p:nvSpPr>
            <p:cNvPr id="14" name="TextBox 12"/>
            <p:cNvSpPr txBox="1"/>
            <p:nvPr/>
          </p:nvSpPr>
          <p:spPr>
            <a:xfrm>
              <a:off x="4172611" y="5075892"/>
              <a:ext cx="936197" cy="39116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prstClr val="black"/>
                  </a:solidFill>
                  <a:latin typeface="微软雅黑" panose="020B0503020204020204" pitchFamily="34" charset="-122"/>
                  <a:ea typeface="微软雅黑" panose="020B0503020204020204" pitchFamily="34" charset="-122"/>
                </a:rPr>
                <a:t>输入层</a:t>
              </a:r>
              <a:endParaRPr lang="en-US" sz="1600" dirty="0">
                <a:solidFill>
                  <a:prstClr val="black"/>
                </a:solidFill>
                <a:latin typeface="微软雅黑" panose="020B0503020204020204" pitchFamily="34" charset="-122"/>
                <a:ea typeface="微软雅黑" panose="020B0503020204020204" pitchFamily="34" charset="-122"/>
              </a:endParaRPr>
            </a:p>
          </p:txBody>
        </p:sp>
        <p:sp>
          <p:nvSpPr>
            <p:cNvPr id="15" name="TextBox 13"/>
            <p:cNvSpPr txBox="1"/>
            <p:nvPr/>
          </p:nvSpPr>
          <p:spPr>
            <a:xfrm>
              <a:off x="4164987" y="2807784"/>
              <a:ext cx="936197" cy="39116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prstClr val="black"/>
                  </a:solidFill>
                  <a:latin typeface="微软雅黑" panose="020B0503020204020204" pitchFamily="34" charset="-122"/>
                  <a:ea typeface="微软雅黑" panose="020B0503020204020204" pitchFamily="34" charset="-122"/>
                </a:rPr>
                <a:t>目标值</a:t>
              </a:r>
              <a:endParaRPr lang="en-US" sz="1600" dirty="0">
                <a:solidFill>
                  <a:prstClr val="black"/>
                </a:solidFill>
                <a:latin typeface="微软雅黑" panose="020B0503020204020204" pitchFamily="34" charset="-122"/>
                <a:ea typeface="微软雅黑" panose="020B0503020204020204" pitchFamily="34" charset="-122"/>
              </a:endParaRPr>
            </a:p>
          </p:txBody>
        </p:sp>
        <p:cxnSp>
          <p:nvCxnSpPr>
            <p:cNvPr id="16" name="Straight Arrow Connector 14"/>
            <p:cNvCxnSpPr/>
            <p:nvPr/>
          </p:nvCxnSpPr>
          <p:spPr>
            <a:xfrm flipV="1">
              <a:off x="3923928" y="4698249"/>
              <a:ext cx="0" cy="360040"/>
            </a:xfrm>
            <a:prstGeom prst="straightConnector1">
              <a:avLst/>
            </a:prstGeom>
            <a:ln w="38100">
              <a:solidFill>
                <a:srgbClr val="0000FF"/>
              </a:solidFill>
              <a:prstDash val="solid"/>
              <a:headEnd w="lg" len="lg"/>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5"/>
            <p:cNvCxnSpPr/>
            <p:nvPr/>
          </p:nvCxnSpPr>
          <p:spPr>
            <a:xfrm flipV="1">
              <a:off x="3923928" y="3960239"/>
              <a:ext cx="0" cy="360040"/>
            </a:xfrm>
            <a:prstGeom prst="straightConnector1">
              <a:avLst/>
            </a:prstGeom>
            <a:ln w="38100">
              <a:solidFill>
                <a:srgbClr val="0000FF"/>
              </a:solidFill>
              <a:prstDash val="solid"/>
              <a:headEnd w="lg" len="lg"/>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6"/>
            <p:cNvCxnSpPr/>
            <p:nvPr/>
          </p:nvCxnSpPr>
          <p:spPr>
            <a:xfrm flipV="1">
              <a:off x="3923928" y="3222229"/>
              <a:ext cx="0" cy="360040"/>
            </a:xfrm>
            <a:prstGeom prst="straightConnector1">
              <a:avLst/>
            </a:prstGeom>
            <a:ln w="38100">
              <a:solidFill>
                <a:srgbClr val="0000FF"/>
              </a:solidFill>
              <a:prstDash val="solid"/>
              <a:headEnd w="lg" len="lg"/>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7"/>
            <p:cNvCxnSpPr/>
            <p:nvPr/>
          </p:nvCxnSpPr>
          <p:spPr>
            <a:xfrm rot="10800000" flipV="1">
              <a:off x="5364088" y="4716179"/>
              <a:ext cx="0" cy="360040"/>
            </a:xfrm>
            <a:prstGeom prst="straightConnector1">
              <a:avLst/>
            </a:prstGeom>
            <a:ln w="38100">
              <a:solidFill>
                <a:srgbClr val="FF0000"/>
              </a:solidFill>
              <a:prstDash val="solid"/>
              <a:headEnd w="lg" len="lg"/>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8"/>
            <p:cNvCxnSpPr/>
            <p:nvPr/>
          </p:nvCxnSpPr>
          <p:spPr>
            <a:xfrm rot="10800000" flipV="1">
              <a:off x="5364088" y="3978169"/>
              <a:ext cx="0" cy="360040"/>
            </a:xfrm>
            <a:prstGeom prst="straightConnector1">
              <a:avLst/>
            </a:prstGeom>
            <a:ln w="38100">
              <a:solidFill>
                <a:srgbClr val="FF0000"/>
              </a:solidFill>
              <a:prstDash val="solid"/>
              <a:headEnd w="lg" len="lg"/>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19"/>
            <p:cNvCxnSpPr/>
            <p:nvPr/>
          </p:nvCxnSpPr>
          <p:spPr>
            <a:xfrm rot="10800000" flipV="1">
              <a:off x="5364088" y="3240159"/>
              <a:ext cx="0" cy="360040"/>
            </a:xfrm>
            <a:prstGeom prst="straightConnector1">
              <a:avLst/>
            </a:prstGeom>
            <a:ln w="38100">
              <a:solidFill>
                <a:srgbClr val="FF0000"/>
              </a:solidFill>
              <a:prstDash val="solid"/>
              <a:headEnd w="lg" len="lg"/>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0"/>
            <p:cNvCxnSpPr/>
            <p:nvPr/>
          </p:nvCxnSpPr>
          <p:spPr>
            <a:xfrm flipV="1">
              <a:off x="3059832" y="2880119"/>
              <a:ext cx="0" cy="2448272"/>
            </a:xfrm>
            <a:prstGeom prst="straightConnector1">
              <a:avLst/>
            </a:prstGeom>
            <a:ln w="25400">
              <a:solidFill>
                <a:srgbClr val="0000FF"/>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3" name="TextBox 21"/>
            <p:cNvSpPr txBox="1"/>
            <p:nvPr/>
          </p:nvSpPr>
          <p:spPr>
            <a:xfrm>
              <a:off x="2361608" y="3561984"/>
              <a:ext cx="914249" cy="12446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rgbClr val="0000FF"/>
                  </a:solidFill>
                  <a:latin typeface="微软雅黑" panose="020B0503020204020204" pitchFamily="34" charset="-122"/>
                  <a:ea typeface="微软雅黑" panose="020B0503020204020204" pitchFamily="34" charset="-122"/>
                </a:rPr>
                <a:t>前</a:t>
              </a:r>
              <a:endParaRPr lang="en-US" altLang="zh-CN" sz="1600" dirty="0">
                <a:solidFill>
                  <a:srgbClr val="0000FF"/>
                </a:solidFill>
                <a:latin typeface="微软雅黑" panose="020B0503020204020204" pitchFamily="34" charset="-122"/>
                <a:ea typeface="微软雅黑" panose="020B0503020204020204" pitchFamily="34" charset="-122"/>
              </a:endParaRPr>
            </a:p>
            <a:p>
              <a:pPr algn="ctr"/>
              <a:r>
                <a:rPr lang="zh-CN" altLang="en-US" sz="1600" dirty="0">
                  <a:solidFill>
                    <a:srgbClr val="0000FF"/>
                  </a:solidFill>
                  <a:latin typeface="微软雅黑" panose="020B0503020204020204" pitchFamily="34" charset="-122"/>
                  <a:ea typeface="微软雅黑" panose="020B0503020204020204" pitchFamily="34" charset="-122"/>
                </a:rPr>
                <a:t>向</a:t>
              </a:r>
              <a:endParaRPr lang="en-US" altLang="zh-CN" sz="1600" dirty="0">
                <a:solidFill>
                  <a:srgbClr val="0000FF"/>
                </a:solidFill>
                <a:latin typeface="微软雅黑" panose="020B0503020204020204" pitchFamily="34" charset="-122"/>
                <a:ea typeface="微软雅黑" panose="020B0503020204020204" pitchFamily="34" charset="-122"/>
              </a:endParaRPr>
            </a:p>
            <a:p>
              <a:pPr algn="ctr"/>
              <a:r>
                <a:rPr lang="zh-CN" altLang="en-US" sz="1600" dirty="0">
                  <a:solidFill>
                    <a:srgbClr val="0000FF"/>
                  </a:solidFill>
                  <a:latin typeface="微软雅黑" panose="020B0503020204020204" pitchFamily="34" charset="-122"/>
                  <a:ea typeface="微软雅黑" panose="020B0503020204020204" pitchFamily="34" charset="-122"/>
                </a:rPr>
                <a:t>计</a:t>
              </a:r>
              <a:endParaRPr lang="en-US" altLang="zh-CN" sz="1600" dirty="0">
                <a:solidFill>
                  <a:srgbClr val="0000FF"/>
                </a:solidFill>
                <a:latin typeface="微软雅黑" panose="020B0503020204020204" pitchFamily="34" charset="-122"/>
                <a:ea typeface="微软雅黑" panose="020B0503020204020204" pitchFamily="34" charset="-122"/>
              </a:endParaRPr>
            </a:p>
            <a:p>
              <a:pPr algn="ctr"/>
              <a:r>
                <a:rPr lang="zh-CN" altLang="en-US" sz="1600" dirty="0">
                  <a:solidFill>
                    <a:srgbClr val="0000FF"/>
                  </a:solidFill>
                  <a:latin typeface="微软雅黑" panose="020B0503020204020204" pitchFamily="34" charset="-122"/>
                  <a:ea typeface="微软雅黑" panose="020B0503020204020204" pitchFamily="34" charset="-122"/>
                </a:rPr>
                <a:t>算</a:t>
              </a:r>
              <a:endParaRPr lang="en-US" sz="1600" dirty="0">
                <a:solidFill>
                  <a:srgbClr val="0000FF"/>
                </a:solidFill>
                <a:latin typeface="微软雅黑" panose="020B0503020204020204" pitchFamily="34" charset="-122"/>
                <a:ea typeface="微软雅黑" panose="020B0503020204020204" pitchFamily="34" charset="-122"/>
              </a:endParaRPr>
            </a:p>
          </p:txBody>
        </p:sp>
        <p:cxnSp>
          <p:nvCxnSpPr>
            <p:cNvPr id="24" name="Straight Arrow Connector 22"/>
            <p:cNvCxnSpPr/>
            <p:nvPr/>
          </p:nvCxnSpPr>
          <p:spPr>
            <a:xfrm>
              <a:off x="6300192" y="2808111"/>
              <a:ext cx="0" cy="2592288"/>
            </a:xfrm>
            <a:prstGeom prst="straightConnector1">
              <a:avLst/>
            </a:prstGeom>
            <a:ln w="25400">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5" name="TextBox 23"/>
            <p:cNvSpPr txBox="1"/>
            <p:nvPr/>
          </p:nvSpPr>
          <p:spPr>
            <a:xfrm>
              <a:off x="6156176" y="3284984"/>
              <a:ext cx="720080" cy="181359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rgbClr val="FF0000"/>
                  </a:solidFill>
                  <a:latin typeface="微软雅黑" panose="020B0503020204020204" pitchFamily="34" charset="-122"/>
                  <a:ea typeface="微软雅黑" panose="020B0503020204020204" pitchFamily="34" charset="-122"/>
                </a:rPr>
                <a:t>反</a:t>
              </a:r>
              <a:endParaRPr lang="en-US" altLang="zh-CN" sz="1600" dirty="0">
                <a:solidFill>
                  <a:srgbClr val="FF0000"/>
                </a:solidFill>
                <a:latin typeface="微软雅黑" panose="020B0503020204020204" pitchFamily="34" charset="-122"/>
                <a:ea typeface="微软雅黑" panose="020B0503020204020204" pitchFamily="34" charset="-122"/>
              </a:endParaRPr>
            </a:p>
            <a:p>
              <a:pPr algn="ctr"/>
              <a:r>
                <a:rPr lang="zh-CN" altLang="en-US" sz="1600" dirty="0">
                  <a:solidFill>
                    <a:srgbClr val="FF0000"/>
                  </a:solidFill>
                  <a:latin typeface="微软雅黑" panose="020B0503020204020204" pitchFamily="34" charset="-122"/>
                  <a:ea typeface="微软雅黑" panose="020B0503020204020204" pitchFamily="34" charset="-122"/>
                </a:rPr>
                <a:t>向</a:t>
              </a:r>
              <a:endParaRPr lang="en-US" altLang="zh-CN" sz="1600" dirty="0">
                <a:solidFill>
                  <a:srgbClr val="FF0000"/>
                </a:solidFill>
                <a:latin typeface="微软雅黑" panose="020B0503020204020204" pitchFamily="34" charset="-122"/>
                <a:ea typeface="微软雅黑" panose="020B0503020204020204" pitchFamily="34" charset="-122"/>
              </a:endParaRPr>
            </a:p>
            <a:p>
              <a:pPr algn="ctr"/>
              <a:r>
                <a:rPr lang="zh-CN" altLang="en-US" sz="1600" dirty="0">
                  <a:solidFill>
                    <a:srgbClr val="FF0000"/>
                  </a:solidFill>
                  <a:latin typeface="微软雅黑" panose="020B0503020204020204" pitchFamily="34" charset="-122"/>
                  <a:ea typeface="微软雅黑" panose="020B0503020204020204" pitchFamily="34" charset="-122"/>
                </a:rPr>
                <a:t>误</a:t>
              </a:r>
              <a:endParaRPr lang="en-US" altLang="zh-CN" sz="1600" dirty="0">
                <a:solidFill>
                  <a:srgbClr val="FF0000"/>
                </a:solidFill>
                <a:latin typeface="微软雅黑" panose="020B0503020204020204" pitchFamily="34" charset="-122"/>
                <a:ea typeface="微软雅黑" panose="020B0503020204020204" pitchFamily="34" charset="-122"/>
              </a:endParaRPr>
            </a:p>
            <a:p>
              <a:pPr algn="ctr"/>
              <a:r>
                <a:rPr lang="zh-CN" altLang="en-US" sz="1600" dirty="0">
                  <a:solidFill>
                    <a:srgbClr val="FF0000"/>
                  </a:solidFill>
                  <a:latin typeface="微软雅黑" panose="020B0503020204020204" pitchFamily="34" charset="-122"/>
                  <a:ea typeface="微软雅黑" panose="020B0503020204020204" pitchFamily="34" charset="-122"/>
                </a:rPr>
                <a:t>差</a:t>
              </a:r>
              <a:endParaRPr lang="en-US" altLang="zh-CN" sz="1600" dirty="0">
                <a:solidFill>
                  <a:srgbClr val="FF0000"/>
                </a:solidFill>
                <a:latin typeface="微软雅黑" panose="020B0503020204020204" pitchFamily="34" charset="-122"/>
                <a:ea typeface="微软雅黑" panose="020B0503020204020204" pitchFamily="34" charset="-122"/>
              </a:endParaRPr>
            </a:p>
            <a:p>
              <a:pPr algn="ctr"/>
              <a:r>
                <a:rPr lang="zh-CN" altLang="en-US" sz="1600" dirty="0">
                  <a:solidFill>
                    <a:srgbClr val="FF0000"/>
                  </a:solidFill>
                  <a:latin typeface="微软雅黑" panose="020B0503020204020204" pitchFamily="34" charset="-122"/>
                  <a:ea typeface="微软雅黑" panose="020B0503020204020204" pitchFamily="34" charset="-122"/>
                </a:rPr>
                <a:t>传</a:t>
              </a:r>
              <a:endParaRPr lang="en-US" altLang="zh-CN" sz="1600" dirty="0">
                <a:solidFill>
                  <a:srgbClr val="FF0000"/>
                </a:solidFill>
                <a:latin typeface="微软雅黑" panose="020B0503020204020204" pitchFamily="34" charset="-122"/>
                <a:ea typeface="微软雅黑" panose="020B0503020204020204" pitchFamily="34" charset="-122"/>
              </a:endParaRPr>
            </a:p>
            <a:p>
              <a:pPr algn="ctr"/>
              <a:r>
                <a:rPr lang="zh-CN" altLang="en-US" sz="1600" dirty="0">
                  <a:solidFill>
                    <a:srgbClr val="FF0000"/>
                  </a:solidFill>
                  <a:latin typeface="微软雅黑" panose="020B0503020204020204" pitchFamily="34" charset="-122"/>
                  <a:ea typeface="微软雅黑" panose="020B0503020204020204" pitchFamily="34" charset="-122"/>
                </a:rPr>
                <a:t>播</a:t>
              </a:r>
              <a:endParaRPr lang="en-US" sz="1600" dirty="0">
                <a:solidFill>
                  <a:srgbClr val="FF0000"/>
                </a:solidFill>
                <a:latin typeface="微软雅黑" panose="020B0503020204020204" pitchFamily="34" charset="-122"/>
                <a:ea typeface="微软雅黑" panose="020B0503020204020204" pitchFamily="34" charset="-122"/>
              </a:endParaRPr>
            </a:p>
          </p:txBody>
        </p:sp>
      </p:grpSp>
      <p:sp>
        <p:nvSpPr>
          <p:cNvPr id="26" name="TextBox 24"/>
          <p:cNvSpPr txBox="1"/>
          <p:nvPr/>
        </p:nvSpPr>
        <p:spPr>
          <a:xfrm>
            <a:off x="251520" y="6063679"/>
            <a:ext cx="864096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prstClr val="white">
                    <a:lumMod val="85000"/>
                  </a:prstClr>
                </a:solidFill>
              </a:rPr>
              <a:t>Ref:</a:t>
            </a:r>
            <a:r>
              <a:rPr lang="en-US" sz="1200" dirty="0">
                <a:solidFill>
                  <a:prstClr val="white">
                    <a:lumMod val="85000"/>
                  </a:prstClr>
                </a:solidFill>
              </a:rPr>
              <a:t> D. E. </a:t>
            </a:r>
            <a:r>
              <a:rPr lang="en-US" sz="1200" dirty="0" err="1">
                <a:solidFill>
                  <a:prstClr val="white">
                    <a:lumMod val="85000"/>
                  </a:prstClr>
                </a:solidFill>
              </a:rPr>
              <a:t>Rumelhart</a:t>
            </a:r>
            <a:r>
              <a:rPr lang="en-US" sz="1200" dirty="0">
                <a:solidFill>
                  <a:prstClr val="white">
                    <a:lumMod val="85000"/>
                  </a:prstClr>
                </a:solidFill>
              </a:rPr>
              <a:t>, G. E. Hinton, R. J. Williams, “Learning Representations by Back-propagation Errors,” Nature, Vol. 323, pp. 533-536, 1986.</a:t>
            </a:r>
          </a:p>
        </p:txBody>
      </p:sp>
    </p:spTree>
    <p:extLst>
      <p:ext uri="{BB962C8B-B14F-4D97-AF65-F5344CB8AC3E}">
        <p14:creationId xmlns:p14="http://schemas.microsoft.com/office/powerpoint/2010/main" val="30809562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013938" y="2204867"/>
            <a:ext cx="3847633" cy="2671717"/>
          </a:xfrm>
          <a:prstGeom prst="rect">
            <a:avLst/>
          </a:prstGeom>
        </p:spPr>
      </p:pic>
      <p:pic>
        <p:nvPicPr>
          <p:cNvPr id="7" name="图片 6" descr="img01.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952" y="2492896"/>
            <a:ext cx="4610072" cy="2095653"/>
          </a:xfrm>
          <a:prstGeom prst="rect">
            <a:avLst/>
          </a:prstGeom>
        </p:spPr>
      </p:pic>
      <p:sp>
        <p:nvSpPr>
          <p:cNvPr id="8" name="矩形 7"/>
          <p:cNvSpPr/>
          <p:nvPr/>
        </p:nvSpPr>
        <p:spPr>
          <a:xfrm>
            <a:off x="282343" y="5623357"/>
            <a:ext cx="8568952" cy="254044"/>
          </a:xfrm>
          <a:prstGeom prst="rect">
            <a:avLst/>
          </a:prstGeom>
        </p:spPr>
        <p:txBody>
          <a:bodyPr wrap="square">
            <a:spAutoFit/>
          </a:bodyPr>
          <a:lstStyle/>
          <a:p>
            <a:pPr algn="ctr" defTabSz="685783"/>
            <a:r>
              <a:rPr lang="en-US" altLang="zh-CN" sz="1051" b="1" dirty="0">
                <a:solidFill>
                  <a:prstClr val="white">
                    <a:lumMod val="75000"/>
                  </a:prstClr>
                </a:solidFill>
              </a:rPr>
              <a:t>Ref:</a:t>
            </a:r>
            <a:r>
              <a:rPr lang="en-US" altLang="zh-CN" sz="1051" dirty="0">
                <a:solidFill>
                  <a:prstClr val="white">
                    <a:lumMod val="75000"/>
                  </a:prstClr>
                </a:solidFill>
              </a:rPr>
              <a:t> Principles of training multi-layer neural network using backpropagation.</a:t>
            </a:r>
            <a:r>
              <a:rPr lang="zh-CN" altLang="en-US" sz="1051" dirty="0">
                <a:solidFill>
                  <a:prstClr val="white">
                    <a:lumMod val="75000"/>
                  </a:prstClr>
                </a:solidFill>
              </a:rPr>
              <a:t> </a:t>
            </a:r>
            <a:r>
              <a:rPr lang="en-US" altLang="zh-CN" sz="1051" dirty="0">
                <a:solidFill>
                  <a:prstClr val="white">
                    <a:lumMod val="75000"/>
                  </a:prstClr>
                </a:solidFill>
              </a:rPr>
              <a:t>http://</a:t>
            </a:r>
            <a:r>
              <a:rPr lang="en-US" altLang="zh-CN" sz="1051" dirty="0" err="1">
                <a:solidFill>
                  <a:prstClr val="white">
                    <a:lumMod val="75000"/>
                  </a:prstClr>
                </a:solidFill>
              </a:rPr>
              <a:t>home.agh.edu.pl</a:t>
            </a:r>
            <a:r>
              <a:rPr lang="en-US" altLang="zh-CN" sz="1051" dirty="0">
                <a:solidFill>
                  <a:prstClr val="white">
                    <a:lumMod val="75000"/>
                  </a:prstClr>
                </a:solidFill>
              </a:rPr>
              <a:t>/~</a:t>
            </a:r>
            <a:r>
              <a:rPr lang="en-US" altLang="zh-CN" sz="1051" dirty="0" err="1">
                <a:solidFill>
                  <a:prstClr val="white">
                    <a:lumMod val="75000"/>
                  </a:prstClr>
                </a:solidFill>
              </a:rPr>
              <a:t>vlsi</a:t>
            </a:r>
            <a:r>
              <a:rPr lang="en-US" altLang="zh-CN" sz="1051" dirty="0">
                <a:solidFill>
                  <a:prstClr val="white">
                    <a:lumMod val="75000"/>
                  </a:prstClr>
                </a:solidFill>
              </a:rPr>
              <a:t>/AI/</a:t>
            </a:r>
            <a:r>
              <a:rPr lang="en-US" altLang="zh-CN" sz="1051" dirty="0" err="1">
                <a:solidFill>
                  <a:prstClr val="white">
                    <a:lumMod val="75000"/>
                  </a:prstClr>
                </a:solidFill>
              </a:rPr>
              <a:t>backp_t_en</a:t>
            </a:r>
            <a:r>
              <a:rPr lang="en-US" altLang="zh-CN" sz="1051" dirty="0">
                <a:solidFill>
                  <a:prstClr val="white">
                    <a:lumMod val="75000"/>
                  </a:prstClr>
                </a:solidFill>
              </a:rPr>
              <a:t>/</a:t>
            </a:r>
            <a:r>
              <a:rPr lang="en-US" altLang="zh-CN" sz="1051" dirty="0" err="1">
                <a:solidFill>
                  <a:prstClr val="white">
                    <a:lumMod val="75000"/>
                  </a:prstClr>
                </a:solidFill>
              </a:rPr>
              <a:t>backprop.html</a:t>
            </a:r>
            <a:r>
              <a:rPr lang="en-US" altLang="zh-CN" sz="1051" dirty="0">
                <a:solidFill>
                  <a:prstClr val="white">
                    <a:lumMod val="75000"/>
                  </a:prstClr>
                </a:solidFill>
              </a:rPr>
              <a:t> </a:t>
            </a:r>
            <a:endParaRPr lang="zh-CN" altLang="en-US" sz="1051" dirty="0">
              <a:solidFill>
                <a:prstClr val="white">
                  <a:lumMod val="75000"/>
                </a:prstClr>
              </a:solidFill>
            </a:endParaRPr>
          </a:p>
        </p:txBody>
      </p:sp>
      <p:sp>
        <p:nvSpPr>
          <p:cNvPr id="5" name="Title 1"/>
          <p:cNvSpPr txBox="1">
            <a:spLocks/>
          </p:cNvSpPr>
          <p:nvPr/>
        </p:nvSpPr>
        <p:spPr>
          <a:xfrm>
            <a:off x="1496144" y="332656"/>
            <a:ext cx="6172200" cy="438529"/>
          </a:xfrm>
          <a:prstGeom prst="rect">
            <a:avLst/>
          </a:prstGeom>
        </p:spPr>
        <p:txBody>
          <a:bodyPr wrap="square" lIns="68527" tIns="34264" rIns="68527" bIns="34264">
            <a:spAutoFit/>
          </a:bodyPr>
          <a:lstStyle>
            <a:defPPr>
              <a:defRPr lang="en-US"/>
            </a:defPPr>
            <a:lvl1pPr>
              <a:spcBef>
                <a:spcPct val="0"/>
              </a:spcBef>
              <a:defRPr sz="2000" b="1">
                <a:solidFill>
                  <a:schemeClr val="tx1">
                    <a:lumMod val="65000"/>
                    <a:lumOff val="35000"/>
                  </a:schemeClr>
                </a:solidFill>
                <a:latin typeface="微软雅黑" pitchFamily="34" charset="-122"/>
                <a:ea typeface="微软雅黑" pitchFamily="34" charset="-122"/>
              </a:defRPr>
            </a:lvl1pPr>
          </a:lstStyle>
          <a:p>
            <a:pPr algn="ctr"/>
            <a:r>
              <a:rPr lang="en-US" altLang="zh-CN" sz="2400" dirty="0"/>
              <a:t>BP</a:t>
            </a:r>
            <a:r>
              <a:rPr lang="zh-CN" altLang="en-US" sz="2400" dirty="0"/>
              <a:t>算法的细节</a:t>
            </a:r>
            <a:endParaRPr lang="en-US" altLang="zh-CN" sz="2400" dirty="0"/>
          </a:p>
        </p:txBody>
      </p:sp>
    </p:spTree>
    <p:extLst>
      <p:ext uri="{BB962C8B-B14F-4D97-AF65-F5344CB8AC3E}">
        <p14:creationId xmlns:p14="http://schemas.microsoft.com/office/powerpoint/2010/main" val="36544405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374358" y="2276872"/>
            <a:ext cx="6391113" cy="2880000"/>
          </a:xfrm>
          <a:prstGeom prst="rect">
            <a:avLst/>
          </a:prstGeom>
        </p:spPr>
      </p:pic>
      <p:sp>
        <p:nvSpPr>
          <p:cNvPr id="4" name="Title 1"/>
          <p:cNvSpPr txBox="1">
            <a:spLocks/>
          </p:cNvSpPr>
          <p:nvPr/>
        </p:nvSpPr>
        <p:spPr>
          <a:xfrm>
            <a:off x="1496144" y="260648"/>
            <a:ext cx="6172200" cy="438529"/>
          </a:xfrm>
          <a:prstGeom prst="rect">
            <a:avLst/>
          </a:prstGeom>
        </p:spPr>
        <p:txBody>
          <a:bodyPr wrap="square" lIns="68527" tIns="34264" rIns="68527" bIns="34264">
            <a:spAutoFit/>
          </a:bodyPr>
          <a:lstStyle>
            <a:defPPr>
              <a:defRPr lang="en-US"/>
            </a:defPPr>
            <a:lvl1pPr>
              <a:spcBef>
                <a:spcPct val="0"/>
              </a:spcBef>
              <a:defRPr sz="2000" b="1">
                <a:solidFill>
                  <a:schemeClr val="tx1">
                    <a:lumMod val="65000"/>
                    <a:lumOff val="35000"/>
                  </a:schemeClr>
                </a:solidFill>
                <a:latin typeface="微软雅黑" pitchFamily="34" charset="-122"/>
                <a:ea typeface="微软雅黑" pitchFamily="34" charset="-122"/>
              </a:defRPr>
            </a:lvl1pPr>
          </a:lstStyle>
          <a:p>
            <a:pPr algn="ctr"/>
            <a:r>
              <a:rPr lang="zh-CN" altLang="en-US" sz="2400" dirty="0"/>
              <a:t>前向计算开始</a:t>
            </a:r>
            <a:endParaRPr lang="en-US" altLang="zh-CN" sz="2400" dirty="0"/>
          </a:p>
        </p:txBody>
      </p:sp>
    </p:spTree>
    <p:extLst>
      <p:ext uri="{BB962C8B-B14F-4D97-AF65-F5344CB8AC3E}">
        <p14:creationId xmlns:p14="http://schemas.microsoft.com/office/powerpoint/2010/main" val="144361190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386081" y="2271712"/>
            <a:ext cx="6391113" cy="2880000"/>
          </a:xfrm>
          <a:prstGeom prst="rect">
            <a:avLst/>
          </a:prstGeom>
        </p:spPr>
      </p:pic>
    </p:spTree>
    <p:extLst>
      <p:ext uri="{BB962C8B-B14F-4D97-AF65-F5344CB8AC3E}">
        <p14:creationId xmlns:p14="http://schemas.microsoft.com/office/powerpoint/2010/main" val="265562494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referRelativeResize="0">
            <a:picLocks/>
          </p:cNvPicPr>
          <p:nvPr/>
        </p:nvPicPr>
        <p:blipFill>
          <a:blip r:embed="rId2"/>
          <a:stretch>
            <a:fillRect/>
          </a:stretch>
        </p:blipFill>
        <p:spPr>
          <a:xfrm>
            <a:off x="1366809" y="2278856"/>
            <a:ext cx="6390000" cy="2880000"/>
          </a:xfrm>
          <a:prstGeom prst="rect">
            <a:avLst/>
          </a:prstGeom>
        </p:spPr>
      </p:pic>
    </p:spTree>
    <p:extLst>
      <p:ext uri="{BB962C8B-B14F-4D97-AF65-F5344CB8AC3E}">
        <p14:creationId xmlns:p14="http://schemas.microsoft.com/office/powerpoint/2010/main" val="290696784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referRelativeResize="0">
            <a:picLocks/>
          </p:cNvPicPr>
          <p:nvPr/>
        </p:nvPicPr>
        <p:blipFill>
          <a:blip r:embed="rId2"/>
          <a:stretch>
            <a:fillRect/>
          </a:stretch>
        </p:blipFill>
        <p:spPr>
          <a:xfrm>
            <a:off x="1387191" y="2289573"/>
            <a:ext cx="6390000" cy="2880000"/>
          </a:xfrm>
          <a:prstGeom prst="rect">
            <a:avLst/>
          </a:prstGeom>
        </p:spPr>
      </p:pic>
    </p:spTree>
    <p:extLst>
      <p:ext uri="{BB962C8B-B14F-4D97-AF65-F5344CB8AC3E}">
        <p14:creationId xmlns:p14="http://schemas.microsoft.com/office/powerpoint/2010/main" val="401728969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referRelativeResize="0">
            <a:picLocks/>
          </p:cNvPicPr>
          <p:nvPr/>
        </p:nvPicPr>
        <p:blipFill>
          <a:blip r:embed="rId2"/>
          <a:stretch>
            <a:fillRect/>
          </a:stretch>
        </p:blipFill>
        <p:spPr>
          <a:xfrm>
            <a:off x="1375468" y="2289573"/>
            <a:ext cx="6390000" cy="2880000"/>
          </a:xfrm>
          <a:prstGeom prst="rect">
            <a:avLst/>
          </a:prstGeom>
        </p:spPr>
      </p:pic>
    </p:spTree>
    <p:extLst>
      <p:ext uri="{BB962C8B-B14F-4D97-AF65-F5344CB8AC3E}">
        <p14:creationId xmlns:p14="http://schemas.microsoft.com/office/powerpoint/2010/main" val="346323229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img07.gif"/>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1366809" y="2303775"/>
            <a:ext cx="6390000" cy="2880000"/>
          </a:xfrm>
          <a:prstGeom prst="rect">
            <a:avLst/>
          </a:prstGeom>
        </p:spPr>
      </p:pic>
    </p:spTree>
    <p:extLst>
      <p:ext uri="{BB962C8B-B14F-4D97-AF65-F5344CB8AC3E}">
        <p14:creationId xmlns:p14="http://schemas.microsoft.com/office/powerpoint/2010/main" val="1856019118"/>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p#ln-01 20150309">
  <a:themeElements>
    <a:clrScheme name="平衡">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平衡">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平衡">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3.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Verdan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Verdana" pitchFamily="34" charset="0"/>
            <a:ea typeface="宋体" pitchFamily="2" charset="-122"/>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1495</TotalTime>
  <Words>5330</Words>
  <Application>Microsoft Office PowerPoint</Application>
  <PresentationFormat>全屏显示(4:3)</PresentationFormat>
  <Paragraphs>1013</Paragraphs>
  <Slides>123</Slides>
  <Notes>5</Notes>
  <HiddenSlides>0</HiddenSlides>
  <MMClips>0</MMClips>
  <ScaleCrop>false</ScaleCrop>
  <HeadingPairs>
    <vt:vector size="8" baseType="variant">
      <vt:variant>
        <vt:lpstr>已用的字体</vt:lpstr>
      </vt:variant>
      <vt:variant>
        <vt:i4>24</vt:i4>
      </vt:variant>
      <vt:variant>
        <vt:lpstr>主题</vt:lpstr>
      </vt:variant>
      <vt:variant>
        <vt:i4>3</vt:i4>
      </vt:variant>
      <vt:variant>
        <vt:lpstr>嵌入 OLE 服务器</vt:lpstr>
      </vt:variant>
      <vt:variant>
        <vt:i4>2</vt:i4>
      </vt:variant>
      <vt:variant>
        <vt:lpstr>幻灯片标题</vt:lpstr>
      </vt:variant>
      <vt:variant>
        <vt:i4>123</vt:i4>
      </vt:variant>
    </vt:vector>
  </HeadingPairs>
  <TitlesOfParts>
    <vt:vector size="152" baseType="lpstr">
      <vt:lpstr>맑은 고딕</vt:lpstr>
      <vt:lpstr>新細明體</vt:lpstr>
      <vt:lpstr>仿宋_GB2312</vt:lpstr>
      <vt:lpstr>黑体</vt:lpstr>
      <vt:lpstr>华文行楷</vt:lpstr>
      <vt:lpstr>华文楷体</vt:lpstr>
      <vt:lpstr>楷体</vt:lpstr>
      <vt:lpstr>楷体_GB2312</vt:lpstr>
      <vt:lpstr>隶书</vt:lpstr>
      <vt:lpstr>宋体</vt:lpstr>
      <vt:lpstr>微软雅黑</vt:lpstr>
      <vt:lpstr>幼圆</vt:lpstr>
      <vt:lpstr>Aparajita</vt:lpstr>
      <vt:lpstr>Arial</vt:lpstr>
      <vt:lpstr>Calibri</vt:lpstr>
      <vt:lpstr>Cambria Math</vt:lpstr>
      <vt:lpstr>Franklin Gothic Book</vt:lpstr>
      <vt:lpstr>Perpetua</vt:lpstr>
      <vt:lpstr>Symbol</vt:lpstr>
      <vt:lpstr>Times New Roman</vt:lpstr>
      <vt:lpstr>Verdana</vt:lpstr>
      <vt:lpstr>Vijaya</vt:lpstr>
      <vt:lpstr>Wingdings</vt:lpstr>
      <vt:lpstr>Wingdings 2</vt:lpstr>
      <vt:lpstr>Office 主题</vt:lpstr>
      <vt:lpstr>sp#ln-01 20150309</vt:lpstr>
      <vt:lpstr>Profile</vt:lpstr>
      <vt:lpstr>Equation</vt:lpstr>
      <vt:lpstr>公式</vt:lpstr>
      <vt:lpstr>12 数字信号处理：模式识别基础</vt:lpstr>
      <vt:lpstr>内容提要</vt:lpstr>
      <vt:lpstr>分类器</vt:lpstr>
      <vt:lpstr>PowerPoint 演示文稿</vt:lpstr>
      <vt:lpstr>线性可分性</vt:lpstr>
      <vt:lpstr>将线性不可分转化为线性可分</vt:lpstr>
      <vt:lpstr>线性分类器</vt:lpstr>
      <vt:lpstr>PowerPoint 演示文稿</vt:lpstr>
      <vt:lpstr>PowerPoint 演示文稿</vt:lpstr>
      <vt:lpstr>PowerPoint 演示文稿</vt:lpstr>
      <vt:lpstr>线性分类器的设计</vt:lpstr>
      <vt:lpstr>求解w获得线性分类器</vt:lpstr>
      <vt:lpstr>PowerPoint 演示文稿</vt:lpstr>
      <vt:lpstr>感知器（Perceptron ）算法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支撑向量机：Support Vector Machine</vt:lpstr>
      <vt:lpstr>PowerPoint 演示文稿</vt:lpstr>
      <vt:lpstr>PowerPoint 演示文稿</vt:lpstr>
      <vt:lpstr>最优分类面</vt:lpstr>
      <vt:lpstr>PowerPoint 演示文稿</vt:lpstr>
      <vt:lpstr>PowerPoint 演示文稿</vt:lpstr>
      <vt:lpstr>PowerPoint 演示文稿</vt:lpstr>
      <vt:lpstr>PowerPoint 演示文稿</vt:lpstr>
      <vt:lpstr>PowerPoint 演示文稿</vt:lpstr>
      <vt:lpstr>PowerPoint 演示文稿</vt:lpstr>
      <vt:lpstr>k-NN（K-近邻分类器）</vt:lpstr>
      <vt:lpstr>K-近邻分类器</vt:lpstr>
      <vt:lpstr>最近邻与k-近邻的分类边界</vt:lpstr>
      <vt:lpstr>对近邻分类法进行改进</vt:lpstr>
      <vt:lpstr>内容提要</vt:lpstr>
      <vt:lpstr>k-Means算法</vt:lpstr>
      <vt:lpstr>k-means的优缺点</vt:lpstr>
      <vt:lpstr>聚类质量</vt:lpstr>
      <vt:lpstr>Vector Quantization：矢量量化</vt:lpstr>
      <vt:lpstr>矢量量化示意图（二维）</vt:lpstr>
      <vt:lpstr>矢量量化的几个概念</vt:lpstr>
      <vt:lpstr>PowerPoint 演示文稿</vt:lpstr>
      <vt:lpstr>PowerPoint 演示文稿</vt:lpstr>
      <vt:lpstr>PowerPoint 演示文稿</vt:lpstr>
      <vt:lpstr>VQ设计算法-1</vt:lpstr>
      <vt:lpstr>VQ设计算法-2</vt:lpstr>
      <vt:lpstr>VQ设计算法-3</vt:lpstr>
      <vt:lpstr>内容提要</vt:lpstr>
      <vt:lpstr>预备知识：马尔科夫链</vt:lpstr>
      <vt:lpstr>马尔科夫链-2</vt:lpstr>
      <vt:lpstr>马尔科夫链-3</vt:lpstr>
      <vt:lpstr>HMM的基本思想</vt:lpstr>
      <vt:lpstr>PowerPoint 演示文稿</vt:lpstr>
      <vt:lpstr>一个HMM的简单例子：球与缸-2</vt:lpstr>
      <vt:lpstr>PowerPoint 演示文稿</vt:lpstr>
      <vt:lpstr>PowerPoint 演示文稿</vt:lpstr>
      <vt:lpstr>PowerPoint 演示文稿</vt:lpstr>
      <vt:lpstr>PowerPoint 演示文稿</vt:lpstr>
      <vt:lpstr>HMM组成示意图</vt:lpstr>
      <vt:lpstr>PowerPoint 演示文稿</vt:lpstr>
      <vt:lpstr> 隐马尔可夫模型的三个基本问题</vt:lpstr>
      <vt:lpstr>模型评估方法</vt:lpstr>
      <vt:lpstr>HMM格型结构以及前向算法</vt:lpstr>
      <vt:lpstr>前向算法</vt:lpstr>
      <vt:lpstr>PowerPoint 演示文稿</vt:lpstr>
      <vt:lpstr>PowerPoint 演示文稿</vt:lpstr>
      <vt:lpstr>例子</vt:lpstr>
      <vt:lpstr>PowerPoint 演示文稿</vt:lpstr>
      <vt:lpstr>PowerPoint 演示文稿</vt:lpstr>
      <vt:lpstr>PowerPoint 演示文稿</vt:lpstr>
      <vt:lpstr>PowerPoint 演示文稿</vt:lpstr>
      <vt:lpstr>维特比（viterbi）算法:求最佳路径</vt:lpstr>
      <vt:lpstr>PowerPoint 演示文稿</vt:lpstr>
      <vt:lpstr>例子：三个硬币隐马尔可夫模型</vt:lpstr>
      <vt:lpstr>PowerPoint 演示文稿</vt:lpstr>
      <vt:lpstr>PowerPoint 演示文稿</vt:lpstr>
      <vt:lpstr>Baum-Welch算法(模型训练)</vt:lpstr>
      <vt:lpstr>PowerPoint 演示文稿</vt:lpstr>
      <vt:lpstr>PowerPoint 演示文稿</vt:lpstr>
      <vt:lpstr>Baum-Welch算法：重估</vt:lpstr>
      <vt:lpstr>HMM相关算法之间的关系</vt:lpstr>
      <vt:lpstr>内容提要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模式识别基本框架</vt:lpstr>
      <vt:lpstr>深度学习的定义</vt:lpstr>
      <vt:lpstr>PowerPoint 演示文稿</vt:lpstr>
      <vt:lpstr>PowerPoint 演示文稿</vt:lpstr>
      <vt:lpstr>PowerPoint 演示文稿</vt:lpstr>
      <vt:lpstr>PowerPoint 演示文稿</vt:lpstr>
      <vt:lpstr>PowerPoint 演示文稿</vt:lpstr>
      <vt:lpstr>PowerPoint 演示文稿</vt:lpstr>
      <vt:lpstr>常用深度学习框架</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xyxue</dc:creator>
  <cp:lastModifiedBy>薛向阳</cp:lastModifiedBy>
  <cp:revision>133</cp:revision>
  <dcterms:created xsi:type="dcterms:W3CDTF">2013-03-10T13:51:02Z</dcterms:created>
  <dcterms:modified xsi:type="dcterms:W3CDTF">2018-05-13T13:31:32Z</dcterms:modified>
</cp:coreProperties>
</file>